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oboto"/>
      <p:regular r:id="rId12"/>
      <p:bold r:id="rId13"/>
      <p:italic r:id="rId14"/>
      <p:boldItalic r:id="rId15"/>
    </p:embeddedFont>
    <p:embeddedFont>
      <p:font typeface="Nuni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0" roundtripDataSignature="AMtx7mhYKfW/SXk7NZ8X9r6dEj5+SPIIU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bold.fntdata"/><Relationship Id="rId12"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Italic.fntdata"/><Relationship Id="rId14" Type="http://schemas.openxmlformats.org/officeDocument/2006/relationships/font" Target="fonts/Roboto-italic.fntdata"/><Relationship Id="rId17" Type="http://schemas.openxmlformats.org/officeDocument/2006/relationships/font" Target="fonts/Nunito-bold.fntdata"/><Relationship Id="rId16" Type="http://schemas.openxmlformats.org/officeDocument/2006/relationships/font" Target="fonts/Nunito-regular.fntdata"/><Relationship Id="rId5" Type="http://schemas.openxmlformats.org/officeDocument/2006/relationships/notesMaster" Target="notesMasters/notesMaster1.xml"/><Relationship Id="rId19" Type="http://schemas.openxmlformats.org/officeDocument/2006/relationships/font" Target="fonts/Nunito-boldItalic.fntdata"/><Relationship Id="rId6" Type="http://schemas.openxmlformats.org/officeDocument/2006/relationships/slide" Target="slides/slide1.xml"/><Relationship Id="rId18" Type="http://schemas.openxmlformats.org/officeDocument/2006/relationships/font" Target="fonts/Nuni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8dae5fcfd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g18dae5fcfd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8dae5fcfd2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g18dae5fcfd2_0_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8dae5fcfd2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g18dae5fcfd2_0_10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8dae5fcfd2_0_2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g18dae5fcfd2_0_27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8dae5fcfd2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Google Shape;86;g18dae5fcfd2_0_16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8dae5fcfd2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g18dae5fcfd2_0_2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7"/>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0"/>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1"/>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1"/>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3"/>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3"/>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4"/>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5"/>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5"/>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5"/>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5"/>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6"/>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4C2F4"/>
        </a:solidFill>
      </p:bgPr>
    </p:bg>
    <p:spTree>
      <p:nvGrpSpPr>
        <p:cNvPr id="53" name="Shape 53"/>
        <p:cNvGrpSpPr/>
        <p:nvPr/>
      </p:nvGrpSpPr>
      <p:grpSpPr>
        <a:xfrm>
          <a:off x="0" y="0"/>
          <a:ext cx="0" cy="0"/>
          <a:chOff x="0" y="0"/>
          <a:chExt cx="0" cy="0"/>
        </a:xfrm>
      </p:grpSpPr>
      <p:sp>
        <p:nvSpPr>
          <p:cNvPr id="54" name="Google Shape;54;g18dae5fcfd2_0_0"/>
          <p:cNvSpPr txBox="1"/>
          <p:nvPr>
            <p:ph type="ctrTitle"/>
          </p:nvPr>
        </p:nvSpPr>
        <p:spPr>
          <a:xfrm>
            <a:off x="311700" y="904050"/>
            <a:ext cx="8520600" cy="1539000"/>
          </a:xfrm>
          <a:prstGeom prst="rect">
            <a:avLst/>
          </a:prstGeom>
          <a:solidFill>
            <a:srgbClr val="C9DAF8"/>
          </a:solid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5200"/>
              <a:buNone/>
            </a:pPr>
            <a:r>
              <a:rPr b="1" lang="fr" sz="3280">
                <a:solidFill>
                  <a:srgbClr val="FF9900"/>
                </a:solidFill>
                <a:latin typeface="Nunito"/>
                <a:ea typeface="Nunito"/>
                <a:cs typeface="Nunito"/>
                <a:sym typeface="Nunito"/>
              </a:rPr>
              <a:t>Notice succincte à l’intention </a:t>
            </a:r>
            <a:endParaRPr b="1" sz="3280">
              <a:solidFill>
                <a:srgbClr val="FF9900"/>
              </a:solidFill>
              <a:latin typeface="Nunito"/>
              <a:ea typeface="Nunito"/>
              <a:cs typeface="Nunito"/>
              <a:sym typeface="Nunito"/>
            </a:endParaRPr>
          </a:p>
          <a:p>
            <a:pPr indent="0" lvl="0" marL="0" rtl="0" algn="ctr">
              <a:lnSpc>
                <a:spcPct val="100000"/>
              </a:lnSpc>
              <a:spcBef>
                <a:spcPts val="0"/>
              </a:spcBef>
              <a:spcAft>
                <a:spcPts val="0"/>
              </a:spcAft>
              <a:buSzPts val="5200"/>
              <a:buNone/>
            </a:pPr>
            <a:r>
              <a:rPr b="1" lang="fr" sz="3280">
                <a:solidFill>
                  <a:srgbClr val="FF9900"/>
                </a:solidFill>
                <a:latin typeface="Nunito"/>
                <a:ea typeface="Nunito"/>
                <a:cs typeface="Nunito"/>
                <a:sym typeface="Nunito"/>
              </a:rPr>
              <a:t>des agents de première ligne </a:t>
            </a:r>
            <a:endParaRPr b="1" sz="3280">
              <a:solidFill>
                <a:srgbClr val="FF9900"/>
              </a:solidFill>
              <a:latin typeface="Nunito"/>
              <a:ea typeface="Nunito"/>
              <a:cs typeface="Nunito"/>
              <a:sym typeface="Nunito"/>
            </a:endParaRPr>
          </a:p>
          <a:p>
            <a:pPr indent="0" lvl="0" marL="0" rtl="0" algn="ctr">
              <a:lnSpc>
                <a:spcPct val="100000"/>
              </a:lnSpc>
              <a:spcBef>
                <a:spcPts val="0"/>
              </a:spcBef>
              <a:spcAft>
                <a:spcPts val="0"/>
              </a:spcAft>
              <a:buSzPts val="5200"/>
              <a:buNone/>
            </a:pPr>
            <a:r>
              <a:rPr b="1" lang="fr" sz="3280">
                <a:solidFill>
                  <a:srgbClr val="FF9900"/>
                </a:solidFill>
                <a:latin typeface="Nunito"/>
                <a:ea typeface="Nunito"/>
                <a:cs typeface="Nunito"/>
                <a:sym typeface="Nunito"/>
              </a:rPr>
              <a:t>de la distribution d’espèces</a:t>
            </a:r>
            <a:endParaRPr b="1" sz="3280">
              <a:solidFill>
                <a:srgbClr val="FF9900"/>
              </a:solidFill>
              <a:latin typeface="Nunito"/>
              <a:ea typeface="Nunito"/>
              <a:cs typeface="Nunito"/>
              <a:sym typeface="Nunito"/>
            </a:endParaRPr>
          </a:p>
        </p:txBody>
      </p:sp>
      <p:sp>
        <p:nvSpPr>
          <p:cNvPr id="55" name="Google Shape;55;g18dae5fcfd2_0_0"/>
          <p:cNvSpPr txBox="1"/>
          <p:nvPr>
            <p:ph idx="1" type="subTitle"/>
          </p:nvPr>
        </p:nvSpPr>
        <p:spPr>
          <a:xfrm>
            <a:off x="311700" y="2834125"/>
            <a:ext cx="8520600" cy="1539000"/>
          </a:xfrm>
          <a:prstGeom prst="rect">
            <a:avLst/>
          </a:prstGeom>
          <a:solidFill>
            <a:srgbClr val="C9DAF8"/>
          </a:solidFill>
          <a:ln>
            <a:noFill/>
          </a:ln>
        </p:spPr>
        <p:txBody>
          <a:bodyPr anchorCtr="0" anchor="t" bIns="91425" lIns="91425" spcFirstLastPara="1" rIns="91425" wrap="square" tIns="91425">
            <a:noAutofit/>
          </a:bodyPr>
          <a:lstStyle/>
          <a:p>
            <a:pPr indent="0" lvl="0" marL="0" rtl="0" algn="ctr">
              <a:lnSpc>
                <a:spcPct val="80000"/>
              </a:lnSpc>
              <a:spcBef>
                <a:spcPts val="0"/>
              </a:spcBef>
              <a:spcAft>
                <a:spcPts val="0"/>
              </a:spcAft>
              <a:buClr>
                <a:schemeClr val="dk1"/>
              </a:buClr>
              <a:buSzPts val="852"/>
              <a:buFont typeface="Arial"/>
              <a:buNone/>
            </a:pPr>
            <a:r>
              <a:rPr b="1" i="1" lang="fr" sz="2470">
                <a:solidFill>
                  <a:srgbClr val="1C4587"/>
                </a:solidFill>
                <a:latin typeface="Nunito"/>
                <a:ea typeface="Nunito"/>
                <a:cs typeface="Nunito"/>
                <a:sym typeface="Nunito"/>
              </a:rPr>
              <a:t>Les fondamentaux de l’atténuation des risques de violence basée sur le genre (VBG) et de la </a:t>
            </a:r>
            <a:endParaRPr b="1" i="1" sz="2470">
              <a:solidFill>
                <a:srgbClr val="1C4587"/>
              </a:solidFill>
              <a:latin typeface="Nunito"/>
              <a:ea typeface="Nunito"/>
              <a:cs typeface="Nunito"/>
              <a:sym typeface="Nunito"/>
            </a:endParaRPr>
          </a:p>
          <a:p>
            <a:pPr indent="0" lvl="0" marL="0" rtl="0" algn="ctr">
              <a:lnSpc>
                <a:spcPct val="80000"/>
              </a:lnSpc>
              <a:spcBef>
                <a:spcPts val="0"/>
              </a:spcBef>
              <a:spcAft>
                <a:spcPts val="0"/>
              </a:spcAft>
              <a:buClr>
                <a:schemeClr val="dk1"/>
              </a:buClr>
              <a:buSzPts val="852"/>
              <a:buFont typeface="Arial"/>
              <a:buNone/>
            </a:pPr>
            <a:r>
              <a:rPr b="1" i="1" lang="fr" sz="2470">
                <a:solidFill>
                  <a:srgbClr val="1C4587"/>
                </a:solidFill>
                <a:latin typeface="Nunito"/>
                <a:ea typeface="Nunito"/>
                <a:cs typeface="Nunito"/>
                <a:sym typeface="Nunito"/>
              </a:rPr>
              <a:t>protection contre l’exploitation, les abus </a:t>
            </a:r>
            <a:endParaRPr b="1" i="1" sz="2470">
              <a:solidFill>
                <a:srgbClr val="1C4587"/>
              </a:solidFill>
              <a:latin typeface="Nunito"/>
              <a:ea typeface="Nunito"/>
              <a:cs typeface="Nunito"/>
              <a:sym typeface="Nunito"/>
            </a:endParaRPr>
          </a:p>
          <a:p>
            <a:pPr indent="0" lvl="0" marL="0" rtl="0" algn="ctr">
              <a:lnSpc>
                <a:spcPct val="80000"/>
              </a:lnSpc>
              <a:spcBef>
                <a:spcPts val="0"/>
              </a:spcBef>
              <a:spcAft>
                <a:spcPts val="0"/>
              </a:spcAft>
              <a:buClr>
                <a:schemeClr val="dk1"/>
              </a:buClr>
              <a:buSzPts val="852"/>
              <a:buFont typeface="Arial"/>
              <a:buNone/>
            </a:pPr>
            <a:r>
              <a:rPr b="1" i="1" lang="fr" sz="2470">
                <a:solidFill>
                  <a:srgbClr val="1C4587"/>
                </a:solidFill>
                <a:latin typeface="Nunito"/>
                <a:ea typeface="Nunito"/>
                <a:cs typeface="Nunito"/>
                <a:sym typeface="Nunito"/>
              </a:rPr>
              <a:t>et le harcèlement sexuels (PEAS)</a:t>
            </a:r>
            <a:endParaRPr b="1" i="1" sz="2470">
              <a:solidFill>
                <a:srgbClr val="1C4587"/>
              </a:solidFill>
              <a:latin typeface="Nunito"/>
              <a:ea typeface="Nunito"/>
              <a:cs typeface="Nunito"/>
              <a:sym typeface="Nunito"/>
            </a:endParaRPr>
          </a:p>
          <a:p>
            <a:pPr indent="0" lvl="0" marL="0" rtl="0" algn="l">
              <a:lnSpc>
                <a:spcPct val="80000"/>
              </a:lnSpc>
              <a:spcBef>
                <a:spcPts val="0"/>
              </a:spcBef>
              <a:spcAft>
                <a:spcPts val="0"/>
              </a:spcAft>
              <a:buSzPts val="2346"/>
              <a:buNone/>
            </a:pPr>
            <a:r>
              <a:t/>
            </a:r>
            <a:endParaRPr b="1" i="1" sz="2170">
              <a:solidFill>
                <a:srgbClr val="1C4587"/>
              </a:solidFill>
              <a:latin typeface="Nunito"/>
              <a:ea typeface="Nunito"/>
              <a:cs typeface="Nunito"/>
              <a:sym typeface="Nunito"/>
            </a:endParaRPr>
          </a:p>
        </p:txBody>
      </p:sp>
      <p:pic>
        <p:nvPicPr>
          <p:cNvPr id="56" name="Google Shape;56;g18dae5fcfd2_0_0"/>
          <p:cNvPicPr preferRelativeResize="0"/>
          <p:nvPr/>
        </p:nvPicPr>
        <p:blipFill>
          <a:blip r:embed="rId3">
            <a:alphaModFix/>
          </a:blip>
          <a:stretch>
            <a:fillRect/>
          </a:stretch>
        </p:blipFill>
        <p:spPr>
          <a:xfrm>
            <a:off x="7888725" y="4546425"/>
            <a:ext cx="943575" cy="428474"/>
          </a:xfrm>
          <a:prstGeom prst="rect">
            <a:avLst/>
          </a:prstGeom>
          <a:noFill/>
          <a:ln>
            <a:noFill/>
          </a:ln>
        </p:spPr>
      </p:pic>
      <p:pic>
        <p:nvPicPr>
          <p:cNvPr id="57" name="Google Shape;57;g18dae5fcfd2_0_0"/>
          <p:cNvPicPr preferRelativeResize="0"/>
          <p:nvPr/>
        </p:nvPicPr>
        <p:blipFill>
          <a:blip r:embed="rId4">
            <a:alphaModFix/>
          </a:blip>
          <a:stretch>
            <a:fillRect/>
          </a:stretch>
        </p:blipFill>
        <p:spPr>
          <a:xfrm>
            <a:off x="6803250" y="4528734"/>
            <a:ext cx="916977" cy="46385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g18dae5fcfd2_0_52"/>
          <p:cNvSpPr txBox="1"/>
          <p:nvPr/>
        </p:nvSpPr>
        <p:spPr>
          <a:xfrm>
            <a:off x="0" y="-14050"/>
            <a:ext cx="9158100" cy="1262100"/>
          </a:xfrm>
          <a:prstGeom prst="rect">
            <a:avLst/>
          </a:prstGeom>
          <a:solidFill>
            <a:srgbClr val="C9DAF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63" name="Google Shape;63;g18dae5fcfd2_0_52"/>
          <p:cNvSpPr txBox="1"/>
          <p:nvPr>
            <p:ph type="title"/>
          </p:nvPr>
        </p:nvSpPr>
        <p:spPr>
          <a:xfrm>
            <a:off x="311700" y="599550"/>
            <a:ext cx="8520600" cy="5727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i="1" lang="fr" sz="2400">
                <a:solidFill>
                  <a:srgbClr val="1C4587"/>
                </a:solidFill>
                <a:latin typeface="Nunito"/>
                <a:ea typeface="Nunito"/>
                <a:cs typeface="Nunito"/>
                <a:sym typeface="Nunito"/>
              </a:rPr>
              <a:t>Vos responsabilités à l’égard des femmes et des autres personnes les plus exposées aux abus et à l’exploitation</a:t>
            </a:r>
            <a:endParaRPr b="1" i="1" sz="2400">
              <a:solidFill>
                <a:srgbClr val="1C4587"/>
              </a:solidFill>
              <a:latin typeface="Nunito"/>
              <a:ea typeface="Nunito"/>
              <a:cs typeface="Nunito"/>
              <a:sym typeface="Nunito"/>
            </a:endParaRPr>
          </a:p>
        </p:txBody>
      </p:sp>
      <p:sp>
        <p:nvSpPr>
          <p:cNvPr id="64" name="Google Shape;64;g18dae5fcfd2_0_52"/>
          <p:cNvSpPr txBox="1"/>
          <p:nvPr>
            <p:ph idx="1" type="body"/>
          </p:nvPr>
        </p:nvSpPr>
        <p:spPr>
          <a:xfrm>
            <a:off x="311700" y="1419350"/>
            <a:ext cx="3999900" cy="3416400"/>
          </a:xfrm>
          <a:prstGeom prst="rect">
            <a:avLst/>
          </a:prstGeom>
          <a:solidFill>
            <a:srgbClr val="C9DAF8"/>
          </a:solidFill>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fr" sz="1600">
                <a:solidFill>
                  <a:schemeClr val="dk1"/>
                </a:solidFill>
                <a:latin typeface="Nunito"/>
                <a:ea typeface="Nunito"/>
                <a:cs typeface="Nunito"/>
                <a:sym typeface="Nunito"/>
              </a:rPr>
              <a:t>Lors des distributions d’espèces, certains groupes de population (tels que les femmes chefs de famille, les veuves, les enfants ou encore les personnes handicapées) sont plus susceptibles de subir des maltraitances, d’être dépouillés de leur argent ou de rencontrer des difficultés à atteindre le site de distribution. </a:t>
            </a:r>
            <a:r>
              <a:rPr b="1" lang="fr" sz="1600">
                <a:solidFill>
                  <a:srgbClr val="1C4587"/>
                </a:solidFill>
                <a:latin typeface="Nunito"/>
                <a:ea typeface="Nunito"/>
                <a:cs typeface="Nunito"/>
                <a:sym typeface="Nunito"/>
              </a:rPr>
              <a:t>Même les entreprises privées travaillant dans l’action humanitaire ont la responsabilité de :</a:t>
            </a:r>
            <a:endParaRPr b="1" sz="1600">
              <a:solidFill>
                <a:srgbClr val="1C4587"/>
              </a:solidFill>
              <a:latin typeface="Nunito"/>
              <a:ea typeface="Nunito"/>
              <a:cs typeface="Nunito"/>
              <a:sym typeface="Nunito"/>
            </a:endParaRPr>
          </a:p>
          <a:p>
            <a:pPr indent="0" lvl="0" marL="0" rtl="0" algn="l">
              <a:spcBef>
                <a:spcPts val="0"/>
              </a:spcBef>
              <a:spcAft>
                <a:spcPts val="0"/>
              </a:spcAft>
              <a:buNone/>
            </a:pPr>
            <a:r>
              <a:t/>
            </a:r>
            <a:endParaRPr>
              <a:latin typeface="Nunito"/>
              <a:ea typeface="Nunito"/>
              <a:cs typeface="Nunito"/>
              <a:sym typeface="Nunito"/>
            </a:endParaRPr>
          </a:p>
        </p:txBody>
      </p:sp>
      <p:sp>
        <p:nvSpPr>
          <p:cNvPr id="65" name="Google Shape;65;g18dae5fcfd2_0_52"/>
          <p:cNvSpPr txBox="1"/>
          <p:nvPr>
            <p:ph idx="2" type="body"/>
          </p:nvPr>
        </p:nvSpPr>
        <p:spPr>
          <a:xfrm>
            <a:off x="4832400" y="1419350"/>
            <a:ext cx="3999900" cy="3416400"/>
          </a:xfrm>
          <a:prstGeom prst="rect">
            <a:avLst/>
          </a:prstGeom>
        </p:spPr>
        <p:txBody>
          <a:bodyPr anchorCtr="0" anchor="t" bIns="91425" lIns="91425" spcFirstLastPara="1" rIns="91425" wrap="square" tIns="91425">
            <a:normAutofit fontScale="85000" lnSpcReduction="10000"/>
          </a:bodyPr>
          <a:lstStyle/>
          <a:p>
            <a:pPr indent="-314960" lvl="0" marL="457200" rtl="0" algn="l">
              <a:spcBef>
                <a:spcPts val="0"/>
              </a:spcBef>
              <a:spcAft>
                <a:spcPts val="0"/>
              </a:spcAft>
              <a:buClr>
                <a:schemeClr val="dk1"/>
              </a:buClr>
              <a:buSzPct val="100000"/>
              <a:buFont typeface="Nunito"/>
              <a:buChar char="➔"/>
            </a:pPr>
            <a:r>
              <a:rPr lang="fr" sz="1600">
                <a:solidFill>
                  <a:schemeClr val="dk1"/>
                </a:solidFill>
                <a:latin typeface="Nunito"/>
                <a:ea typeface="Nunito"/>
                <a:cs typeface="Nunito"/>
                <a:sym typeface="Nunito"/>
              </a:rPr>
              <a:t>Réduire ces risques autant que possible.</a:t>
            </a:r>
            <a:endParaRPr sz="1600">
              <a:solidFill>
                <a:schemeClr val="dk1"/>
              </a:solidFill>
              <a:latin typeface="Nunito"/>
              <a:ea typeface="Nunito"/>
              <a:cs typeface="Nunito"/>
              <a:sym typeface="Nunito"/>
            </a:endParaRPr>
          </a:p>
          <a:p>
            <a:pPr indent="-314960" lvl="0" marL="457200" rtl="0" algn="l">
              <a:spcBef>
                <a:spcPts val="0"/>
              </a:spcBef>
              <a:spcAft>
                <a:spcPts val="0"/>
              </a:spcAft>
              <a:buClr>
                <a:schemeClr val="dk1"/>
              </a:buClr>
              <a:buSzPct val="100000"/>
              <a:buChar char="➔"/>
            </a:pPr>
            <a:r>
              <a:rPr lang="fr" sz="1600">
                <a:solidFill>
                  <a:schemeClr val="dk1"/>
                </a:solidFill>
                <a:latin typeface="Nunito"/>
                <a:ea typeface="Nunito"/>
                <a:cs typeface="Nunito"/>
                <a:sym typeface="Nunito"/>
              </a:rPr>
              <a:t>Traiter tous les bénéficiaires </a:t>
            </a:r>
            <a:r>
              <a:rPr b="1" lang="fr" sz="1600">
                <a:solidFill>
                  <a:srgbClr val="1C4587"/>
                </a:solidFill>
                <a:latin typeface="Nunito"/>
                <a:ea typeface="Nunito"/>
                <a:cs typeface="Nunito"/>
                <a:sym typeface="Nunito"/>
              </a:rPr>
              <a:t>de manière respectueuse et digne. </a:t>
            </a:r>
            <a:endParaRPr b="1" sz="1600">
              <a:solidFill>
                <a:srgbClr val="1C4587"/>
              </a:solidFill>
              <a:latin typeface="Nunito"/>
              <a:ea typeface="Nunito"/>
              <a:cs typeface="Nunito"/>
              <a:sym typeface="Nunito"/>
            </a:endParaRPr>
          </a:p>
          <a:p>
            <a:pPr indent="-314960" lvl="0" marL="457200" rtl="0" algn="l">
              <a:spcBef>
                <a:spcPts val="0"/>
              </a:spcBef>
              <a:spcAft>
                <a:spcPts val="0"/>
              </a:spcAft>
              <a:buClr>
                <a:schemeClr val="dk1"/>
              </a:buClr>
              <a:buSzPct val="100000"/>
              <a:buChar char="➔"/>
            </a:pPr>
            <a:r>
              <a:rPr lang="fr" sz="1600">
                <a:solidFill>
                  <a:schemeClr val="dk1"/>
                </a:solidFill>
                <a:latin typeface="Nunito"/>
                <a:ea typeface="Nunito"/>
                <a:cs typeface="Nunito"/>
                <a:sym typeface="Nunito"/>
              </a:rPr>
              <a:t>Suivre la règle de la </a:t>
            </a:r>
            <a:r>
              <a:rPr b="1" lang="fr" sz="1600">
                <a:solidFill>
                  <a:srgbClr val="1C4587"/>
                </a:solidFill>
                <a:latin typeface="Nunito"/>
                <a:ea typeface="Nunito"/>
                <a:cs typeface="Nunito"/>
                <a:sym typeface="Nunito"/>
              </a:rPr>
              <a:t>« tolérance zéro pour l’exploitation, les abus et le harcèlement sexuels » </a:t>
            </a:r>
            <a:r>
              <a:rPr lang="fr" sz="1600">
                <a:solidFill>
                  <a:schemeClr val="dk1"/>
                </a:solidFill>
                <a:latin typeface="Nunito"/>
                <a:ea typeface="Nunito"/>
                <a:cs typeface="Nunito"/>
                <a:sym typeface="Nunito"/>
              </a:rPr>
              <a:t>dans toutes les interactions entre le personnel de l’organisation ou de l’entreprise et les bénéficiaires. </a:t>
            </a:r>
            <a:r>
              <a:rPr b="1" lang="fr" sz="1600">
                <a:solidFill>
                  <a:srgbClr val="FF9900"/>
                </a:solidFill>
                <a:latin typeface="Nunito"/>
                <a:ea typeface="Nunito"/>
                <a:cs typeface="Nunito"/>
                <a:sym typeface="Nunito"/>
              </a:rPr>
              <a:t>Cette règle implique la sanction systématique de tout </a:t>
            </a:r>
            <a:r>
              <a:rPr b="1" i="1" lang="fr" sz="1600">
                <a:solidFill>
                  <a:srgbClr val="FF9900"/>
                </a:solidFill>
                <a:latin typeface="Nunito"/>
                <a:ea typeface="Nunito"/>
                <a:cs typeface="Nunito"/>
                <a:sym typeface="Nunito"/>
              </a:rPr>
              <a:t>abus réel ou tentative d’abus visant à obtenir des faveurs sexuelles en échange d’une aide</a:t>
            </a:r>
            <a:r>
              <a:rPr b="1" lang="fr" sz="1600">
                <a:solidFill>
                  <a:srgbClr val="FF9900"/>
                </a:solidFill>
                <a:latin typeface="Nunito"/>
                <a:ea typeface="Nunito"/>
                <a:cs typeface="Nunito"/>
                <a:sym typeface="Nunito"/>
              </a:rPr>
              <a:t> par vous-même ou toute autre personne travaillant avec vous à quelque fonction que ce soit.</a:t>
            </a:r>
            <a:endParaRPr b="1" sz="1600">
              <a:solidFill>
                <a:srgbClr val="FF9900"/>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g18dae5fcfd2_0_106"/>
          <p:cNvSpPr txBox="1"/>
          <p:nvPr/>
        </p:nvSpPr>
        <p:spPr>
          <a:xfrm>
            <a:off x="0" y="-14050"/>
            <a:ext cx="9158100" cy="1262100"/>
          </a:xfrm>
          <a:prstGeom prst="rect">
            <a:avLst/>
          </a:prstGeom>
          <a:solidFill>
            <a:srgbClr val="C9DAF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71" name="Google Shape;71;g18dae5fcfd2_0_106"/>
          <p:cNvSpPr txBox="1"/>
          <p:nvPr>
            <p:ph type="title"/>
          </p:nvPr>
        </p:nvSpPr>
        <p:spPr>
          <a:xfrm>
            <a:off x="250800" y="0"/>
            <a:ext cx="8955900" cy="69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990"/>
              <a:buFont typeface="Arial"/>
              <a:buNone/>
            </a:pPr>
            <a:r>
              <a:rPr b="1" i="1" lang="fr" sz="2250">
                <a:solidFill>
                  <a:srgbClr val="1C4587"/>
                </a:solidFill>
                <a:latin typeface="Nunito"/>
                <a:ea typeface="Nunito"/>
                <a:cs typeface="Nunito"/>
                <a:sym typeface="Nunito"/>
              </a:rPr>
              <a:t>Que signifient concrètement pour vous l’atténuation des risques de VBG et la protection contre l’exploitation, les abus et le harcèlement sexuels ?</a:t>
            </a:r>
            <a:endParaRPr b="1" sz="2320">
              <a:solidFill>
                <a:srgbClr val="1C4587"/>
              </a:solidFill>
              <a:latin typeface="Nunito"/>
              <a:ea typeface="Nunito"/>
              <a:cs typeface="Nunito"/>
              <a:sym typeface="Nunito"/>
            </a:endParaRPr>
          </a:p>
          <a:p>
            <a:pPr indent="0" lvl="0" marL="0" rtl="0" algn="l">
              <a:lnSpc>
                <a:spcPct val="100000"/>
              </a:lnSpc>
              <a:spcBef>
                <a:spcPts val="0"/>
              </a:spcBef>
              <a:spcAft>
                <a:spcPts val="0"/>
              </a:spcAft>
              <a:buClr>
                <a:schemeClr val="dk1"/>
              </a:buClr>
              <a:buSzPts val="990"/>
              <a:buFont typeface="Arial"/>
              <a:buNone/>
            </a:pPr>
            <a:r>
              <a:t/>
            </a:r>
            <a:endParaRPr b="1" i="1" sz="2250">
              <a:solidFill>
                <a:srgbClr val="1C4587"/>
              </a:solidFill>
              <a:latin typeface="Nunito"/>
              <a:ea typeface="Nunito"/>
              <a:cs typeface="Nunito"/>
              <a:sym typeface="Nunito"/>
            </a:endParaRPr>
          </a:p>
        </p:txBody>
      </p:sp>
      <p:sp>
        <p:nvSpPr>
          <p:cNvPr id="72" name="Google Shape;72;g18dae5fcfd2_0_106"/>
          <p:cNvSpPr txBox="1"/>
          <p:nvPr/>
        </p:nvSpPr>
        <p:spPr>
          <a:xfrm>
            <a:off x="250800" y="1461200"/>
            <a:ext cx="8642400" cy="3123600"/>
          </a:xfrm>
          <a:prstGeom prst="rect">
            <a:avLst/>
          </a:prstGeom>
          <a:noFill/>
          <a:ln>
            <a:noFill/>
          </a:ln>
        </p:spPr>
        <p:txBody>
          <a:bodyPr anchorCtr="0" anchor="t" bIns="91425" lIns="91425" spcFirstLastPara="1" rIns="91425" wrap="square" tIns="91425">
            <a:spAutoFit/>
          </a:bodyPr>
          <a:lstStyle/>
          <a:p>
            <a:pPr indent="-336550" lvl="0" marL="457200" marR="0" rtl="0" algn="l">
              <a:lnSpc>
                <a:spcPct val="115000"/>
              </a:lnSpc>
              <a:spcBef>
                <a:spcPts val="0"/>
              </a:spcBef>
              <a:spcAft>
                <a:spcPts val="0"/>
              </a:spcAft>
              <a:buClr>
                <a:schemeClr val="dk1"/>
              </a:buClr>
              <a:buSzPts val="1700"/>
              <a:buFont typeface="Arial"/>
              <a:buAutoNum type="arabicPeriod"/>
            </a:pPr>
            <a:r>
              <a:rPr lang="fr" sz="1700">
                <a:solidFill>
                  <a:schemeClr val="dk1"/>
                </a:solidFill>
                <a:latin typeface="Nunito"/>
                <a:ea typeface="Nunito"/>
                <a:cs typeface="Nunito"/>
                <a:sym typeface="Nunito"/>
              </a:rPr>
              <a:t>Informer tous les bénéficiaires de la </a:t>
            </a:r>
            <a:r>
              <a:rPr b="1" lang="fr" sz="1700">
                <a:solidFill>
                  <a:srgbClr val="FF9900"/>
                </a:solidFill>
                <a:latin typeface="Nunito"/>
                <a:ea typeface="Nunito"/>
                <a:cs typeface="Nunito"/>
                <a:sym typeface="Nunito"/>
              </a:rPr>
              <a:t>gratuité de l’aide</a:t>
            </a:r>
            <a:r>
              <a:rPr lang="fr" sz="1700">
                <a:solidFill>
                  <a:schemeClr val="dk1"/>
                </a:solidFill>
                <a:latin typeface="Nunito"/>
                <a:ea typeface="Nunito"/>
                <a:cs typeface="Nunito"/>
                <a:sym typeface="Nunito"/>
              </a:rPr>
              <a:t> : elle ne nécessite ni paiement ni faveur d’aucune sorte.</a:t>
            </a:r>
            <a:endParaRPr i="0" sz="1700" u="none" cap="none" strike="noStrike">
              <a:solidFill>
                <a:schemeClr val="dk1"/>
              </a:solidFill>
              <a:latin typeface="Nunito"/>
              <a:ea typeface="Nunito"/>
              <a:cs typeface="Nunito"/>
              <a:sym typeface="Nunito"/>
            </a:endParaRPr>
          </a:p>
          <a:p>
            <a:pPr indent="-336550" lvl="0" marL="457200" marR="0" rtl="0" algn="l">
              <a:lnSpc>
                <a:spcPct val="115000"/>
              </a:lnSpc>
              <a:spcBef>
                <a:spcPts val="0"/>
              </a:spcBef>
              <a:spcAft>
                <a:spcPts val="0"/>
              </a:spcAft>
              <a:buClr>
                <a:schemeClr val="dk1"/>
              </a:buClr>
              <a:buSzPts val="1700"/>
              <a:buFont typeface="Arial"/>
              <a:buAutoNum type="arabicPeriod"/>
            </a:pPr>
            <a:r>
              <a:rPr lang="fr" sz="1700">
                <a:solidFill>
                  <a:schemeClr val="dk1"/>
                </a:solidFill>
                <a:latin typeface="Nunito"/>
                <a:ea typeface="Nunito"/>
                <a:cs typeface="Nunito"/>
                <a:sym typeface="Nunito"/>
              </a:rPr>
              <a:t>S’assurer qu’un </a:t>
            </a:r>
            <a:r>
              <a:rPr b="1" lang="fr" sz="1700">
                <a:solidFill>
                  <a:srgbClr val="FF9900"/>
                </a:solidFill>
                <a:latin typeface="Nunito"/>
                <a:ea typeface="Nunito"/>
                <a:cs typeface="Nunito"/>
                <a:sym typeface="Nunito"/>
              </a:rPr>
              <a:t>mécanisme de plainte et de retour d’information</a:t>
            </a:r>
            <a:r>
              <a:rPr lang="fr" sz="1700">
                <a:solidFill>
                  <a:schemeClr val="dk1"/>
                </a:solidFill>
                <a:latin typeface="Nunito"/>
                <a:ea typeface="Nunito"/>
                <a:cs typeface="Nunito"/>
                <a:sym typeface="Nunito"/>
              </a:rPr>
              <a:t> (bureau de protection, service d’assistance téléphonique, coordonnateurs/coordinatrices communautaires, etc.) existe, et que les bénéficiaires le connaissent et savent qu’ils ont le droit de formuler leurs plaintes sans craindre de sanctions, y compris la perte de l’assistance. </a:t>
            </a:r>
            <a:endParaRPr i="0" sz="800" u="none" cap="none" strike="noStrike">
              <a:solidFill>
                <a:schemeClr val="dk1"/>
              </a:solidFill>
              <a:latin typeface="Nunito"/>
              <a:ea typeface="Nunito"/>
              <a:cs typeface="Nunito"/>
              <a:sym typeface="Nunito"/>
            </a:endParaRPr>
          </a:p>
          <a:p>
            <a:pPr indent="0" lvl="0" marL="0" marR="0" rtl="0" algn="l">
              <a:lnSpc>
                <a:spcPct val="115000"/>
              </a:lnSpc>
              <a:spcBef>
                <a:spcPts val="0"/>
              </a:spcBef>
              <a:spcAft>
                <a:spcPts val="0"/>
              </a:spcAft>
              <a:buClr>
                <a:srgbClr val="000000"/>
              </a:buClr>
              <a:buSzPts val="1700"/>
              <a:buFont typeface="Arial"/>
              <a:buNone/>
            </a:pPr>
            <a:r>
              <a:t/>
            </a:r>
            <a:endParaRPr i="0" sz="1700" u="none" cap="none" strike="noStrike">
              <a:solidFill>
                <a:schemeClr val="dk1"/>
              </a:solidFill>
              <a:latin typeface="Nunito"/>
              <a:ea typeface="Nunito"/>
              <a:cs typeface="Nunito"/>
              <a:sym typeface="Nunito"/>
            </a:endParaRPr>
          </a:p>
          <a:p>
            <a:pPr indent="0" lvl="0" marL="0" marR="0" rtl="0" algn="l">
              <a:lnSpc>
                <a:spcPct val="115000"/>
              </a:lnSpc>
              <a:spcBef>
                <a:spcPts val="1000"/>
              </a:spcBef>
              <a:spcAft>
                <a:spcPts val="0"/>
              </a:spcAft>
              <a:buClr>
                <a:srgbClr val="000000"/>
              </a:buClr>
              <a:buSzPts val="800"/>
              <a:buFont typeface="Arial"/>
              <a:buNone/>
            </a:pPr>
            <a:r>
              <a:t/>
            </a:r>
            <a:endParaRPr i="0" sz="800" u="none" cap="none" strike="noStrike">
              <a:solidFill>
                <a:schemeClr val="dk1"/>
              </a:solidFill>
              <a:latin typeface="Nunito"/>
              <a:ea typeface="Nunito"/>
              <a:cs typeface="Nunito"/>
              <a:sym typeface="Nunito"/>
            </a:endParaRPr>
          </a:p>
          <a:p>
            <a:pPr indent="0" lvl="0" marL="0" marR="0" rtl="0" algn="l">
              <a:lnSpc>
                <a:spcPct val="115000"/>
              </a:lnSpc>
              <a:spcBef>
                <a:spcPts val="0"/>
              </a:spcBef>
              <a:spcAft>
                <a:spcPts val="0"/>
              </a:spcAft>
              <a:buClr>
                <a:srgbClr val="000000"/>
              </a:buClr>
              <a:buSzPts val="1700"/>
              <a:buFont typeface="Arial"/>
              <a:buNone/>
            </a:pPr>
            <a:r>
              <a:t/>
            </a:r>
            <a:endParaRPr b="1" i="0" sz="1700" u="none" cap="none" strike="noStrike">
              <a:solidFill>
                <a:schemeClr val="dk1"/>
              </a:solidFill>
              <a:highlight>
                <a:schemeClr val="accent6"/>
              </a:highlight>
              <a:latin typeface="Nunito"/>
              <a:ea typeface="Nunito"/>
              <a:cs typeface="Nunito"/>
              <a:sym typeface="Nunito"/>
            </a:endParaRPr>
          </a:p>
        </p:txBody>
      </p:sp>
      <p:sp>
        <p:nvSpPr>
          <p:cNvPr id="73" name="Google Shape;73;g18dae5fcfd2_0_106"/>
          <p:cNvSpPr txBox="1"/>
          <p:nvPr/>
        </p:nvSpPr>
        <p:spPr>
          <a:xfrm>
            <a:off x="941100" y="3834575"/>
            <a:ext cx="7079100" cy="1048200"/>
          </a:xfrm>
          <a:prstGeom prst="rect">
            <a:avLst/>
          </a:prstGeom>
          <a:solidFill>
            <a:srgbClr val="FCE5CD"/>
          </a:solid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fr" sz="1700">
                <a:solidFill>
                  <a:schemeClr val="dk1"/>
                </a:solidFill>
                <a:latin typeface="Nunito"/>
                <a:ea typeface="Nunito"/>
                <a:cs typeface="Nunito"/>
                <a:sym typeface="Nunito"/>
              </a:rPr>
              <a:t>Vous pouvez indiquer ces messages et les coordonnées des canaux de réclamation sur des </a:t>
            </a:r>
            <a:r>
              <a:rPr b="1" lang="fr" sz="1700">
                <a:solidFill>
                  <a:srgbClr val="1C4587"/>
                </a:solidFill>
                <a:latin typeface="Nunito"/>
                <a:ea typeface="Nunito"/>
                <a:cs typeface="Nunito"/>
                <a:sym typeface="Nunito"/>
              </a:rPr>
              <a:t>affiches</a:t>
            </a:r>
            <a:r>
              <a:rPr lang="fr" sz="1700">
                <a:solidFill>
                  <a:schemeClr val="dk1"/>
                </a:solidFill>
                <a:latin typeface="Nunito"/>
                <a:ea typeface="Nunito"/>
                <a:cs typeface="Nunito"/>
                <a:sym typeface="Nunito"/>
              </a:rPr>
              <a:t> et les mentionner dans le cadre de </a:t>
            </a:r>
            <a:r>
              <a:rPr b="1" lang="fr" sz="1700">
                <a:solidFill>
                  <a:srgbClr val="1C4587"/>
                </a:solidFill>
                <a:latin typeface="Nunito"/>
                <a:ea typeface="Nunito"/>
                <a:cs typeface="Nunito"/>
                <a:sym typeface="Nunito"/>
              </a:rPr>
              <a:t>conversations en face à face </a:t>
            </a:r>
            <a:r>
              <a:rPr lang="fr" sz="1700">
                <a:solidFill>
                  <a:schemeClr val="dk1"/>
                </a:solidFill>
                <a:latin typeface="Nunito"/>
                <a:ea typeface="Nunito"/>
                <a:cs typeface="Nunito"/>
                <a:sym typeface="Nunito"/>
              </a:rPr>
              <a:t>avec les personnes qui ne savent pas lire.</a:t>
            </a:r>
            <a:endParaRPr>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g18dae5fcfd2_0_277"/>
          <p:cNvSpPr txBox="1"/>
          <p:nvPr/>
        </p:nvSpPr>
        <p:spPr>
          <a:xfrm>
            <a:off x="0" y="-14050"/>
            <a:ext cx="9158100" cy="1046700"/>
          </a:xfrm>
          <a:prstGeom prst="rect">
            <a:avLst/>
          </a:prstGeom>
          <a:solidFill>
            <a:srgbClr val="C9DAF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79" name="Google Shape;79;g18dae5fcfd2_0_277"/>
          <p:cNvSpPr txBox="1"/>
          <p:nvPr/>
        </p:nvSpPr>
        <p:spPr>
          <a:xfrm>
            <a:off x="976100" y="4243200"/>
            <a:ext cx="7505700" cy="900300"/>
          </a:xfrm>
          <a:prstGeom prst="rect">
            <a:avLst/>
          </a:prstGeom>
          <a:solidFill>
            <a:srgbClr val="C9DAF8"/>
          </a:solid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550"/>
              <a:buFont typeface="Arial"/>
              <a:buNone/>
            </a:pPr>
            <a:r>
              <a:rPr b="1" lang="fr" sz="1550">
                <a:solidFill>
                  <a:srgbClr val="1C4587"/>
                </a:solidFill>
                <a:latin typeface="Nunito"/>
                <a:ea typeface="Nunito"/>
                <a:cs typeface="Nunito"/>
                <a:sym typeface="Nunito"/>
              </a:rPr>
              <a:t>TÉMOIN D’UN INCIDENT ? CONTACTEZ-NOUS </a:t>
            </a:r>
            <a:r>
              <a:rPr b="1" lang="fr" sz="1550">
                <a:solidFill>
                  <a:srgbClr val="1C4587"/>
                </a:solidFill>
                <a:latin typeface="Nunito"/>
                <a:ea typeface="Nunito"/>
                <a:cs typeface="Nunito"/>
                <a:sym typeface="Nunito"/>
              </a:rPr>
              <a:t>: </a:t>
            </a:r>
            <a:r>
              <a:rPr lang="fr" sz="1550">
                <a:solidFill>
                  <a:schemeClr val="dk1"/>
                </a:solidFill>
                <a:highlight>
                  <a:schemeClr val="accent6"/>
                </a:highlight>
                <a:latin typeface="Nunito"/>
                <a:ea typeface="Nunito"/>
                <a:cs typeface="Nunito"/>
                <a:sym typeface="Nunito"/>
              </a:rPr>
              <a:t>(INSÉRER LES COORDONNÉES)</a:t>
            </a:r>
            <a:endParaRPr b="1" sz="1550">
              <a:solidFill>
                <a:srgbClr val="1C4587"/>
              </a:solidFill>
              <a:latin typeface="Nunito"/>
              <a:ea typeface="Nunito"/>
              <a:cs typeface="Nunito"/>
              <a:sym typeface="Nunito"/>
            </a:endParaRPr>
          </a:p>
          <a:p>
            <a:pPr indent="0" lvl="0" marL="0" marR="0" rtl="0" algn="l">
              <a:lnSpc>
                <a:spcPct val="100000"/>
              </a:lnSpc>
              <a:spcBef>
                <a:spcPts val="0"/>
              </a:spcBef>
              <a:spcAft>
                <a:spcPts val="0"/>
              </a:spcAft>
              <a:buClr>
                <a:srgbClr val="000000"/>
              </a:buClr>
              <a:buSzPts val="1550"/>
              <a:buFont typeface="Arial"/>
              <a:buNone/>
            </a:pPr>
            <a:r>
              <a:t/>
            </a:r>
            <a:endParaRPr b="0" i="0" sz="1550" u="none" cap="none" strike="noStrike">
              <a:solidFill>
                <a:srgbClr val="FF00FF"/>
              </a:solidFill>
              <a:latin typeface="Roboto"/>
              <a:ea typeface="Roboto"/>
              <a:cs typeface="Roboto"/>
              <a:sym typeface="Roboto"/>
            </a:endParaRPr>
          </a:p>
        </p:txBody>
      </p:sp>
      <p:sp>
        <p:nvSpPr>
          <p:cNvPr id="80" name="Google Shape;80;g18dae5fcfd2_0_277"/>
          <p:cNvSpPr txBox="1"/>
          <p:nvPr/>
        </p:nvSpPr>
        <p:spPr>
          <a:xfrm>
            <a:off x="138000" y="62900"/>
            <a:ext cx="8868000" cy="538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b="1" i="1" sz="2300">
              <a:solidFill>
                <a:srgbClr val="1C4587"/>
              </a:solidFill>
              <a:latin typeface="Nunito"/>
              <a:ea typeface="Nunito"/>
              <a:cs typeface="Nunito"/>
              <a:sym typeface="Nunito"/>
            </a:endParaRPr>
          </a:p>
        </p:txBody>
      </p:sp>
      <p:sp>
        <p:nvSpPr>
          <p:cNvPr id="81" name="Google Shape;81;g18dae5fcfd2_0_277"/>
          <p:cNvSpPr txBox="1"/>
          <p:nvPr>
            <p:ph type="title"/>
          </p:nvPr>
        </p:nvSpPr>
        <p:spPr>
          <a:xfrm>
            <a:off x="219725" y="2229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i="1" lang="fr" sz="2300">
                <a:solidFill>
                  <a:srgbClr val="1C4587"/>
                </a:solidFill>
                <a:latin typeface="Nunito"/>
                <a:ea typeface="Nunito"/>
                <a:cs typeface="Nunito"/>
                <a:sym typeface="Nunito"/>
              </a:rPr>
              <a:t>Six principes fondamentaux relatifs à l’exploitation et aux abus sexuels</a:t>
            </a:r>
            <a:endParaRPr b="1" i="1" sz="2300">
              <a:solidFill>
                <a:srgbClr val="1C4587"/>
              </a:solidFill>
              <a:latin typeface="Nunito"/>
              <a:ea typeface="Nunito"/>
              <a:cs typeface="Nunito"/>
              <a:sym typeface="Nunito"/>
            </a:endParaRPr>
          </a:p>
          <a:p>
            <a:pPr indent="0" lvl="0" marL="0" rtl="0" algn="l">
              <a:spcBef>
                <a:spcPts val="0"/>
              </a:spcBef>
              <a:spcAft>
                <a:spcPts val="0"/>
              </a:spcAft>
              <a:buNone/>
            </a:pPr>
            <a:r>
              <a:t/>
            </a:r>
            <a:endParaRPr/>
          </a:p>
        </p:txBody>
      </p:sp>
      <p:sp>
        <p:nvSpPr>
          <p:cNvPr id="82" name="Google Shape;82;g18dae5fcfd2_0_277"/>
          <p:cNvSpPr txBox="1"/>
          <p:nvPr>
            <p:ph idx="1" type="body"/>
          </p:nvPr>
        </p:nvSpPr>
        <p:spPr>
          <a:xfrm>
            <a:off x="138000" y="1244450"/>
            <a:ext cx="3999900" cy="3416400"/>
          </a:xfrm>
          <a:prstGeom prst="rect">
            <a:avLst/>
          </a:prstGeom>
        </p:spPr>
        <p:txBody>
          <a:bodyPr anchorCtr="0" anchor="t" bIns="91425" lIns="91425" spcFirstLastPara="1" rIns="91425" wrap="square" tIns="91425">
            <a:normAutofit lnSpcReduction="10000"/>
          </a:bodyPr>
          <a:lstStyle/>
          <a:p>
            <a:pPr indent="-317500" lvl="0" marL="457200" rtl="0" algn="l">
              <a:lnSpc>
                <a:spcPct val="100000"/>
              </a:lnSpc>
              <a:spcBef>
                <a:spcPts val="0"/>
              </a:spcBef>
              <a:spcAft>
                <a:spcPts val="0"/>
              </a:spcAft>
              <a:buClr>
                <a:schemeClr val="dk1"/>
              </a:buClr>
              <a:buSzPts val="1400"/>
              <a:buFont typeface="Nunito"/>
              <a:buAutoNum type="arabicPeriod"/>
            </a:pPr>
            <a:r>
              <a:rPr lang="fr">
                <a:solidFill>
                  <a:schemeClr val="dk1"/>
                </a:solidFill>
                <a:latin typeface="Nunito"/>
                <a:ea typeface="Nunito"/>
                <a:cs typeface="Nunito"/>
                <a:sym typeface="Nunito"/>
              </a:rPr>
              <a:t>L’exploitation et les abus sexuels constituent une faute grave et un motif de licenciement. </a:t>
            </a:r>
            <a:r>
              <a:rPr b="1" lang="fr">
                <a:solidFill>
                  <a:srgbClr val="FF9900"/>
                </a:solidFill>
                <a:latin typeface="Nunito"/>
                <a:ea typeface="Nunito"/>
                <a:cs typeface="Nunito"/>
                <a:sym typeface="Nunito"/>
              </a:rPr>
              <a:t>→ </a:t>
            </a:r>
            <a:r>
              <a:rPr b="1" lang="fr">
                <a:solidFill>
                  <a:srgbClr val="FF9900"/>
                </a:solidFill>
                <a:latin typeface="Nunito"/>
                <a:ea typeface="Nunito"/>
                <a:cs typeface="Nunito"/>
                <a:sym typeface="Nunito"/>
              </a:rPr>
              <a:t>Pas de deuxième chance</a:t>
            </a:r>
            <a:endParaRPr b="1">
              <a:solidFill>
                <a:srgbClr val="FF9900"/>
              </a:solidFill>
              <a:latin typeface="Nunito"/>
              <a:ea typeface="Nunito"/>
              <a:cs typeface="Nunito"/>
              <a:sym typeface="Nunito"/>
            </a:endParaRPr>
          </a:p>
          <a:p>
            <a:pPr indent="-317500" lvl="0" marL="457200" rtl="0" algn="l">
              <a:lnSpc>
                <a:spcPct val="100000"/>
              </a:lnSpc>
              <a:spcBef>
                <a:spcPts val="0"/>
              </a:spcBef>
              <a:spcAft>
                <a:spcPts val="0"/>
              </a:spcAft>
              <a:buClr>
                <a:schemeClr val="dk1"/>
              </a:buClr>
              <a:buSzPts val="1400"/>
              <a:buFont typeface="Nunito"/>
              <a:buAutoNum type="arabicPeriod"/>
            </a:pPr>
            <a:r>
              <a:rPr lang="fr">
                <a:solidFill>
                  <a:schemeClr val="dk1"/>
                </a:solidFill>
                <a:latin typeface="Nunito"/>
                <a:ea typeface="Nunito"/>
                <a:cs typeface="Nunito"/>
                <a:sym typeface="Nunito"/>
              </a:rPr>
              <a:t>Toute activité sexuelle avec des enfants (personnes de moins de 18 ans) est interdite.</a:t>
            </a:r>
            <a:r>
              <a:rPr lang="fr">
                <a:solidFill>
                  <a:schemeClr val="dk1"/>
                </a:solidFill>
                <a:latin typeface="Nunito"/>
                <a:ea typeface="Nunito"/>
                <a:cs typeface="Nunito"/>
                <a:sym typeface="Nunito"/>
              </a:rPr>
              <a:t> </a:t>
            </a:r>
            <a:r>
              <a:rPr b="1" lang="fr">
                <a:solidFill>
                  <a:srgbClr val="FF9900"/>
                </a:solidFill>
                <a:latin typeface="Nunito"/>
                <a:ea typeface="Nunito"/>
                <a:cs typeface="Nunito"/>
                <a:sym typeface="Nunito"/>
              </a:rPr>
              <a:t>→ </a:t>
            </a:r>
            <a:r>
              <a:rPr b="1" lang="fr">
                <a:solidFill>
                  <a:srgbClr val="FF9900"/>
                </a:solidFill>
                <a:latin typeface="Nunito"/>
                <a:ea typeface="Nunito"/>
                <a:cs typeface="Nunito"/>
                <a:sym typeface="Nunito"/>
              </a:rPr>
              <a:t>Pas de relations sexuelles avec des enfants </a:t>
            </a:r>
            <a:endParaRPr b="1">
              <a:solidFill>
                <a:srgbClr val="FF9900"/>
              </a:solidFill>
              <a:latin typeface="Nunito"/>
              <a:ea typeface="Nunito"/>
              <a:cs typeface="Nunito"/>
              <a:sym typeface="Nunito"/>
            </a:endParaRPr>
          </a:p>
          <a:p>
            <a:pPr indent="-317500" lvl="0" marL="457200" rtl="0" algn="l">
              <a:lnSpc>
                <a:spcPct val="100000"/>
              </a:lnSpc>
              <a:spcBef>
                <a:spcPts val="0"/>
              </a:spcBef>
              <a:spcAft>
                <a:spcPts val="0"/>
              </a:spcAft>
              <a:buClr>
                <a:schemeClr val="dk1"/>
              </a:buClr>
              <a:buSzPts val="1400"/>
              <a:buFont typeface="Nunito"/>
              <a:buAutoNum type="arabicPeriod"/>
            </a:pPr>
            <a:r>
              <a:rPr lang="fr">
                <a:solidFill>
                  <a:schemeClr val="dk1"/>
                </a:solidFill>
                <a:latin typeface="Nunito"/>
                <a:ea typeface="Nunito"/>
                <a:cs typeface="Nunito"/>
                <a:sym typeface="Nunito"/>
              </a:rPr>
              <a:t>L’échange d’argent, d’un emploi, de biens contre des services sexuels est interdit, y compris l’embauche de prostitué(e)s.</a:t>
            </a:r>
            <a:r>
              <a:rPr lang="fr">
                <a:solidFill>
                  <a:schemeClr val="dk1"/>
                </a:solidFill>
                <a:latin typeface="Nunito"/>
                <a:ea typeface="Nunito"/>
                <a:cs typeface="Nunito"/>
                <a:sym typeface="Nunito"/>
              </a:rPr>
              <a:t> </a:t>
            </a:r>
            <a:r>
              <a:rPr b="1" lang="fr">
                <a:solidFill>
                  <a:srgbClr val="FF9900"/>
                </a:solidFill>
                <a:latin typeface="Nunito"/>
                <a:ea typeface="Nunito"/>
                <a:cs typeface="Nunito"/>
                <a:sym typeface="Nunito"/>
              </a:rPr>
              <a:t>→ </a:t>
            </a:r>
            <a:r>
              <a:rPr b="1" lang="fr">
                <a:solidFill>
                  <a:srgbClr val="FF9900"/>
                </a:solidFill>
                <a:latin typeface="Nunito"/>
                <a:ea typeface="Nunito"/>
                <a:cs typeface="Nunito"/>
                <a:sym typeface="Nunito"/>
              </a:rPr>
              <a:t>Ne recrutez personne contre des relations sexuelles, ne soudoyez personne afin d’obtenir des relations sexuelles</a:t>
            </a:r>
            <a:endParaRPr b="1">
              <a:solidFill>
                <a:srgbClr val="FF9900"/>
              </a:solidFill>
              <a:latin typeface="Nunito"/>
              <a:ea typeface="Nunito"/>
              <a:cs typeface="Nunito"/>
              <a:sym typeface="Nunito"/>
            </a:endParaRPr>
          </a:p>
          <a:p>
            <a:pPr indent="0" lvl="0" marL="457200" rtl="0" algn="l">
              <a:lnSpc>
                <a:spcPct val="100000"/>
              </a:lnSpc>
              <a:spcBef>
                <a:spcPts val="0"/>
              </a:spcBef>
              <a:spcAft>
                <a:spcPts val="0"/>
              </a:spcAft>
              <a:buNone/>
            </a:pPr>
            <a:r>
              <a:t/>
            </a:r>
            <a:endParaRPr sz="1300">
              <a:solidFill>
                <a:schemeClr val="dk1"/>
              </a:solidFill>
              <a:latin typeface="Nunito"/>
              <a:ea typeface="Nunito"/>
              <a:cs typeface="Nunito"/>
              <a:sym typeface="Nunito"/>
            </a:endParaRPr>
          </a:p>
          <a:p>
            <a:pPr indent="0" lvl="0" marL="0" rtl="0" algn="l">
              <a:spcBef>
                <a:spcPts val="0"/>
              </a:spcBef>
              <a:spcAft>
                <a:spcPts val="0"/>
              </a:spcAft>
              <a:buNone/>
            </a:pPr>
            <a:r>
              <a:t/>
            </a:r>
            <a:endParaRPr/>
          </a:p>
        </p:txBody>
      </p:sp>
      <p:sp>
        <p:nvSpPr>
          <p:cNvPr id="83" name="Google Shape;83;g18dae5fcfd2_0_277"/>
          <p:cNvSpPr txBox="1"/>
          <p:nvPr>
            <p:ph idx="2" type="body"/>
          </p:nvPr>
        </p:nvSpPr>
        <p:spPr>
          <a:xfrm>
            <a:off x="4239000" y="1244450"/>
            <a:ext cx="4767000" cy="3416400"/>
          </a:xfrm>
          <a:prstGeom prst="rect">
            <a:avLst/>
          </a:prstGeom>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Clr>
                <a:schemeClr val="dk1"/>
              </a:buClr>
              <a:buSzPts val="1400"/>
              <a:buFont typeface="Nunito"/>
              <a:buAutoNum type="arabicPeriod" startAt="4"/>
            </a:pPr>
            <a:r>
              <a:rPr lang="fr">
                <a:solidFill>
                  <a:schemeClr val="dk1"/>
                </a:solidFill>
                <a:latin typeface="Nunito"/>
                <a:ea typeface="Nunito"/>
                <a:cs typeface="Nunito"/>
                <a:sym typeface="Nunito"/>
              </a:rPr>
              <a:t>Toute relation sexuelle avec des bénéficiaires résultant d’un usage abusif de sa position est interdite.</a:t>
            </a:r>
            <a:r>
              <a:rPr lang="fr">
                <a:solidFill>
                  <a:schemeClr val="dk1"/>
                </a:solidFill>
                <a:latin typeface="Nunito"/>
                <a:ea typeface="Nunito"/>
                <a:cs typeface="Nunito"/>
                <a:sym typeface="Nunito"/>
              </a:rPr>
              <a:t> </a:t>
            </a:r>
            <a:r>
              <a:rPr b="1" lang="fr">
                <a:solidFill>
                  <a:srgbClr val="FF9900"/>
                </a:solidFill>
                <a:latin typeface="Nunito"/>
                <a:ea typeface="Nunito"/>
                <a:cs typeface="Nunito"/>
                <a:sym typeface="Nunito"/>
              </a:rPr>
              <a:t>→ </a:t>
            </a:r>
            <a:r>
              <a:rPr b="1" lang="fr">
                <a:solidFill>
                  <a:srgbClr val="FF9900"/>
                </a:solidFill>
                <a:latin typeface="Nunito"/>
                <a:ea typeface="Nunito"/>
                <a:cs typeface="Nunito"/>
                <a:sym typeface="Nunito"/>
              </a:rPr>
              <a:t>Pas de relations sexuelles avec les bénéficiaires </a:t>
            </a:r>
            <a:endParaRPr b="1">
              <a:solidFill>
                <a:srgbClr val="FF9900"/>
              </a:solidFill>
              <a:latin typeface="Nunito"/>
              <a:ea typeface="Nunito"/>
              <a:cs typeface="Nunito"/>
              <a:sym typeface="Nunito"/>
            </a:endParaRPr>
          </a:p>
          <a:p>
            <a:pPr indent="-317500" lvl="0" marL="457200" rtl="0" algn="l">
              <a:lnSpc>
                <a:spcPct val="100000"/>
              </a:lnSpc>
              <a:spcBef>
                <a:spcPts val="0"/>
              </a:spcBef>
              <a:spcAft>
                <a:spcPts val="0"/>
              </a:spcAft>
              <a:buClr>
                <a:schemeClr val="dk1"/>
              </a:buClr>
              <a:buSzPts val="1400"/>
              <a:buFont typeface="Nunito"/>
              <a:buAutoNum type="arabicPeriod" startAt="4"/>
            </a:pPr>
            <a:r>
              <a:rPr lang="fr">
                <a:solidFill>
                  <a:schemeClr val="dk1"/>
                </a:solidFill>
                <a:latin typeface="Nunito"/>
                <a:ea typeface="Nunito"/>
                <a:cs typeface="Nunito"/>
                <a:sym typeface="Nunito"/>
              </a:rPr>
              <a:t>Les travailleurs humanitaires sont tenus de signaler tout soupçon d’exploitation ou d’abus sexuels concernant leurs collègues. </a:t>
            </a:r>
            <a:r>
              <a:rPr lang="fr">
                <a:solidFill>
                  <a:schemeClr val="dk1"/>
                </a:solidFill>
                <a:latin typeface="Nunito"/>
                <a:ea typeface="Nunito"/>
                <a:cs typeface="Nunito"/>
                <a:sym typeface="Nunito"/>
              </a:rPr>
              <a:t> </a:t>
            </a:r>
            <a:r>
              <a:rPr b="1" lang="fr">
                <a:solidFill>
                  <a:srgbClr val="FF9900"/>
                </a:solidFill>
                <a:latin typeface="Nunito"/>
                <a:ea typeface="Nunito"/>
                <a:cs typeface="Nunito"/>
                <a:sym typeface="Nunito"/>
              </a:rPr>
              <a:t>→ </a:t>
            </a:r>
            <a:r>
              <a:rPr b="1" lang="fr">
                <a:solidFill>
                  <a:srgbClr val="FF9900"/>
                </a:solidFill>
                <a:latin typeface="Nunito"/>
                <a:ea typeface="Nunito"/>
                <a:cs typeface="Nunito"/>
                <a:sym typeface="Nunito"/>
              </a:rPr>
              <a:t>Signalez tous les cas d’exploitation ou d’abus sexuels</a:t>
            </a:r>
            <a:endParaRPr b="1">
              <a:solidFill>
                <a:srgbClr val="FF9900"/>
              </a:solidFill>
              <a:latin typeface="Nunito"/>
              <a:ea typeface="Nunito"/>
              <a:cs typeface="Nunito"/>
              <a:sym typeface="Nunito"/>
            </a:endParaRPr>
          </a:p>
          <a:p>
            <a:pPr indent="-317500" lvl="0" marL="457200" rtl="0" algn="l">
              <a:lnSpc>
                <a:spcPct val="100000"/>
              </a:lnSpc>
              <a:spcBef>
                <a:spcPts val="0"/>
              </a:spcBef>
              <a:spcAft>
                <a:spcPts val="0"/>
              </a:spcAft>
              <a:buClr>
                <a:schemeClr val="dk1"/>
              </a:buClr>
              <a:buSzPts val="1400"/>
              <a:buFont typeface="Nunito"/>
              <a:buAutoNum type="arabicPeriod" startAt="4"/>
            </a:pPr>
            <a:r>
              <a:rPr lang="fr">
                <a:solidFill>
                  <a:schemeClr val="dk1"/>
                </a:solidFill>
                <a:latin typeface="Nunito"/>
                <a:ea typeface="Nunito"/>
                <a:cs typeface="Nunito"/>
                <a:sym typeface="Nunito"/>
              </a:rPr>
              <a:t>Les travailleurs humanitaires sont tenus de créer et de maintenir un environnement qui prévient l’exploitation et les abus sexuels. </a:t>
            </a:r>
            <a:r>
              <a:rPr b="1" lang="fr">
                <a:solidFill>
                  <a:srgbClr val="FF9900"/>
                </a:solidFill>
                <a:latin typeface="Nunito"/>
                <a:ea typeface="Nunito"/>
                <a:cs typeface="Nunito"/>
                <a:sym typeface="Nunito"/>
              </a:rPr>
              <a:t>→ </a:t>
            </a:r>
            <a:r>
              <a:rPr b="1" lang="fr">
                <a:solidFill>
                  <a:srgbClr val="FF9900"/>
                </a:solidFill>
                <a:latin typeface="Nunito"/>
                <a:ea typeface="Nunito"/>
                <a:cs typeface="Nunito"/>
                <a:sym typeface="Nunito"/>
              </a:rPr>
              <a:t>Dissuadez quiconque de commettre des actes d’exploitation et d’abus sexuels</a:t>
            </a:r>
            <a:endParaRPr b="1" sz="1500">
              <a:solidFill>
                <a:srgbClr val="FF99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1000"/>
                                        <p:tgtEl>
                                          <p:spTgt spid="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g18dae5fcfd2_0_161"/>
          <p:cNvSpPr txBox="1"/>
          <p:nvPr/>
        </p:nvSpPr>
        <p:spPr>
          <a:xfrm>
            <a:off x="0" y="-14050"/>
            <a:ext cx="9158100" cy="1262100"/>
          </a:xfrm>
          <a:prstGeom prst="rect">
            <a:avLst/>
          </a:prstGeom>
          <a:solidFill>
            <a:srgbClr val="C9DAF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89" name="Google Shape;89;g18dae5fcfd2_0_161"/>
          <p:cNvSpPr txBox="1"/>
          <p:nvPr>
            <p:ph type="title"/>
          </p:nvPr>
        </p:nvSpPr>
        <p:spPr>
          <a:xfrm>
            <a:off x="360900" y="249450"/>
            <a:ext cx="8422200" cy="9471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SzPct val="53088"/>
              <a:buNone/>
            </a:pPr>
            <a:r>
              <a:rPr b="1" i="1" lang="fr" sz="2072">
                <a:solidFill>
                  <a:srgbClr val="1C4587"/>
                </a:solidFill>
                <a:latin typeface="Nunito"/>
                <a:ea typeface="Nunito"/>
                <a:cs typeface="Nunito"/>
                <a:sym typeface="Nunito"/>
              </a:rPr>
              <a:t>Concernant la règle de la « tolérance zéro pour l’exploitation, les abus et le harcèlement sexuels » : Que signifie-t-elle concrètement pour vous ?</a:t>
            </a:r>
            <a:endParaRPr b="1" i="1" sz="2072">
              <a:solidFill>
                <a:srgbClr val="1C4587"/>
              </a:solidFill>
              <a:latin typeface="Nunito"/>
              <a:ea typeface="Nunito"/>
              <a:cs typeface="Nunito"/>
              <a:sym typeface="Nunito"/>
            </a:endParaRPr>
          </a:p>
        </p:txBody>
      </p:sp>
      <p:sp>
        <p:nvSpPr>
          <p:cNvPr id="90" name="Google Shape;90;g18dae5fcfd2_0_161"/>
          <p:cNvSpPr txBox="1"/>
          <p:nvPr>
            <p:ph idx="1" type="body"/>
          </p:nvPr>
        </p:nvSpPr>
        <p:spPr>
          <a:xfrm>
            <a:off x="366900" y="1387950"/>
            <a:ext cx="8520600" cy="2367600"/>
          </a:xfrm>
          <a:prstGeom prst="rect">
            <a:avLst/>
          </a:prstGeom>
          <a:noFill/>
          <a:ln>
            <a:noFill/>
          </a:ln>
        </p:spPr>
        <p:txBody>
          <a:bodyPr anchorCtr="0" anchor="t" bIns="91425" lIns="91425" spcFirstLastPara="1" rIns="91425" wrap="square" tIns="91425">
            <a:noAutofit/>
          </a:bodyPr>
          <a:lstStyle/>
          <a:p>
            <a:pPr indent="-316706" lvl="0" marL="457200" rtl="0" algn="l">
              <a:lnSpc>
                <a:spcPct val="95000"/>
              </a:lnSpc>
              <a:spcBef>
                <a:spcPts val="0"/>
              </a:spcBef>
              <a:spcAft>
                <a:spcPts val="0"/>
              </a:spcAft>
              <a:buSzPts val="1388"/>
              <a:buFont typeface="Nunito"/>
              <a:buAutoNum type="arabicPeriod"/>
            </a:pPr>
            <a:r>
              <a:rPr lang="fr" sz="1387">
                <a:solidFill>
                  <a:schemeClr val="dk1"/>
                </a:solidFill>
                <a:latin typeface="Nunito"/>
                <a:ea typeface="Nunito"/>
                <a:cs typeface="Nunito"/>
                <a:sym typeface="Nunito"/>
              </a:rPr>
              <a:t>Tous les membres de votre équipe doivent savoir ce que sont l’exploitation, les abus et le harcèlement sexuels, et qu’</a:t>
            </a:r>
            <a:r>
              <a:rPr b="1" lang="fr" sz="1387">
                <a:solidFill>
                  <a:srgbClr val="FF9900"/>
                </a:solidFill>
                <a:latin typeface="Nunito"/>
                <a:ea typeface="Nunito"/>
                <a:cs typeface="Nunito"/>
                <a:sym typeface="Nunito"/>
              </a:rPr>
              <a:t>il est obligatoire de signaler tous les cas qui en relèvent.</a:t>
            </a:r>
            <a:endParaRPr b="1" sz="1387">
              <a:solidFill>
                <a:srgbClr val="FF9900"/>
              </a:solidFill>
              <a:latin typeface="Nunito"/>
              <a:ea typeface="Nunito"/>
              <a:cs typeface="Nunito"/>
              <a:sym typeface="Nunito"/>
            </a:endParaRPr>
          </a:p>
          <a:p>
            <a:pPr indent="-316706" lvl="0" marL="457200" rtl="0" algn="l">
              <a:lnSpc>
                <a:spcPct val="95000"/>
              </a:lnSpc>
              <a:spcBef>
                <a:spcPts val="0"/>
              </a:spcBef>
              <a:spcAft>
                <a:spcPts val="0"/>
              </a:spcAft>
              <a:buClr>
                <a:schemeClr val="dk1"/>
              </a:buClr>
              <a:buSzPts val="1388"/>
              <a:buFont typeface="Nunito"/>
              <a:buAutoNum type="arabicPeriod"/>
            </a:pPr>
            <a:r>
              <a:rPr lang="fr" sz="1387">
                <a:solidFill>
                  <a:schemeClr val="dk1"/>
                </a:solidFill>
                <a:latin typeface="Nunito"/>
                <a:ea typeface="Nunito"/>
                <a:cs typeface="Nunito"/>
                <a:sym typeface="Nunito"/>
              </a:rPr>
              <a:t>Toutes les personnes impliquées (chauffeurs, bénévoles, etc.) doivent avoir signé un </a:t>
            </a:r>
            <a:r>
              <a:rPr b="1" lang="fr" sz="1387">
                <a:solidFill>
                  <a:srgbClr val="FF9900"/>
                </a:solidFill>
                <a:latin typeface="Nunito"/>
                <a:ea typeface="Nunito"/>
                <a:cs typeface="Nunito"/>
                <a:sym typeface="Nunito"/>
              </a:rPr>
              <a:t>code de conduite.</a:t>
            </a:r>
            <a:endParaRPr b="1" sz="1387">
              <a:solidFill>
                <a:srgbClr val="FF9900"/>
              </a:solidFill>
              <a:latin typeface="Nunito"/>
              <a:ea typeface="Nunito"/>
              <a:cs typeface="Nunito"/>
              <a:sym typeface="Nunito"/>
            </a:endParaRPr>
          </a:p>
          <a:p>
            <a:pPr indent="-316706" lvl="0" marL="457200" rtl="0" algn="l">
              <a:lnSpc>
                <a:spcPct val="95000"/>
              </a:lnSpc>
              <a:spcBef>
                <a:spcPts val="0"/>
              </a:spcBef>
              <a:spcAft>
                <a:spcPts val="0"/>
              </a:spcAft>
              <a:buClr>
                <a:schemeClr val="dk1"/>
              </a:buClr>
              <a:buSzPts val="1388"/>
              <a:buFont typeface="Nunito"/>
              <a:buAutoNum type="arabicPeriod"/>
            </a:pPr>
            <a:r>
              <a:rPr lang="fr" sz="1387">
                <a:solidFill>
                  <a:schemeClr val="dk1"/>
                </a:solidFill>
                <a:latin typeface="Nunito"/>
                <a:ea typeface="Nunito"/>
                <a:cs typeface="Nunito"/>
                <a:sym typeface="Nunito"/>
              </a:rPr>
              <a:t>Si possible, les femmes bénéficiaires doivent pouvoir interagir avec du </a:t>
            </a:r>
            <a:r>
              <a:rPr b="1" lang="fr" sz="1387">
                <a:solidFill>
                  <a:srgbClr val="FF9900"/>
                </a:solidFill>
                <a:latin typeface="Nunito"/>
                <a:ea typeface="Nunito"/>
                <a:cs typeface="Nunito"/>
                <a:sym typeface="Nunito"/>
              </a:rPr>
              <a:t>personnel féminin</a:t>
            </a:r>
            <a:r>
              <a:rPr lang="fr" sz="1387">
                <a:solidFill>
                  <a:schemeClr val="dk1"/>
                </a:solidFill>
                <a:latin typeface="Nunito"/>
                <a:ea typeface="Nunito"/>
                <a:cs typeface="Nunito"/>
                <a:sym typeface="Nunito"/>
              </a:rPr>
              <a:t> et recevoir l’aide auprès de ce personnel. </a:t>
            </a:r>
            <a:endParaRPr b="1" sz="1387">
              <a:solidFill>
                <a:srgbClr val="FF9900"/>
              </a:solidFill>
              <a:latin typeface="Nunito"/>
              <a:ea typeface="Nunito"/>
              <a:cs typeface="Nunito"/>
              <a:sym typeface="Nunito"/>
            </a:endParaRPr>
          </a:p>
          <a:p>
            <a:pPr indent="-316706" lvl="0" marL="457200" rtl="0" algn="l">
              <a:lnSpc>
                <a:spcPct val="95000"/>
              </a:lnSpc>
              <a:spcBef>
                <a:spcPts val="0"/>
              </a:spcBef>
              <a:spcAft>
                <a:spcPts val="0"/>
              </a:spcAft>
              <a:buClr>
                <a:schemeClr val="dk1"/>
              </a:buClr>
              <a:buSzPts val="1388"/>
              <a:buFont typeface="Nunito"/>
              <a:buAutoNum type="arabicPeriod"/>
            </a:pPr>
            <a:r>
              <a:rPr lang="fr" sz="1387">
                <a:solidFill>
                  <a:schemeClr val="dk1"/>
                </a:solidFill>
                <a:latin typeface="Nunito"/>
                <a:ea typeface="Nunito"/>
                <a:cs typeface="Nunito"/>
                <a:sym typeface="Nunito"/>
              </a:rPr>
              <a:t>Portez un signe visible tel qu’un gilet ou une casquette (si les conditions de sécurité le permettent) afin que les bénéficiaires puissent vous reconnaître.</a:t>
            </a:r>
            <a:endParaRPr sz="1387">
              <a:solidFill>
                <a:schemeClr val="dk1"/>
              </a:solidFill>
              <a:latin typeface="Nunito"/>
              <a:ea typeface="Nunito"/>
              <a:cs typeface="Nunito"/>
              <a:sym typeface="Nunito"/>
            </a:endParaRPr>
          </a:p>
          <a:p>
            <a:pPr indent="-316706" lvl="0" marL="457200" rtl="0" algn="l">
              <a:lnSpc>
                <a:spcPct val="95000"/>
              </a:lnSpc>
              <a:spcBef>
                <a:spcPts val="0"/>
              </a:spcBef>
              <a:spcAft>
                <a:spcPts val="0"/>
              </a:spcAft>
              <a:buClr>
                <a:schemeClr val="dk1"/>
              </a:buClr>
              <a:buSzPts val="1388"/>
              <a:buFont typeface="Nunito"/>
              <a:buAutoNum type="arabicPeriod"/>
            </a:pPr>
            <a:r>
              <a:rPr b="1" lang="fr" sz="1387">
                <a:solidFill>
                  <a:srgbClr val="FF9900"/>
                </a:solidFill>
                <a:latin typeface="Nunito"/>
                <a:ea typeface="Nunito"/>
                <a:cs typeface="Nunito"/>
                <a:sym typeface="Nunito"/>
              </a:rPr>
              <a:t>Choisissez un emplacement approprié </a:t>
            </a:r>
            <a:r>
              <a:rPr lang="fr" sz="1387">
                <a:solidFill>
                  <a:srgbClr val="000000"/>
                </a:solidFill>
                <a:latin typeface="Nunito"/>
                <a:ea typeface="Nunito"/>
                <a:cs typeface="Nunito"/>
                <a:sym typeface="Nunito"/>
              </a:rPr>
              <a:t>pour distribuer l’argent. Faites en sorte que les files d’attente des hommes et des femmes soient distinctes et mettez en place des mesures de sécurité, telles que la limitation du nombre de personnes par distribution, afin de réduire, entre autres, les risques de harcèlement ou d’abus.</a:t>
            </a:r>
            <a:endParaRPr sz="1387">
              <a:solidFill>
                <a:srgbClr val="000000"/>
              </a:solidFill>
              <a:latin typeface="Nunito"/>
              <a:ea typeface="Nunito"/>
              <a:cs typeface="Nunito"/>
              <a:sym typeface="Nunito"/>
            </a:endParaRPr>
          </a:p>
          <a:p>
            <a:pPr indent="0" lvl="0" marL="0" rtl="0" algn="l">
              <a:lnSpc>
                <a:spcPct val="80000"/>
              </a:lnSpc>
              <a:spcBef>
                <a:spcPts val="0"/>
              </a:spcBef>
              <a:spcAft>
                <a:spcPts val="0"/>
              </a:spcAft>
              <a:buSzPts val="1018"/>
              <a:buNone/>
            </a:pPr>
            <a:r>
              <a:t/>
            </a:r>
            <a:endParaRPr b="1" i="1" sz="1487">
              <a:solidFill>
                <a:schemeClr val="dk1"/>
              </a:solidFill>
              <a:highlight>
                <a:schemeClr val="lt1"/>
              </a:highlight>
              <a:latin typeface="Nunito"/>
              <a:ea typeface="Nunito"/>
              <a:cs typeface="Nunito"/>
              <a:sym typeface="Nunito"/>
            </a:endParaRPr>
          </a:p>
          <a:p>
            <a:pPr indent="0" lvl="0" marL="0" rtl="0" algn="l">
              <a:lnSpc>
                <a:spcPct val="80000"/>
              </a:lnSpc>
              <a:spcBef>
                <a:spcPts val="0"/>
              </a:spcBef>
              <a:spcAft>
                <a:spcPts val="0"/>
              </a:spcAft>
              <a:buSzPts val="1018"/>
              <a:buNone/>
            </a:pPr>
            <a:r>
              <a:rPr b="1" i="1" lang="fr" sz="1487">
                <a:solidFill>
                  <a:schemeClr val="dk1"/>
                </a:solidFill>
                <a:highlight>
                  <a:schemeClr val="lt1"/>
                </a:highlight>
                <a:latin typeface="Nunito"/>
                <a:ea typeface="Nunito"/>
                <a:cs typeface="Nunito"/>
                <a:sym typeface="Nunito"/>
              </a:rPr>
              <a:t>  </a:t>
            </a:r>
            <a:endParaRPr i="1" sz="1487">
              <a:solidFill>
                <a:schemeClr val="dk1"/>
              </a:solidFill>
              <a:highlight>
                <a:schemeClr val="lt1"/>
              </a:highlight>
              <a:latin typeface="Nunito"/>
              <a:ea typeface="Nunito"/>
              <a:cs typeface="Nunito"/>
              <a:sym typeface="Nunito"/>
            </a:endParaRPr>
          </a:p>
        </p:txBody>
      </p:sp>
      <p:sp>
        <p:nvSpPr>
          <p:cNvPr id="91" name="Google Shape;91;g18dae5fcfd2_0_161"/>
          <p:cNvSpPr txBox="1"/>
          <p:nvPr/>
        </p:nvSpPr>
        <p:spPr>
          <a:xfrm>
            <a:off x="1459800" y="4075750"/>
            <a:ext cx="6334800" cy="966300"/>
          </a:xfrm>
          <a:prstGeom prst="rect">
            <a:avLst/>
          </a:prstGeom>
          <a:solidFill>
            <a:srgbClr val="C9DAF8"/>
          </a:solidFill>
          <a:ln>
            <a:noFill/>
          </a:ln>
        </p:spPr>
        <p:txBody>
          <a:bodyPr anchorCtr="0" anchor="t" bIns="91425" lIns="91425" spcFirstLastPara="1" rIns="91425" wrap="square" tIns="91425">
            <a:spAutoFit/>
          </a:bodyPr>
          <a:lstStyle/>
          <a:p>
            <a:pPr indent="0" lvl="0" marL="0" rtl="0" algn="ctr">
              <a:lnSpc>
                <a:spcPct val="80000"/>
              </a:lnSpc>
              <a:spcBef>
                <a:spcPts val="0"/>
              </a:spcBef>
              <a:spcAft>
                <a:spcPts val="0"/>
              </a:spcAft>
              <a:buNone/>
            </a:pPr>
            <a:r>
              <a:rPr b="1" i="1" lang="fr" sz="1587">
                <a:solidFill>
                  <a:srgbClr val="1C4587"/>
                </a:solidFill>
                <a:latin typeface="Nunito"/>
                <a:ea typeface="Nunito"/>
                <a:cs typeface="Nunito"/>
                <a:sym typeface="Nunito"/>
              </a:rPr>
              <a:t>Ces protocoles et pratiques sont au cœur de tout contrat signé entre les prestataires de services financiers et les organisations humanitaires. La violation de ces principes entraînera une révision du contrat susceptible d’aboutir à sa résiliation.</a:t>
            </a:r>
            <a:endParaRPr b="1" i="1" sz="1587">
              <a:solidFill>
                <a:srgbClr val="1C4587"/>
              </a:solidFill>
              <a:latin typeface="Nunito"/>
              <a:ea typeface="Nunito"/>
              <a:cs typeface="Nunito"/>
              <a:sym typeface="Nuni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18dae5fcfd2_0_221"/>
          <p:cNvSpPr txBox="1"/>
          <p:nvPr/>
        </p:nvSpPr>
        <p:spPr>
          <a:xfrm>
            <a:off x="0" y="-14050"/>
            <a:ext cx="9158100" cy="1262100"/>
          </a:xfrm>
          <a:prstGeom prst="rect">
            <a:avLst/>
          </a:prstGeom>
          <a:solidFill>
            <a:srgbClr val="C9DAF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97" name="Google Shape;97;g18dae5fcfd2_0_2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100"/>
              <a:buNone/>
            </a:pPr>
            <a:r>
              <a:rPr b="1" i="1" lang="fr" sz="2072">
                <a:solidFill>
                  <a:srgbClr val="1C4587"/>
                </a:solidFill>
                <a:latin typeface="Nunito"/>
                <a:ea typeface="Nunito"/>
                <a:cs typeface="Nunito"/>
                <a:sym typeface="Nunito"/>
              </a:rPr>
              <a:t>Que faire si l’on prend connaissance d’un incident de VBG ?</a:t>
            </a:r>
            <a:endParaRPr b="1" i="1" sz="2072">
              <a:solidFill>
                <a:srgbClr val="1C4587"/>
              </a:solidFill>
              <a:latin typeface="Nunito"/>
              <a:ea typeface="Nunito"/>
              <a:cs typeface="Nunito"/>
              <a:sym typeface="Nunito"/>
            </a:endParaRPr>
          </a:p>
        </p:txBody>
      </p:sp>
      <p:sp>
        <p:nvSpPr>
          <p:cNvPr id="98" name="Google Shape;98;g18dae5fcfd2_0_221"/>
          <p:cNvSpPr txBox="1"/>
          <p:nvPr>
            <p:ph idx="1" type="body"/>
          </p:nvPr>
        </p:nvSpPr>
        <p:spPr>
          <a:xfrm>
            <a:off x="311700" y="1307000"/>
            <a:ext cx="8520600" cy="37113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fr">
                <a:solidFill>
                  <a:schemeClr val="dk1"/>
                </a:solidFill>
                <a:latin typeface="Nunito"/>
                <a:ea typeface="Nunito"/>
                <a:cs typeface="Nunito"/>
                <a:sym typeface="Nunito"/>
              </a:rPr>
              <a:t>Tout d’abord, </a:t>
            </a:r>
            <a:r>
              <a:rPr b="1" lang="fr">
                <a:solidFill>
                  <a:srgbClr val="1C4587"/>
                </a:solidFill>
                <a:latin typeface="Nunito"/>
                <a:ea typeface="Nunito"/>
                <a:cs typeface="Nunito"/>
                <a:sym typeface="Nunito"/>
              </a:rPr>
              <a:t>ne recherchez jamais de victimes si vous n’êtes pas un spécialiste de la protection ou de la violence basée sur le genre</a:t>
            </a:r>
            <a:endParaRPr b="1">
              <a:solidFill>
                <a:srgbClr val="1C4587"/>
              </a:solidFill>
              <a:latin typeface="Nunito"/>
              <a:ea typeface="Nunito"/>
              <a:cs typeface="Nunito"/>
              <a:sym typeface="Nunito"/>
            </a:endParaRPr>
          </a:p>
          <a:p>
            <a:pPr indent="-342900" lvl="0" marL="457200" rtl="0" algn="l">
              <a:lnSpc>
                <a:spcPct val="115000"/>
              </a:lnSpc>
              <a:spcBef>
                <a:spcPts val="1200"/>
              </a:spcBef>
              <a:spcAft>
                <a:spcPts val="0"/>
              </a:spcAft>
              <a:buClr>
                <a:schemeClr val="dk1"/>
              </a:buClr>
              <a:buSzPts val="1800"/>
              <a:buFont typeface="Nunito"/>
              <a:buChar char="●"/>
            </a:pPr>
            <a:r>
              <a:rPr lang="fr">
                <a:solidFill>
                  <a:schemeClr val="dk1"/>
                </a:solidFill>
                <a:latin typeface="Nunito"/>
                <a:ea typeface="Nunito"/>
                <a:cs typeface="Nunito"/>
                <a:sym typeface="Nunito"/>
              </a:rPr>
              <a:t>Si quelqu’un vous demande de l’aide (pour lui-même ou un tiers) :</a:t>
            </a:r>
            <a:endParaRPr>
              <a:solidFill>
                <a:schemeClr val="dk1"/>
              </a:solidFill>
              <a:latin typeface="Nunito"/>
              <a:ea typeface="Nunito"/>
              <a:cs typeface="Nunito"/>
              <a:sym typeface="Nunito"/>
            </a:endParaRPr>
          </a:p>
          <a:p>
            <a:pPr indent="-323850" lvl="1" marL="914400" rtl="0" algn="l">
              <a:lnSpc>
                <a:spcPct val="115000"/>
              </a:lnSpc>
              <a:spcBef>
                <a:spcPts val="0"/>
              </a:spcBef>
              <a:spcAft>
                <a:spcPts val="0"/>
              </a:spcAft>
              <a:buClr>
                <a:srgbClr val="FF9900"/>
              </a:buClr>
              <a:buSzPts val="1500"/>
              <a:buFont typeface="Nunito"/>
              <a:buChar char="○"/>
            </a:pPr>
            <a:r>
              <a:rPr b="1" lang="fr" sz="1500">
                <a:solidFill>
                  <a:srgbClr val="FF9900"/>
                </a:solidFill>
                <a:latin typeface="Nunito"/>
                <a:ea typeface="Nunito"/>
                <a:cs typeface="Nunito"/>
                <a:sym typeface="Nunito"/>
              </a:rPr>
              <a:t>NE jugez PAS</a:t>
            </a:r>
            <a:endParaRPr b="1" sz="1500">
              <a:solidFill>
                <a:srgbClr val="FF9900"/>
              </a:solidFill>
              <a:latin typeface="Nunito"/>
              <a:ea typeface="Nunito"/>
              <a:cs typeface="Nunito"/>
              <a:sym typeface="Nunito"/>
            </a:endParaRPr>
          </a:p>
          <a:p>
            <a:pPr indent="-323850" lvl="1" marL="914400" rtl="0" algn="l">
              <a:lnSpc>
                <a:spcPct val="115000"/>
              </a:lnSpc>
              <a:spcBef>
                <a:spcPts val="0"/>
              </a:spcBef>
              <a:spcAft>
                <a:spcPts val="0"/>
              </a:spcAft>
              <a:buClr>
                <a:srgbClr val="FF9900"/>
              </a:buClr>
              <a:buSzPts val="1500"/>
              <a:buFont typeface="Nunito"/>
              <a:buChar char="○"/>
            </a:pPr>
            <a:r>
              <a:rPr b="1" lang="fr" sz="1500">
                <a:solidFill>
                  <a:srgbClr val="FF9900"/>
                </a:solidFill>
                <a:latin typeface="Nunito"/>
                <a:ea typeface="Nunito"/>
                <a:cs typeface="Nunito"/>
                <a:sym typeface="Nunito"/>
              </a:rPr>
              <a:t>N’essayez PAS de résoudre le problème vous-même</a:t>
            </a:r>
            <a:endParaRPr b="1" sz="1500">
              <a:solidFill>
                <a:srgbClr val="FF9900"/>
              </a:solidFill>
              <a:latin typeface="Nunito"/>
              <a:ea typeface="Nunito"/>
              <a:cs typeface="Nunito"/>
              <a:sym typeface="Nunito"/>
            </a:endParaRPr>
          </a:p>
          <a:p>
            <a:pPr indent="-323850" lvl="1" marL="914400" rtl="0" algn="l">
              <a:lnSpc>
                <a:spcPct val="115000"/>
              </a:lnSpc>
              <a:spcBef>
                <a:spcPts val="0"/>
              </a:spcBef>
              <a:spcAft>
                <a:spcPts val="0"/>
              </a:spcAft>
              <a:buClr>
                <a:srgbClr val="FF9900"/>
              </a:buClr>
              <a:buSzPts val="1500"/>
              <a:buFont typeface="Nunito"/>
              <a:buChar char="○"/>
            </a:pPr>
            <a:r>
              <a:rPr b="1" lang="fr" sz="1500">
                <a:solidFill>
                  <a:srgbClr val="FF9900"/>
                </a:solidFill>
                <a:latin typeface="Nunito"/>
                <a:ea typeface="Nunito"/>
                <a:cs typeface="Nunito"/>
                <a:sym typeface="Nunito"/>
              </a:rPr>
              <a:t>NE divulguez PAS les informations à un tiers</a:t>
            </a:r>
            <a:endParaRPr b="1" sz="1500">
              <a:solidFill>
                <a:srgbClr val="FF9900"/>
              </a:solidFill>
              <a:latin typeface="Nunito"/>
              <a:ea typeface="Nunito"/>
              <a:cs typeface="Nunito"/>
              <a:sym typeface="Nunito"/>
            </a:endParaRPr>
          </a:p>
          <a:p>
            <a:pPr indent="-323850" lvl="1" marL="914400" rtl="0" algn="l">
              <a:lnSpc>
                <a:spcPct val="115000"/>
              </a:lnSpc>
              <a:spcBef>
                <a:spcPts val="0"/>
              </a:spcBef>
              <a:spcAft>
                <a:spcPts val="0"/>
              </a:spcAft>
              <a:buClr>
                <a:srgbClr val="FF9900"/>
              </a:buClr>
              <a:buSzPts val="1500"/>
              <a:buFont typeface="Nunito"/>
              <a:buChar char="○"/>
            </a:pPr>
            <a:r>
              <a:rPr b="1" lang="fr" sz="1500">
                <a:solidFill>
                  <a:srgbClr val="FF9900"/>
                </a:solidFill>
                <a:latin typeface="Nunito"/>
                <a:ea typeface="Nunito"/>
                <a:cs typeface="Nunito"/>
                <a:sym typeface="Nunito"/>
              </a:rPr>
              <a:t>Écoutez respectueusement</a:t>
            </a:r>
            <a:endParaRPr b="1" sz="1500">
              <a:solidFill>
                <a:srgbClr val="FF9900"/>
              </a:solidFill>
              <a:latin typeface="Nunito"/>
              <a:ea typeface="Nunito"/>
              <a:cs typeface="Nunito"/>
              <a:sym typeface="Nunito"/>
            </a:endParaRPr>
          </a:p>
          <a:p>
            <a:pPr indent="-323850" lvl="1" marL="914400" rtl="0" algn="l">
              <a:lnSpc>
                <a:spcPct val="115000"/>
              </a:lnSpc>
              <a:spcBef>
                <a:spcPts val="0"/>
              </a:spcBef>
              <a:spcAft>
                <a:spcPts val="0"/>
              </a:spcAft>
              <a:buClr>
                <a:srgbClr val="FF9900"/>
              </a:buClr>
              <a:buSzPts val="1500"/>
              <a:buFont typeface="Nunito"/>
              <a:buChar char="○"/>
            </a:pPr>
            <a:r>
              <a:rPr b="1" lang="fr" sz="1500">
                <a:solidFill>
                  <a:srgbClr val="FF9900"/>
                </a:solidFill>
                <a:latin typeface="Nunito"/>
                <a:ea typeface="Nunito"/>
                <a:cs typeface="Nunito"/>
                <a:sym typeface="Nunito"/>
              </a:rPr>
              <a:t>Mettez la personne en contact avec une organisation spécialisée de la région</a:t>
            </a:r>
            <a:endParaRPr b="1" sz="1500">
              <a:solidFill>
                <a:srgbClr val="FF9900"/>
              </a:solidFill>
              <a:latin typeface="Nunito"/>
              <a:ea typeface="Nunito"/>
              <a:cs typeface="Nunito"/>
              <a:sym typeface="Nunito"/>
            </a:endParaRPr>
          </a:p>
          <a:p>
            <a:pPr indent="-342900" lvl="0" marL="457200" rtl="0" algn="l">
              <a:lnSpc>
                <a:spcPct val="115000"/>
              </a:lnSpc>
              <a:spcBef>
                <a:spcPts val="0"/>
              </a:spcBef>
              <a:spcAft>
                <a:spcPts val="0"/>
              </a:spcAft>
              <a:buClr>
                <a:schemeClr val="dk1"/>
              </a:buClr>
              <a:buSzPts val="1800"/>
              <a:buFont typeface="Nunito"/>
              <a:buChar char="●"/>
            </a:pPr>
            <a:r>
              <a:rPr lang="fr">
                <a:solidFill>
                  <a:schemeClr val="dk1"/>
                </a:solidFill>
                <a:latin typeface="Nunito"/>
                <a:ea typeface="Nunito"/>
                <a:cs typeface="Nunito"/>
                <a:sym typeface="Nunito"/>
              </a:rPr>
              <a:t>Procurez-vous les coordonnées des services de protection ou de violence basée sur le genre disponibles dans votre région afin de pouvoir les transmettre aux personnes qui en ont besoin.</a:t>
            </a:r>
            <a:endParaRPr>
              <a:solidFill>
                <a:schemeClr val="dk1"/>
              </a:solidFill>
              <a:latin typeface="Nunito"/>
              <a:ea typeface="Nunito"/>
              <a:cs typeface="Nunito"/>
              <a:sym typeface="Nuni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