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Roboto"/>
      <p:regular r:id="rId12"/>
      <p:bold r:id="rId13"/>
      <p:italic r:id="rId14"/>
      <p:boldItalic r:id="rId15"/>
    </p:embeddedFont>
    <p:embeddedFont>
      <p:font typeface="Nuni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0" roundtripDataSignature="AMtx7mgwjSn/PLkfRnN9wJNXHjuxVirFW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bold.fntdata"/><Relationship Id="rId12" Type="http://schemas.openxmlformats.org/officeDocument/2006/relationships/font" Target="fonts/Robot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Italic.fntdata"/><Relationship Id="rId14" Type="http://schemas.openxmlformats.org/officeDocument/2006/relationships/font" Target="fonts/Roboto-italic.fntdata"/><Relationship Id="rId17" Type="http://schemas.openxmlformats.org/officeDocument/2006/relationships/font" Target="fonts/Nunito-bold.fntdata"/><Relationship Id="rId16" Type="http://schemas.openxmlformats.org/officeDocument/2006/relationships/font" Target="fonts/Nuni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Nunito-boldItalic.fntdata"/><Relationship Id="rId6" Type="http://schemas.openxmlformats.org/officeDocument/2006/relationships/slide" Target="slides/slide1.xml"/><Relationship Id="rId18" Type="http://schemas.openxmlformats.org/officeDocument/2006/relationships/font" Target="fonts/Nuni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8da14166d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g18da14166d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8da14166d8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g18da14166d8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8da14166d8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8" name="Google Shape;68;g18da14166d8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8da14166d8_0_2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6" name="Google Shape;76;g18da14166d8_0_2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8da14166d8_0_1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g18da14166d8_0_1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8da14166d8_0_2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g18da14166d8_0_2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7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7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1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3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3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4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5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5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5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5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6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4C2F4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18da14166d8_0_0"/>
          <p:cNvSpPr txBox="1"/>
          <p:nvPr>
            <p:ph type="ctrTitle"/>
          </p:nvPr>
        </p:nvSpPr>
        <p:spPr>
          <a:xfrm>
            <a:off x="311700" y="809525"/>
            <a:ext cx="8520600" cy="16335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4680"/>
              <a:buNone/>
            </a:pPr>
            <a:r>
              <a:rPr b="1" lang="es" sz="3300">
                <a:solidFill>
                  <a:srgbClr val="FF9900"/>
                </a:solidFill>
                <a:latin typeface="Nunito"/>
                <a:ea typeface="Nunito"/>
                <a:cs typeface="Nunito"/>
                <a:sym typeface="Nunito"/>
              </a:rPr>
              <a:t>Breve introducción para </a:t>
            </a:r>
            <a:endParaRPr b="1" sz="3300">
              <a:solidFill>
                <a:srgbClr val="FF9900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4680"/>
              <a:buNone/>
            </a:pPr>
            <a:r>
              <a:rPr b="1" lang="es" sz="3300">
                <a:solidFill>
                  <a:srgbClr val="FF9900"/>
                </a:solidFill>
                <a:latin typeface="Nunito"/>
                <a:ea typeface="Nunito"/>
                <a:cs typeface="Nunito"/>
                <a:sym typeface="Nunito"/>
              </a:rPr>
              <a:t>los trabajadores de primera línea </a:t>
            </a:r>
            <a:endParaRPr b="1" sz="3300">
              <a:solidFill>
                <a:srgbClr val="FF9900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4680"/>
              <a:buNone/>
            </a:pPr>
            <a:r>
              <a:rPr b="1" lang="es" sz="3300">
                <a:solidFill>
                  <a:srgbClr val="FF9900"/>
                </a:solidFill>
                <a:latin typeface="Nunito"/>
                <a:ea typeface="Nunito"/>
                <a:cs typeface="Nunito"/>
                <a:sym typeface="Nunito"/>
              </a:rPr>
              <a:t>en distribuciones de efectivo</a:t>
            </a:r>
            <a:endParaRPr b="1" sz="4380">
              <a:solidFill>
                <a:srgbClr val="FF99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5" name="Google Shape;55;g18da14166d8_0_0"/>
          <p:cNvSpPr txBox="1"/>
          <p:nvPr>
            <p:ph idx="1" type="subTitle"/>
          </p:nvPr>
        </p:nvSpPr>
        <p:spPr>
          <a:xfrm>
            <a:off x="311700" y="2834125"/>
            <a:ext cx="8520600" cy="15390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8108"/>
              <a:buFont typeface="Arial"/>
              <a:buNone/>
            </a:pPr>
            <a:r>
              <a:rPr b="1" i="1" lang="es">
                <a:solidFill>
                  <a:srgbClr val="1C4587"/>
                </a:solidFill>
                <a:latin typeface="Nunito"/>
                <a:ea typeface="Nunito"/>
                <a:cs typeface="Nunito"/>
                <a:sym typeface="Nunito"/>
              </a:rPr>
              <a:t>Principios básicos </a:t>
            </a:r>
            <a:r>
              <a:rPr b="1" lang="es">
                <a:solidFill>
                  <a:srgbClr val="1C4587"/>
                </a:solidFill>
                <a:latin typeface="Nunito"/>
                <a:ea typeface="Nunito"/>
                <a:cs typeface="Nunito"/>
                <a:sym typeface="Nunito"/>
              </a:rPr>
              <a:t>de la mitigación del riesgo</a:t>
            </a:r>
            <a:br>
              <a:rPr b="1" lang="es">
                <a:solidFill>
                  <a:srgbClr val="1C4587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b="1" lang="es">
                <a:solidFill>
                  <a:srgbClr val="1C4587"/>
                </a:solidFill>
                <a:latin typeface="Nunito"/>
                <a:ea typeface="Nunito"/>
                <a:cs typeface="Nunito"/>
                <a:sym typeface="Nunito"/>
              </a:rPr>
              <a:t>de violencia basada en género (VBG)</a:t>
            </a:r>
            <a:br>
              <a:rPr b="1" lang="es">
                <a:solidFill>
                  <a:srgbClr val="1C4587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b="1" lang="es">
                <a:solidFill>
                  <a:srgbClr val="1C4587"/>
                </a:solidFill>
                <a:latin typeface="Nunito"/>
                <a:ea typeface="Nunito"/>
                <a:cs typeface="Nunito"/>
                <a:sym typeface="Nunito"/>
              </a:rPr>
              <a:t>y de la protección contra la explotación </a:t>
            </a:r>
            <a:endParaRPr b="1">
              <a:solidFill>
                <a:srgbClr val="1C4587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rPr b="1" lang="es">
                <a:solidFill>
                  <a:srgbClr val="1C4587"/>
                </a:solidFill>
                <a:latin typeface="Nunito"/>
                <a:ea typeface="Nunito"/>
                <a:cs typeface="Nunito"/>
                <a:sym typeface="Nunito"/>
              </a:rPr>
              <a:t>y los abusos sexuales y el acoso sexual (PSEAH)</a:t>
            </a:r>
            <a:endParaRPr b="1" i="1">
              <a:solidFill>
                <a:srgbClr val="1C4587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56" name="Google Shape;56;g18da14166d8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88725" y="4546425"/>
            <a:ext cx="943575" cy="428474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g18da14166d8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03250" y="4528734"/>
            <a:ext cx="916977" cy="4638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8da14166d8_0_50"/>
          <p:cNvSpPr txBox="1"/>
          <p:nvPr/>
        </p:nvSpPr>
        <p:spPr>
          <a:xfrm>
            <a:off x="0" y="-14050"/>
            <a:ext cx="9158100" cy="12621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g18da14166d8_0_50"/>
          <p:cNvSpPr txBox="1"/>
          <p:nvPr>
            <p:ph type="title"/>
          </p:nvPr>
        </p:nvSpPr>
        <p:spPr>
          <a:xfrm>
            <a:off x="311700" y="496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1" lang="es" sz="2300">
                <a:solidFill>
                  <a:srgbClr val="1C4587"/>
                </a:solidFill>
                <a:latin typeface="Nunito"/>
                <a:ea typeface="Nunito"/>
                <a:cs typeface="Nunito"/>
                <a:sym typeface="Nunito"/>
              </a:rPr>
              <a:t>Sus responsabilidades para con las mujeres y otras personas que corran un mayo riesgo de sufrir abusos y explotación</a:t>
            </a:r>
            <a:endParaRPr b="1" i="1" sz="2300">
              <a:solidFill>
                <a:srgbClr val="1C4587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4" name="Google Shape;64;g18da14166d8_0_50"/>
          <p:cNvSpPr txBox="1"/>
          <p:nvPr>
            <p:ph idx="1" type="body"/>
          </p:nvPr>
        </p:nvSpPr>
        <p:spPr>
          <a:xfrm>
            <a:off x="311700" y="1419350"/>
            <a:ext cx="3999900" cy="3416400"/>
          </a:xfrm>
          <a:prstGeom prst="rect">
            <a:avLst/>
          </a:prstGeom>
          <a:solidFill>
            <a:srgbClr val="C9DAF8"/>
          </a:solidFill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Durante las actividades de distribución de efectivo, ciertos grupos de población — como las mujeres cabeza de familia, las viudas, los niños y las personas con discapacidad — corren un riesgo mucho mayor de sufrir abusos o de que les roben el dinero. También pueden tener dificultades para acceder al lugar de distribución. </a:t>
            </a:r>
            <a:r>
              <a:rPr b="1" lang="es" sz="1600">
                <a:solidFill>
                  <a:srgbClr val="1C4587"/>
                </a:solidFill>
                <a:latin typeface="Nunito"/>
                <a:ea typeface="Nunito"/>
                <a:cs typeface="Nunito"/>
                <a:sym typeface="Nunito"/>
              </a:rPr>
              <a:t>Incluso las empresas privadas que trabajan en situaciones</a:t>
            </a:r>
            <a:endParaRPr b="1" sz="1600">
              <a:solidFill>
                <a:srgbClr val="1C4587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600">
                <a:solidFill>
                  <a:srgbClr val="1C4587"/>
                </a:solidFill>
                <a:latin typeface="Nunito"/>
                <a:ea typeface="Nunito"/>
                <a:cs typeface="Nunito"/>
                <a:sym typeface="Nunito"/>
              </a:rPr>
              <a:t>de respuesta humanitaria deben atenerse a una serie de responsabilidades:</a:t>
            </a:r>
            <a:endParaRPr b="1" sz="1600">
              <a:solidFill>
                <a:srgbClr val="1C4587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5" name="Google Shape;65;g18da14166d8_0_50"/>
          <p:cNvSpPr txBox="1"/>
          <p:nvPr>
            <p:ph idx="2" type="body"/>
          </p:nvPr>
        </p:nvSpPr>
        <p:spPr>
          <a:xfrm>
            <a:off x="4832400" y="1419350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-32258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6666"/>
              <a:buFont typeface="Nunito"/>
              <a:buChar char="➔"/>
            </a:pPr>
            <a:r>
              <a:rPr lang="es" sz="1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Reducir estos riesgos lo máximo posible.</a:t>
            </a:r>
            <a:endParaRPr sz="16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2258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6666"/>
              <a:buChar char="➔"/>
            </a:pPr>
            <a:r>
              <a:rPr lang="es" sz="1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Tratar a todos los beneficiarios </a:t>
            </a:r>
            <a:r>
              <a:rPr b="1" lang="es" sz="1500">
                <a:solidFill>
                  <a:srgbClr val="1C4587"/>
                </a:solidFill>
                <a:latin typeface="Nunito"/>
                <a:ea typeface="Nunito"/>
                <a:cs typeface="Nunito"/>
                <a:sym typeface="Nunito"/>
              </a:rPr>
              <a:t>con respeto y dignidad</a:t>
            </a:r>
            <a:r>
              <a:rPr lang="es" sz="1500">
                <a:solidFill>
                  <a:srgbClr val="1C4587"/>
                </a:solidFill>
                <a:latin typeface="Nunito"/>
                <a:ea typeface="Nunito"/>
                <a:cs typeface="Nunito"/>
                <a:sym typeface="Nunito"/>
              </a:rPr>
              <a:t>. </a:t>
            </a:r>
            <a:endParaRPr b="1" sz="1600">
              <a:solidFill>
                <a:srgbClr val="1C4587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2258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6666"/>
              <a:buChar char="➔"/>
            </a:pPr>
            <a:r>
              <a:rPr lang="es" sz="1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Seguir la </a:t>
            </a:r>
            <a:r>
              <a:rPr b="1" lang="es" sz="1500">
                <a:solidFill>
                  <a:srgbClr val="1C4587"/>
                </a:solidFill>
                <a:latin typeface="Nunito"/>
                <a:ea typeface="Nunito"/>
                <a:cs typeface="Nunito"/>
                <a:sym typeface="Nunito"/>
              </a:rPr>
              <a:t>política de tolerancia cero con la explotación y el abuso sexuales y el acoso sexual</a:t>
            </a:r>
            <a:r>
              <a:rPr lang="es" sz="1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en todas las interacciones entre el personal de la organización y los beneficiarios. </a:t>
            </a:r>
            <a:r>
              <a:rPr b="1" lang="es" sz="1500">
                <a:solidFill>
                  <a:srgbClr val="FF9900"/>
                </a:solidFill>
                <a:latin typeface="Nunito"/>
                <a:ea typeface="Nunito"/>
                <a:cs typeface="Nunito"/>
                <a:sym typeface="Nunito"/>
              </a:rPr>
              <a:t>Esta política implica no tolerar ningún “</a:t>
            </a:r>
            <a:r>
              <a:rPr b="1" i="1" lang="es" sz="1500">
                <a:solidFill>
                  <a:srgbClr val="FF9900"/>
                </a:solidFill>
                <a:latin typeface="Nunito"/>
                <a:ea typeface="Nunito"/>
                <a:cs typeface="Nunito"/>
                <a:sym typeface="Nunito"/>
              </a:rPr>
              <a:t>abuso real o intento de obtener favores sexuales a cambio de ayuda</a:t>
            </a:r>
            <a:r>
              <a:rPr b="1" lang="es" sz="1500">
                <a:solidFill>
                  <a:srgbClr val="FF9900"/>
                </a:solidFill>
                <a:latin typeface="Nunito"/>
                <a:ea typeface="Nunito"/>
                <a:cs typeface="Nunito"/>
                <a:sym typeface="Nunito"/>
              </a:rPr>
              <a:t>” por su parte o por parte de cualquier otra persona que trabaje con usted, independientemente de su función.</a:t>
            </a:r>
            <a:endParaRPr b="1">
              <a:solidFill>
                <a:srgbClr val="FF99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8da14166d8_0_102"/>
          <p:cNvSpPr txBox="1"/>
          <p:nvPr/>
        </p:nvSpPr>
        <p:spPr>
          <a:xfrm>
            <a:off x="0" y="-14050"/>
            <a:ext cx="9158100" cy="12621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1" name="Google Shape;71;g18da14166d8_0_102"/>
          <p:cNvSpPr txBox="1"/>
          <p:nvPr>
            <p:ph type="title"/>
          </p:nvPr>
        </p:nvSpPr>
        <p:spPr>
          <a:xfrm>
            <a:off x="209400" y="156800"/>
            <a:ext cx="87393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b="1" i="1" lang="es" sz="2050">
                <a:solidFill>
                  <a:srgbClr val="1C4587"/>
                </a:solidFill>
                <a:latin typeface="Nunito"/>
                <a:ea typeface="Nunito"/>
                <a:cs typeface="Nunito"/>
                <a:sym typeface="Nunito"/>
              </a:rPr>
              <a:t>¿Qué significan para usted en concreto la mitigación del riesgo</a:t>
            </a:r>
            <a:endParaRPr b="1" i="1" sz="2050">
              <a:solidFill>
                <a:srgbClr val="1C4587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b="1" i="1" lang="es" sz="2050">
                <a:solidFill>
                  <a:srgbClr val="1C4587"/>
                </a:solidFill>
                <a:latin typeface="Nunito"/>
                <a:ea typeface="Nunito"/>
                <a:cs typeface="Nunito"/>
                <a:sym typeface="Nunito"/>
              </a:rPr>
              <a:t>de VBG y la protección contra la explotación y los abusos sexuales y el acoso (PSEAH)?</a:t>
            </a:r>
            <a:endParaRPr b="1" i="1" sz="2050">
              <a:solidFill>
                <a:srgbClr val="1C4587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2" name="Google Shape;72;g18da14166d8_0_102"/>
          <p:cNvSpPr txBox="1"/>
          <p:nvPr/>
        </p:nvSpPr>
        <p:spPr>
          <a:xfrm>
            <a:off x="250800" y="1461200"/>
            <a:ext cx="8642400" cy="31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AutoNum type="arabicPeriod"/>
            </a:pPr>
            <a:r>
              <a:rPr lang="es" sz="17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Informar a todos los beneficiarios de que la</a:t>
            </a:r>
            <a:r>
              <a:rPr b="1" lang="es" sz="17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r>
              <a:rPr b="1" lang="es" sz="1700">
                <a:solidFill>
                  <a:srgbClr val="FF9900"/>
                </a:solidFill>
                <a:latin typeface="Nunito"/>
                <a:ea typeface="Nunito"/>
                <a:cs typeface="Nunito"/>
                <a:sym typeface="Nunito"/>
              </a:rPr>
              <a:t>“asistencia es gratuita” </a:t>
            </a:r>
            <a:r>
              <a:rPr lang="es" sz="17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y no requiere efectuar pagos o hacer favores de ningún tipo.</a:t>
            </a:r>
            <a:endParaRPr i="0" sz="17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AutoNum type="arabicPeriod"/>
            </a:pPr>
            <a:r>
              <a:rPr lang="es" sz="17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Garantizar la entrada en vigor de un </a:t>
            </a:r>
            <a:r>
              <a:rPr b="1" lang="es" sz="1700">
                <a:solidFill>
                  <a:srgbClr val="FF9900"/>
                </a:solidFill>
                <a:latin typeface="Nunito"/>
                <a:ea typeface="Nunito"/>
                <a:cs typeface="Nunito"/>
                <a:sym typeface="Nunito"/>
              </a:rPr>
              <a:t>mecanismo de presentación de denuncias y comentarios</a:t>
            </a:r>
            <a:r>
              <a:rPr lang="es" sz="17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(como servicios de protección, teléfonos de emergencia, coordinadores comunitarios, etc.) y que los beneficiarios sepan de su existencia y sean conscientes de que tienen derecho a dar su opinión sin temor a ser sancionados, incluida la denegación de ayuda. </a:t>
            </a:r>
            <a:endParaRPr i="0" sz="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t/>
            </a:r>
            <a:endParaRPr i="0" sz="17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i="0" sz="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t/>
            </a:r>
            <a:endParaRPr b="1" i="0" sz="1700" u="none" cap="none" strike="noStrike">
              <a:solidFill>
                <a:schemeClr val="dk1"/>
              </a:solidFill>
              <a:highlight>
                <a:schemeClr val="accent6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3" name="Google Shape;73;g18da14166d8_0_102"/>
          <p:cNvSpPr txBox="1"/>
          <p:nvPr/>
        </p:nvSpPr>
        <p:spPr>
          <a:xfrm>
            <a:off x="941100" y="3687400"/>
            <a:ext cx="7079100" cy="13491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s" sz="17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Estos mensajes y la información de contacto de los mecanismos de presentación de denuncias y comentarios pueden incluirse en </a:t>
            </a:r>
            <a:r>
              <a:rPr b="1" lang="es" sz="1700">
                <a:solidFill>
                  <a:srgbClr val="1C4587"/>
                </a:solidFill>
                <a:latin typeface="Nunito"/>
                <a:ea typeface="Nunito"/>
                <a:cs typeface="Nunito"/>
                <a:sym typeface="Nunito"/>
              </a:rPr>
              <a:t>carteles</a:t>
            </a:r>
            <a:r>
              <a:rPr lang="es" sz="17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y mencionarse en conversaciones </a:t>
            </a:r>
            <a:r>
              <a:rPr lang="es" sz="1700">
                <a:solidFill>
                  <a:srgbClr val="FF00FF"/>
                </a:solidFill>
                <a:latin typeface="Nunito"/>
                <a:ea typeface="Nunito"/>
                <a:cs typeface="Nunito"/>
                <a:sym typeface="Nunito"/>
              </a:rPr>
              <a:t>c</a:t>
            </a:r>
            <a:r>
              <a:rPr b="1" lang="es" sz="1700">
                <a:solidFill>
                  <a:srgbClr val="1C4587"/>
                </a:solidFill>
                <a:latin typeface="Nunito"/>
                <a:ea typeface="Nunito"/>
                <a:cs typeface="Nunito"/>
                <a:sym typeface="Nunito"/>
              </a:rPr>
              <a:t>ara a cara</a:t>
            </a:r>
            <a:r>
              <a:rPr lang="es" sz="17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para aquellas personas que no sepan leer.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8da14166d8_0_262"/>
          <p:cNvSpPr txBox="1"/>
          <p:nvPr/>
        </p:nvSpPr>
        <p:spPr>
          <a:xfrm>
            <a:off x="0" y="-14050"/>
            <a:ext cx="9158100" cy="10467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g18da14166d8_0_262"/>
          <p:cNvSpPr txBox="1"/>
          <p:nvPr/>
        </p:nvSpPr>
        <p:spPr>
          <a:xfrm>
            <a:off x="1141675" y="4481700"/>
            <a:ext cx="6909300" cy="6618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0"/>
              <a:buFont typeface="Arial"/>
              <a:buNone/>
            </a:pPr>
            <a:r>
              <a:rPr b="1" lang="es" sz="1550">
                <a:solidFill>
                  <a:srgbClr val="1C4587"/>
                </a:solidFill>
                <a:latin typeface="Nunito"/>
                <a:ea typeface="Nunito"/>
                <a:cs typeface="Nunito"/>
                <a:sym typeface="Nunito"/>
              </a:rPr>
              <a:t>Si se ve algo, digo algo: </a:t>
            </a:r>
            <a:r>
              <a:rPr lang="es" sz="1550">
                <a:solidFill>
                  <a:schemeClr val="dk1"/>
                </a:solidFill>
                <a:highlight>
                  <a:schemeClr val="accent6"/>
                </a:highlight>
                <a:latin typeface="Nunito"/>
                <a:ea typeface="Nunito"/>
                <a:cs typeface="Nunito"/>
                <a:sym typeface="Nunito"/>
              </a:rPr>
              <a:t>(INSERTAR DATOS DE CONTACTO)</a:t>
            </a:r>
            <a:endParaRPr b="1" sz="1550">
              <a:solidFill>
                <a:srgbClr val="1C4587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Arial"/>
              <a:buNone/>
            </a:pPr>
            <a:r>
              <a:t/>
            </a:r>
            <a:endParaRPr b="0" i="0" sz="1550" u="none" cap="none" strike="noStrike">
              <a:solidFill>
                <a:srgbClr val="FF00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0" name="Google Shape;80;g18da14166d8_0_262"/>
          <p:cNvSpPr txBox="1"/>
          <p:nvPr/>
        </p:nvSpPr>
        <p:spPr>
          <a:xfrm>
            <a:off x="138000" y="62900"/>
            <a:ext cx="88680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300">
              <a:solidFill>
                <a:srgbClr val="1C4587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1" name="Google Shape;81;g18da14166d8_0_262"/>
          <p:cNvSpPr txBox="1"/>
          <p:nvPr>
            <p:ph type="title"/>
          </p:nvPr>
        </p:nvSpPr>
        <p:spPr>
          <a:xfrm>
            <a:off x="219725" y="2229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7826"/>
              <a:buFont typeface="Arial"/>
              <a:buNone/>
            </a:pPr>
            <a:r>
              <a:rPr b="1" i="1" lang="es" sz="2300">
                <a:solidFill>
                  <a:srgbClr val="1C4587"/>
                </a:solidFill>
                <a:latin typeface="Nunito"/>
                <a:ea typeface="Nunito"/>
                <a:cs typeface="Nunito"/>
                <a:sym typeface="Nunito"/>
              </a:rPr>
              <a:t>Seis principios fundamentales relacionados con la explotación y los abusos sexuales</a:t>
            </a:r>
            <a:endParaRPr b="1" i="1" sz="2300">
              <a:solidFill>
                <a:srgbClr val="1C4587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g18da14166d8_0_262"/>
          <p:cNvSpPr txBox="1"/>
          <p:nvPr>
            <p:ph idx="1" type="body"/>
          </p:nvPr>
        </p:nvSpPr>
        <p:spPr>
          <a:xfrm>
            <a:off x="138000" y="1244450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AutoNum type="arabicPeriod"/>
            </a:pPr>
            <a:r>
              <a:rPr lang="es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La explotación y los abusos sexuales constituyen una falta grave y una causa de despido </a:t>
            </a:r>
            <a:r>
              <a:rPr b="1" lang="es">
                <a:solidFill>
                  <a:srgbClr val="FF9900"/>
                </a:solidFill>
                <a:latin typeface="Nunito"/>
                <a:ea typeface="Nunito"/>
                <a:cs typeface="Nunito"/>
                <a:sym typeface="Nunito"/>
              </a:rPr>
              <a:t>→ No hay segundas oportunidades </a:t>
            </a:r>
            <a:endParaRPr b="1">
              <a:solidFill>
                <a:srgbClr val="FF9900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AutoNum type="arabicPeriod"/>
            </a:pPr>
            <a:r>
              <a:rPr lang="es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Queda terminantemente prohibido mantener actividades sexuales con niños y niñas (menores de 18 años) </a:t>
            </a:r>
            <a:r>
              <a:rPr b="1" lang="es">
                <a:solidFill>
                  <a:srgbClr val="FF9900"/>
                </a:solidFill>
                <a:latin typeface="Nunito"/>
                <a:ea typeface="Nunito"/>
                <a:cs typeface="Nunito"/>
                <a:sym typeface="Nunito"/>
              </a:rPr>
              <a:t>→ No mantenga relaciones sexuales con niños y niñas </a:t>
            </a:r>
            <a:endParaRPr b="1">
              <a:solidFill>
                <a:srgbClr val="FF9900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AutoNum type="arabicPeriod"/>
            </a:pPr>
            <a:r>
              <a:rPr lang="es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Queda terminantemente prohibido intercambiar dinero u ofrecer empleo o bienes por servicios sexuales, incluido recurrir a servicios de prostitución. </a:t>
            </a:r>
            <a:r>
              <a:rPr b="1" lang="es">
                <a:solidFill>
                  <a:srgbClr val="FF9900"/>
                </a:solidFill>
                <a:latin typeface="Nunito"/>
                <a:ea typeface="Nunito"/>
                <a:cs typeface="Nunito"/>
                <a:sym typeface="Nunito"/>
              </a:rPr>
              <a:t>→ No contrate ni soborne a nadie a cambio de relaciones sexuales</a:t>
            </a:r>
            <a:endParaRPr b="1">
              <a:solidFill>
                <a:srgbClr val="FF9900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g18da14166d8_0_262"/>
          <p:cNvSpPr txBox="1"/>
          <p:nvPr>
            <p:ph idx="2" type="body"/>
          </p:nvPr>
        </p:nvSpPr>
        <p:spPr>
          <a:xfrm>
            <a:off x="4239000" y="1244450"/>
            <a:ext cx="4767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AutoNum type="arabicPeriod" startAt="4"/>
            </a:pPr>
            <a:r>
              <a:rPr lang="es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Queda terminantemente prohibido mantener relaciones sexuales con beneficiarios que conlleve un uso indebido de su posición. </a:t>
            </a:r>
            <a:r>
              <a:rPr b="1" lang="es">
                <a:solidFill>
                  <a:srgbClr val="FF9900"/>
                </a:solidFill>
                <a:latin typeface="Nunito"/>
                <a:ea typeface="Nunito"/>
                <a:cs typeface="Nunito"/>
                <a:sym typeface="Nunito"/>
              </a:rPr>
              <a:t>→ No mantenga relaciones sexuales con beneficiarios </a:t>
            </a:r>
            <a:endParaRPr b="1">
              <a:solidFill>
                <a:srgbClr val="FF9900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AutoNum type="arabicPeriod" startAt="4"/>
            </a:pPr>
            <a:r>
              <a:rPr lang="es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Los trabajadores humanitarios deben informar de cualquier sospecha de casos de explotación o abusos sexuales que impliquen a compañeros de trabajo. </a:t>
            </a:r>
            <a:r>
              <a:rPr b="1" lang="es">
                <a:solidFill>
                  <a:srgbClr val="FF9900"/>
                </a:solidFill>
                <a:latin typeface="Nunito"/>
                <a:ea typeface="Nunito"/>
                <a:cs typeface="Nunito"/>
                <a:sym typeface="Nunito"/>
              </a:rPr>
              <a:t>→ Deben denunciarse todos los casos de explotación o abusos sexuales</a:t>
            </a:r>
            <a:endParaRPr b="1">
              <a:solidFill>
                <a:srgbClr val="FF9900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AutoNum type="arabicPeriod" startAt="4"/>
            </a:pPr>
            <a:r>
              <a:rPr lang="es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Los trabajadores humanitarios deben crear y mantener un ambiente que prevenga la explotación y los abusos sexuales. </a:t>
            </a:r>
            <a:r>
              <a:rPr b="1" lang="es">
                <a:solidFill>
                  <a:srgbClr val="FF9900"/>
                </a:solidFill>
                <a:latin typeface="Nunito"/>
                <a:ea typeface="Nunito"/>
                <a:cs typeface="Nunito"/>
                <a:sym typeface="Nunito"/>
              </a:rPr>
              <a:t>→ Disuada a cualquier persona de su entorno de cometer actos de explotación y abusos sexuales </a:t>
            </a:r>
            <a:endParaRPr b="1" sz="150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8da14166d8_0_154"/>
          <p:cNvSpPr txBox="1"/>
          <p:nvPr/>
        </p:nvSpPr>
        <p:spPr>
          <a:xfrm>
            <a:off x="0" y="-14050"/>
            <a:ext cx="9158100" cy="12621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g18da14166d8_0_154"/>
          <p:cNvSpPr txBox="1"/>
          <p:nvPr>
            <p:ph type="title"/>
          </p:nvPr>
        </p:nvSpPr>
        <p:spPr>
          <a:xfrm>
            <a:off x="360900" y="249450"/>
            <a:ext cx="8422200" cy="9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s" sz="2072">
                <a:solidFill>
                  <a:srgbClr val="1C4587"/>
                </a:solidFill>
                <a:latin typeface="Nunito"/>
                <a:ea typeface="Nunito"/>
                <a:cs typeface="Nunito"/>
                <a:sym typeface="Nunito"/>
              </a:rPr>
              <a:t>¿Qué significa para usted en concreto la política de tolerancia cero</a:t>
            </a:r>
            <a:endParaRPr b="1" i="1" sz="2072">
              <a:solidFill>
                <a:srgbClr val="1C4587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i="1" lang="es" sz="2072">
                <a:solidFill>
                  <a:srgbClr val="1C4587"/>
                </a:solidFill>
                <a:latin typeface="Nunito"/>
                <a:ea typeface="Nunito"/>
                <a:cs typeface="Nunito"/>
                <a:sym typeface="Nunito"/>
              </a:rPr>
              <a:t>con la explotación y el abuso sexuales y el acoso sexual?</a:t>
            </a:r>
            <a:endParaRPr b="1" i="1" sz="2072">
              <a:solidFill>
                <a:srgbClr val="1C4587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0" name="Google Shape;90;g18da14166d8_0_154"/>
          <p:cNvSpPr txBox="1"/>
          <p:nvPr>
            <p:ph idx="1" type="body"/>
          </p:nvPr>
        </p:nvSpPr>
        <p:spPr>
          <a:xfrm>
            <a:off x="366900" y="1387950"/>
            <a:ext cx="8520600" cy="236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6706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88"/>
              <a:buFont typeface="Nunito"/>
              <a:buAutoNum type="arabicPeriod"/>
            </a:pPr>
            <a:r>
              <a:rPr lang="es" sz="1387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Todos los miembros de su equipo deben saber en qué consisten la explotación y el abuso sexuales y el acoso sexual, así como ser conscientes de que </a:t>
            </a:r>
            <a:r>
              <a:rPr b="1" lang="es" sz="1387">
                <a:solidFill>
                  <a:srgbClr val="FF9900"/>
                </a:solidFill>
                <a:latin typeface="Nunito"/>
                <a:ea typeface="Nunito"/>
                <a:cs typeface="Nunito"/>
                <a:sym typeface="Nunito"/>
              </a:rPr>
              <a:t>deben denunciar cualquier caso del que tengan conocimiento.</a:t>
            </a:r>
            <a:endParaRPr b="1" sz="1387">
              <a:solidFill>
                <a:srgbClr val="FF9900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16706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88"/>
              <a:buFont typeface="Nunito"/>
              <a:buAutoNum type="arabicPeriod"/>
            </a:pPr>
            <a:r>
              <a:rPr lang="es" sz="1387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Todas las personas pertinentes (incluidos conductores, voluntarios, etc.) deben haber firmado un </a:t>
            </a:r>
            <a:r>
              <a:rPr b="1" lang="es" sz="1387">
                <a:solidFill>
                  <a:srgbClr val="FF9900"/>
                </a:solidFill>
                <a:latin typeface="Nunito"/>
                <a:ea typeface="Nunito"/>
                <a:cs typeface="Nunito"/>
                <a:sym typeface="Nunito"/>
              </a:rPr>
              <a:t>Código de Conducta.</a:t>
            </a:r>
            <a:endParaRPr b="1" sz="1387">
              <a:solidFill>
                <a:srgbClr val="FF9900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16706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88"/>
              <a:buFont typeface="Nunito"/>
              <a:buAutoNum type="arabicPeriod"/>
            </a:pPr>
            <a:r>
              <a:rPr lang="es" sz="1387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De ser posible, las mujeres beneficiarias deben poder hablar con </a:t>
            </a:r>
            <a:r>
              <a:rPr b="1" lang="es" sz="1387">
                <a:solidFill>
                  <a:srgbClr val="FF9900"/>
                </a:solidFill>
                <a:latin typeface="Nunito"/>
                <a:ea typeface="Nunito"/>
                <a:cs typeface="Nunito"/>
                <a:sym typeface="Nunito"/>
              </a:rPr>
              <a:t>personal femenino</a:t>
            </a:r>
            <a:r>
              <a:rPr lang="es" sz="1387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y que sean estas trabajadoras quienes les presten asistencia </a:t>
            </a:r>
            <a:endParaRPr sz="1387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16706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88"/>
              <a:buFont typeface="Nunito"/>
              <a:buAutoNum type="arabicPeriod"/>
            </a:pPr>
            <a:r>
              <a:rPr lang="es" sz="1387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Lleve algún símbolo visible, como un chaleco o una gorra (siempre que las normas de seguridad lo permitan) para que los beneficiarios puedan reconocerle.</a:t>
            </a:r>
            <a:endParaRPr sz="1387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16706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88"/>
              <a:buFont typeface="Nunito"/>
              <a:buAutoNum type="arabicPeriod"/>
            </a:pPr>
            <a:r>
              <a:rPr b="1" lang="es" sz="1387">
                <a:solidFill>
                  <a:srgbClr val="FF9900"/>
                </a:solidFill>
                <a:latin typeface="Nunito"/>
                <a:ea typeface="Nunito"/>
                <a:cs typeface="Nunito"/>
                <a:sym typeface="Nunito"/>
              </a:rPr>
              <a:t>Asegúrese de contar con una ubicación segura </a:t>
            </a:r>
            <a:r>
              <a:rPr lang="es" sz="1387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en la que distribuir el efectivo. Organice colas de espera distintas para hombres y mujeres y aplique medidas de seguridad, como limitar el número de personas presentes en cada distribución para reducir el riesgo de acoso o abuso, entre otros.</a:t>
            </a:r>
            <a:endParaRPr sz="1387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87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b="1" i="1" sz="1487">
              <a:solidFill>
                <a:schemeClr val="dk1"/>
              </a:solidFill>
              <a:highlight>
                <a:schemeClr val="lt1"/>
              </a:highlight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i="1" lang="es" sz="1487">
                <a:solidFill>
                  <a:schemeClr val="dk1"/>
                </a:solidFill>
                <a:highlight>
                  <a:schemeClr val="lt1"/>
                </a:highlight>
                <a:latin typeface="Nunito"/>
                <a:ea typeface="Nunito"/>
                <a:cs typeface="Nunito"/>
                <a:sym typeface="Nunito"/>
              </a:rPr>
              <a:t>  </a:t>
            </a:r>
            <a:endParaRPr i="1" sz="1487">
              <a:solidFill>
                <a:schemeClr val="dk1"/>
              </a:solidFill>
              <a:highlight>
                <a:schemeClr val="lt1"/>
              </a:highlight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1" name="Google Shape;91;g18da14166d8_0_154"/>
          <p:cNvSpPr txBox="1"/>
          <p:nvPr/>
        </p:nvSpPr>
        <p:spPr>
          <a:xfrm>
            <a:off x="1459800" y="4094125"/>
            <a:ext cx="6334800" cy="9171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s" sz="1487">
                <a:solidFill>
                  <a:srgbClr val="1C4587"/>
                </a:solidFill>
                <a:latin typeface="Nunito"/>
                <a:ea typeface="Nunito"/>
                <a:cs typeface="Nunito"/>
                <a:sym typeface="Nunito"/>
              </a:rPr>
              <a:t>Estos protocolos y prácticas constituyen un elemento fundamental de cualquier contrato firmado entre proveedores de servicios financieros y organizaciones humanitarias. Incumplir estos principios dará lugar a una revisión del contrato y a una posible rescisión.</a:t>
            </a:r>
            <a:endParaRPr b="1" i="1" sz="1487">
              <a:solidFill>
                <a:srgbClr val="1C4587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8da14166d8_0_208"/>
          <p:cNvSpPr txBox="1"/>
          <p:nvPr/>
        </p:nvSpPr>
        <p:spPr>
          <a:xfrm>
            <a:off x="0" y="-14050"/>
            <a:ext cx="9158100" cy="12621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g18da14166d8_0_20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s" sz="2072">
                <a:solidFill>
                  <a:srgbClr val="1C4587"/>
                </a:solidFill>
                <a:latin typeface="Nunito"/>
                <a:ea typeface="Nunito"/>
                <a:cs typeface="Nunito"/>
                <a:sym typeface="Nunito"/>
              </a:rPr>
              <a:t>¿Qué hacer si se tiene conocimiento de un incidente de VBG?</a:t>
            </a:r>
            <a:endParaRPr b="1" sz="2072">
              <a:solidFill>
                <a:srgbClr val="1C4587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8" name="Google Shape;98;g18da14166d8_0_208"/>
          <p:cNvSpPr txBox="1"/>
          <p:nvPr>
            <p:ph idx="1" type="body"/>
          </p:nvPr>
        </p:nvSpPr>
        <p:spPr>
          <a:xfrm>
            <a:off x="311700" y="1307000"/>
            <a:ext cx="8648400" cy="37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s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En primer lugar, </a:t>
            </a:r>
            <a:r>
              <a:rPr b="1" lang="es">
                <a:solidFill>
                  <a:srgbClr val="1C4587"/>
                </a:solidFill>
                <a:latin typeface="Nunito"/>
                <a:ea typeface="Nunito"/>
                <a:cs typeface="Nunito"/>
                <a:sym typeface="Nunito"/>
              </a:rPr>
              <a:t>nunca debe buscar personas sobrevivientes o intentar interrogarlas si no es especialista en protección o violencia por razón de género.</a:t>
            </a:r>
            <a:endParaRPr b="1">
              <a:solidFill>
                <a:srgbClr val="1C4587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●"/>
            </a:pPr>
            <a:r>
              <a:rPr lang="es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Si una persona le pide ayuda (para ella o para terceros):</a:t>
            </a:r>
            <a:endParaRPr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500"/>
              <a:buFont typeface="Nunito"/>
              <a:buChar char="○"/>
            </a:pPr>
            <a:r>
              <a:rPr b="1" lang="es" sz="1500">
                <a:solidFill>
                  <a:srgbClr val="FF9900"/>
                </a:solidFill>
                <a:latin typeface="Nunito"/>
                <a:ea typeface="Nunito"/>
                <a:cs typeface="Nunito"/>
                <a:sym typeface="Nunito"/>
              </a:rPr>
              <a:t>NO emita juicios de valor</a:t>
            </a:r>
            <a:endParaRPr b="1" sz="1500">
              <a:solidFill>
                <a:srgbClr val="FF9900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500"/>
              <a:buFont typeface="Nunito"/>
              <a:buChar char="○"/>
            </a:pPr>
            <a:r>
              <a:rPr b="1" lang="es" sz="1500">
                <a:solidFill>
                  <a:srgbClr val="FF9900"/>
                </a:solidFill>
                <a:latin typeface="Nunito"/>
                <a:ea typeface="Nunito"/>
                <a:cs typeface="Nunito"/>
                <a:sym typeface="Nunito"/>
              </a:rPr>
              <a:t>NO intente resolver el problema o encontrar una solución por sí mismo/a</a:t>
            </a:r>
            <a:endParaRPr b="1" sz="1500">
              <a:solidFill>
                <a:srgbClr val="FF9900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500"/>
              <a:buFont typeface="Nunito"/>
              <a:buChar char="○"/>
            </a:pPr>
            <a:r>
              <a:rPr b="1" lang="es" sz="1500">
                <a:solidFill>
                  <a:srgbClr val="FF9900"/>
                </a:solidFill>
                <a:latin typeface="Nunito"/>
                <a:ea typeface="Nunito"/>
                <a:cs typeface="Nunito"/>
                <a:sym typeface="Nunito"/>
              </a:rPr>
              <a:t>NO revele esta información a terceros</a:t>
            </a:r>
            <a:endParaRPr b="1" sz="1500">
              <a:solidFill>
                <a:srgbClr val="FF9900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500"/>
              <a:buFont typeface="Nunito"/>
              <a:buChar char="○"/>
            </a:pPr>
            <a:r>
              <a:rPr b="1" lang="es" sz="1500">
                <a:solidFill>
                  <a:srgbClr val="FF9900"/>
                </a:solidFill>
                <a:latin typeface="Nunito"/>
                <a:ea typeface="Nunito"/>
                <a:cs typeface="Nunito"/>
                <a:sym typeface="Nunito"/>
              </a:rPr>
              <a:t>ESCUCHE de manera respetuosa</a:t>
            </a:r>
            <a:endParaRPr b="1" sz="1500">
              <a:solidFill>
                <a:srgbClr val="FF9900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500"/>
              <a:buFont typeface="Nunito"/>
              <a:buChar char="○"/>
            </a:pPr>
            <a:r>
              <a:rPr b="1" lang="es" sz="1500">
                <a:solidFill>
                  <a:srgbClr val="FF9900"/>
                </a:solidFill>
                <a:latin typeface="Nunito"/>
                <a:ea typeface="Nunito"/>
                <a:cs typeface="Nunito"/>
                <a:sym typeface="Nunito"/>
              </a:rPr>
              <a:t>PONGA a la persona EN CONTACTO con una organización especializada en la zona</a:t>
            </a:r>
            <a:endParaRPr b="1" sz="1500">
              <a:solidFill>
                <a:srgbClr val="FF9900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●"/>
            </a:pPr>
            <a:r>
              <a:rPr lang="es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Asegúrese de que dispone de la información de contacto de los servicios de protección o de violencia de género disponibles en su zona para poder remitir a quienes los necesiten.</a:t>
            </a:r>
            <a:endParaRPr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