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oboto"/>
      <p:regular r:id="rId12"/>
      <p:bold r:id="rId13"/>
      <p:italic r:id="rId14"/>
      <p:boldItalic r:id="rId15"/>
    </p:embeddedFont>
    <p:embeddedFont>
      <p:font typeface="Nuni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0" roundtripDataSignature="AMtx7mhFE+V71MLC1zZA8AoxQA86Vp4p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Nunito-bold.fntdata"/><Relationship Id="rId16" Type="http://schemas.openxmlformats.org/officeDocument/2006/relationships/font" Target="fonts/Nunito-regular.fntdata"/><Relationship Id="rId5" Type="http://schemas.openxmlformats.org/officeDocument/2006/relationships/notesMaster" Target="notesMasters/notesMaster1.xml"/><Relationship Id="rId19" Type="http://schemas.openxmlformats.org/officeDocument/2006/relationships/font" Target="fonts/Nunito-boldItalic.fntdata"/><Relationship Id="rId6" Type="http://schemas.openxmlformats.org/officeDocument/2006/relationships/slide" Target="slides/slide1.xml"/><Relationship Id="rId18"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53" name="Shape 53"/>
        <p:cNvGrpSpPr/>
        <p:nvPr/>
      </p:nvGrpSpPr>
      <p:grpSpPr>
        <a:xfrm>
          <a:off x="0" y="0"/>
          <a:ext cx="0" cy="0"/>
          <a:chOff x="0" y="0"/>
          <a:chExt cx="0" cy="0"/>
        </a:xfrm>
      </p:grpSpPr>
      <p:sp>
        <p:nvSpPr>
          <p:cNvPr id="54" name="Google Shape;54;p1"/>
          <p:cNvSpPr txBox="1"/>
          <p:nvPr>
            <p:ph type="ctrTitle"/>
          </p:nvPr>
        </p:nvSpPr>
        <p:spPr>
          <a:xfrm>
            <a:off x="311700" y="904050"/>
            <a:ext cx="8520600" cy="1539000"/>
          </a:xfrm>
          <a:prstGeom prst="rect">
            <a:avLst/>
          </a:prstGeom>
          <a:solidFill>
            <a:srgbClr val="C9DAF8"/>
          </a:solid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solidFill>
                  <a:srgbClr val="FF9900"/>
                </a:solidFill>
                <a:latin typeface="Nunito"/>
                <a:ea typeface="Nunito"/>
                <a:cs typeface="Nunito"/>
                <a:sym typeface="Nunito"/>
              </a:rPr>
              <a:t>Short Induction </a:t>
            </a:r>
            <a:endParaRPr b="1">
              <a:solidFill>
                <a:srgbClr val="FF9900"/>
              </a:solidFill>
              <a:latin typeface="Nunito"/>
              <a:ea typeface="Nunito"/>
              <a:cs typeface="Nunito"/>
              <a:sym typeface="Nunito"/>
            </a:endParaRPr>
          </a:p>
          <a:p>
            <a:pPr indent="0" lvl="0" marL="0" rtl="0" algn="ctr">
              <a:lnSpc>
                <a:spcPct val="100000"/>
              </a:lnSpc>
              <a:spcBef>
                <a:spcPts val="0"/>
              </a:spcBef>
              <a:spcAft>
                <a:spcPts val="0"/>
              </a:spcAft>
              <a:buSzPct val="111111"/>
              <a:buNone/>
            </a:pPr>
            <a:r>
              <a:rPr b="1" lang="en">
                <a:solidFill>
                  <a:srgbClr val="FF9900"/>
                </a:solidFill>
                <a:latin typeface="Nunito"/>
                <a:ea typeface="Nunito"/>
                <a:cs typeface="Nunito"/>
                <a:sym typeface="Nunito"/>
              </a:rPr>
              <a:t>for Cash Frontliners</a:t>
            </a:r>
            <a:endParaRPr b="1">
              <a:solidFill>
                <a:srgbClr val="FF9900"/>
              </a:solidFill>
              <a:latin typeface="Nunito"/>
              <a:ea typeface="Nunito"/>
              <a:cs typeface="Nunito"/>
              <a:sym typeface="Nunito"/>
            </a:endParaRPr>
          </a:p>
        </p:txBody>
      </p:sp>
      <p:sp>
        <p:nvSpPr>
          <p:cNvPr id="55" name="Google Shape;55;p1"/>
          <p:cNvSpPr txBox="1"/>
          <p:nvPr>
            <p:ph idx="1" type="subTitle"/>
          </p:nvPr>
        </p:nvSpPr>
        <p:spPr>
          <a:xfrm>
            <a:off x="311700" y="2834125"/>
            <a:ext cx="8520600" cy="1539000"/>
          </a:xfrm>
          <a:prstGeom prst="rect">
            <a:avLst/>
          </a:prstGeom>
          <a:solidFill>
            <a:srgbClr val="C9DAF8"/>
          </a:solidFill>
          <a:ln>
            <a:noFill/>
          </a:ln>
        </p:spPr>
        <p:txBody>
          <a:bodyPr anchorCtr="0" anchor="t" bIns="91425" lIns="91425" spcFirstLastPara="1" rIns="91425" wrap="square" tIns="91425">
            <a:normAutofit fontScale="92500" lnSpcReduction="20000"/>
          </a:bodyPr>
          <a:lstStyle/>
          <a:p>
            <a:pPr indent="0" lvl="0" marL="0" rtl="0" algn="ctr">
              <a:lnSpc>
                <a:spcPct val="100000"/>
              </a:lnSpc>
              <a:spcBef>
                <a:spcPts val="0"/>
              </a:spcBef>
              <a:spcAft>
                <a:spcPts val="0"/>
              </a:spcAft>
              <a:buSzPct val="108108"/>
              <a:buNone/>
            </a:pPr>
            <a:r>
              <a:rPr b="1" i="1" lang="en">
                <a:solidFill>
                  <a:srgbClr val="1C4587"/>
                </a:solidFill>
                <a:latin typeface="Nunito"/>
                <a:ea typeface="Nunito"/>
                <a:cs typeface="Nunito"/>
                <a:sym typeface="Nunito"/>
              </a:rPr>
              <a:t>Basics</a:t>
            </a:r>
            <a:r>
              <a:rPr b="1" lang="en">
                <a:solidFill>
                  <a:srgbClr val="1C4587"/>
                </a:solidFill>
                <a:latin typeface="Nunito"/>
                <a:ea typeface="Nunito"/>
                <a:cs typeface="Nunito"/>
                <a:sym typeface="Nunito"/>
              </a:rPr>
              <a:t> </a:t>
            </a:r>
            <a:r>
              <a:rPr b="1" i="1" lang="en">
                <a:solidFill>
                  <a:srgbClr val="1C4587"/>
                </a:solidFill>
                <a:latin typeface="Nunito"/>
                <a:ea typeface="Nunito"/>
                <a:cs typeface="Nunito"/>
                <a:sym typeface="Nunito"/>
              </a:rPr>
              <a:t>of</a:t>
            </a:r>
            <a:r>
              <a:rPr b="1" lang="en">
                <a:solidFill>
                  <a:srgbClr val="1C4587"/>
                </a:solidFill>
                <a:latin typeface="Nunito"/>
                <a:ea typeface="Nunito"/>
                <a:cs typeface="Nunito"/>
                <a:sym typeface="Nunito"/>
              </a:rPr>
              <a:t> Gender-Based Violence (GBV) Risk Mitigation &amp; </a:t>
            </a:r>
            <a:endParaRPr b="1">
              <a:solidFill>
                <a:srgbClr val="1C4587"/>
              </a:solidFill>
              <a:latin typeface="Nunito"/>
              <a:ea typeface="Nunito"/>
              <a:cs typeface="Nunito"/>
              <a:sym typeface="Nunito"/>
            </a:endParaRPr>
          </a:p>
          <a:p>
            <a:pPr indent="0" lvl="0" marL="0" rtl="0" algn="ctr">
              <a:lnSpc>
                <a:spcPct val="100000"/>
              </a:lnSpc>
              <a:spcBef>
                <a:spcPts val="0"/>
              </a:spcBef>
              <a:spcAft>
                <a:spcPts val="0"/>
              </a:spcAft>
              <a:buSzPct val="108108"/>
              <a:buNone/>
            </a:pPr>
            <a:r>
              <a:rPr b="1" lang="en">
                <a:solidFill>
                  <a:srgbClr val="1C4587"/>
                </a:solidFill>
                <a:latin typeface="Nunito"/>
                <a:ea typeface="Nunito"/>
                <a:cs typeface="Nunito"/>
                <a:sym typeface="Nunito"/>
              </a:rPr>
              <a:t>Protection from Sexual Exploitation, </a:t>
            </a:r>
            <a:endParaRPr b="1">
              <a:solidFill>
                <a:srgbClr val="1C4587"/>
              </a:solidFill>
              <a:latin typeface="Nunito"/>
              <a:ea typeface="Nunito"/>
              <a:cs typeface="Nunito"/>
              <a:sym typeface="Nunito"/>
            </a:endParaRPr>
          </a:p>
          <a:p>
            <a:pPr indent="0" lvl="0" marL="0" rtl="0" algn="ctr">
              <a:lnSpc>
                <a:spcPct val="100000"/>
              </a:lnSpc>
              <a:spcBef>
                <a:spcPts val="0"/>
              </a:spcBef>
              <a:spcAft>
                <a:spcPts val="0"/>
              </a:spcAft>
              <a:buSzPct val="108108"/>
              <a:buNone/>
            </a:pPr>
            <a:r>
              <a:rPr b="1" lang="en">
                <a:solidFill>
                  <a:srgbClr val="1C4587"/>
                </a:solidFill>
                <a:latin typeface="Nunito"/>
                <a:ea typeface="Nunito"/>
                <a:cs typeface="Nunito"/>
                <a:sym typeface="Nunito"/>
              </a:rPr>
              <a:t>Sexual Abuse and Sexual Harassment (PSEA)</a:t>
            </a:r>
            <a:endParaRPr b="1">
              <a:solidFill>
                <a:srgbClr val="1C4587"/>
              </a:solidFill>
              <a:latin typeface="Nunito"/>
              <a:ea typeface="Nunito"/>
              <a:cs typeface="Nunito"/>
              <a:sym typeface="Nunito"/>
            </a:endParaRPr>
          </a:p>
        </p:txBody>
      </p:sp>
      <p:pic>
        <p:nvPicPr>
          <p:cNvPr id="56" name="Google Shape;56;p1"/>
          <p:cNvPicPr preferRelativeResize="0"/>
          <p:nvPr/>
        </p:nvPicPr>
        <p:blipFill>
          <a:blip r:embed="rId3">
            <a:alphaModFix/>
          </a:blip>
          <a:stretch>
            <a:fillRect/>
          </a:stretch>
        </p:blipFill>
        <p:spPr>
          <a:xfrm>
            <a:off x="7888725" y="4546425"/>
            <a:ext cx="943575" cy="428474"/>
          </a:xfrm>
          <a:prstGeom prst="rect">
            <a:avLst/>
          </a:prstGeom>
          <a:noFill/>
          <a:ln>
            <a:noFill/>
          </a:ln>
        </p:spPr>
      </p:pic>
      <p:pic>
        <p:nvPicPr>
          <p:cNvPr id="57" name="Google Shape;57;p1"/>
          <p:cNvPicPr preferRelativeResize="0"/>
          <p:nvPr/>
        </p:nvPicPr>
        <p:blipFill>
          <a:blip r:embed="rId4">
            <a:alphaModFix/>
          </a:blip>
          <a:stretch>
            <a:fillRect/>
          </a:stretch>
        </p:blipFill>
        <p:spPr>
          <a:xfrm>
            <a:off x="6803250" y="4528734"/>
            <a:ext cx="916977" cy="4638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nvSpPr>
        <p:spPr>
          <a:xfrm>
            <a:off x="0" y="-14050"/>
            <a:ext cx="9158100" cy="1262100"/>
          </a:xfrm>
          <a:prstGeom prst="rect">
            <a:avLst/>
          </a:prstGeom>
          <a:solidFill>
            <a:srgbClr val="C9DAF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3" name="Google Shape;63;p2"/>
          <p:cNvSpPr txBox="1"/>
          <p:nvPr>
            <p:ph type="title"/>
          </p:nvPr>
        </p:nvSpPr>
        <p:spPr>
          <a:xfrm>
            <a:off x="311700" y="599550"/>
            <a:ext cx="8520600" cy="572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i="1" lang="en" sz="2400">
                <a:solidFill>
                  <a:srgbClr val="1C4587"/>
                </a:solidFill>
                <a:latin typeface="Nunito"/>
                <a:ea typeface="Nunito"/>
                <a:cs typeface="Nunito"/>
                <a:sym typeface="Nunito"/>
              </a:rPr>
              <a:t>Your responsibilities regarding women and other people at greater risk of abuse and exploitation</a:t>
            </a:r>
            <a:endParaRPr b="1" i="1" sz="1600">
              <a:solidFill>
                <a:srgbClr val="1C4587"/>
              </a:solidFill>
              <a:latin typeface="Nunito"/>
              <a:ea typeface="Nunito"/>
              <a:cs typeface="Nunito"/>
              <a:sym typeface="Nunito"/>
            </a:endParaRPr>
          </a:p>
        </p:txBody>
      </p:sp>
      <p:sp>
        <p:nvSpPr>
          <p:cNvPr id="64" name="Google Shape;64;p2"/>
          <p:cNvSpPr txBox="1"/>
          <p:nvPr>
            <p:ph idx="1" type="body"/>
          </p:nvPr>
        </p:nvSpPr>
        <p:spPr>
          <a:xfrm>
            <a:off x="311700" y="1419350"/>
            <a:ext cx="3999900" cy="3416400"/>
          </a:xfrm>
          <a:prstGeom prst="rect">
            <a:avLst/>
          </a:prstGeom>
          <a:solidFill>
            <a:srgbClr val="C9DAF8"/>
          </a:solidFill>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990"/>
              <a:buFont typeface="Arial"/>
              <a:buNone/>
            </a:pPr>
            <a:r>
              <a:rPr lang="en" sz="1600">
                <a:solidFill>
                  <a:schemeClr val="dk1"/>
                </a:solidFill>
                <a:latin typeface="Nunito"/>
                <a:ea typeface="Nunito"/>
                <a:cs typeface="Nunito"/>
                <a:sym typeface="Nunito"/>
              </a:rPr>
              <a:t>During cash distributions, some population groups – such as women heads-of-household, widows, children and people with disabilities – may face a much greater risk of being abused, getting their cash stolen, or having difficulty reaching the distribution site. </a:t>
            </a:r>
            <a:r>
              <a:rPr b="1" lang="en" sz="1600">
                <a:solidFill>
                  <a:srgbClr val="1C4587"/>
                </a:solidFill>
                <a:latin typeface="Nunito"/>
                <a:ea typeface="Nunito"/>
                <a:cs typeface="Nunito"/>
                <a:sym typeface="Nunito"/>
              </a:rPr>
              <a:t>Even private companies working in the humanitarian response have the responsibility to:</a:t>
            </a:r>
            <a:endParaRPr b="1" sz="1600">
              <a:solidFill>
                <a:srgbClr val="1C4587"/>
              </a:solidFill>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p:txBody>
      </p:sp>
      <p:sp>
        <p:nvSpPr>
          <p:cNvPr id="65" name="Google Shape;65;p2"/>
          <p:cNvSpPr txBox="1"/>
          <p:nvPr>
            <p:ph idx="2" type="body"/>
          </p:nvPr>
        </p:nvSpPr>
        <p:spPr>
          <a:xfrm>
            <a:off x="4832400" y="1419350"/>
            <a:ext cx="3999900" cy="3416400"/>
          </a:xfrm>
          <a:prstGeom prst="rect">
            <a:avLst/>
          </a:prstGeom>
        </p:spPr>
        <p:txBody>
          <a:bodyPr anchorCtr="0" anchor="t" bIns="91425" lIns="91425" spcFirstLastPara="1" rIns="91425" wrap="square" tIns="91425">
            <a:normAutofit fontScale="92500" lnSpcReduction="20000"/>
          </a:bodyPr>
          <a:lstStyle/>
          <a:p>
            <a:pPr indent="-322580" lvl="0" marL="457200" rtl="0" algn="l">
              <a:spcBef>
                <a:spcPts val="0"/>
              </a:spcBef>
              <a:spcAft>
                <a:spcPts val="0"/>
              </a:spcAft>
              <a:buClr>
                <a:schemeClr val="dk1"/>
              </a:buClr>
              <a:buSzPct val="100000"/>
              <a:buFont typeface="Nunito"/>
              <a:buChar char="➔"/>
            </a:pPr>
            <a:r>
              <a:rPr lang="en" sz="1600">
                <a:solidFill>
                  <a:schemeClr val="dk1"/>
                </a:solidFill>
                <a:latin typeface="Nunito"/>
                <a:ea typeface="Nunito"/>
                <a:cs typeface="Nunito"/>
                <a:sym typeface="Nunito"/>
              </a:rPr>
              <a:t>Decrease those risks as much as possible</a:t>
            </a:r>
            <a:endParaRPr sz="1600">
              <a:solidFill>
                <a:schemeClr val="dk1"/>
              </a:solidFill>
              <a:latin typeface="Nunito"/>
              <a:ea typeface="Nunito"/>
              <a:cs typeface="Nunito"/>
              <a:sym typeface="Nunito"/>
            </a:endParaRPr>
          </a:p>
          <a:p>
            <a:pPr indent="-322580" lvl="0" marL="457200" rtl="0" algn="l">
              <a:spcBef>
                <a:spcPts val="0"/>
              </a:spcBef>
              <a:spcAft>
                <a:spcPts val="0"/>
              </a:spcAft>
              <a:buClr>
                <a:schemeClr val="dk1"/>
              </a:buClr>
              <a:buSzPct val="100000"/>
              <a:buChar char="➔"/>
            </a:pPr>
            <a:r>
              <a:rPr lang="en" sz="1600">
                <a:solidFill>
                  <a:schemeClr val="dk1"/>
                </a:solidFill>
                <a:latin typeface="Nunito"/>
                <a:ea typeface="Nunito"/>
                <a:cs typeface="Nunito"/>
                <a:sym typeface="Nunito"/>
              </a:rPr>
              <a:t>Always treat all beneficiaries in a </a:t>
            </a:r>
            <a:r>
              <a:rPr b="1" lang="en" sz="1600">
                <a:solidFill>
                  <a:srgbClr val="1C4587"/>
                </a:solidFill>
                <a:latin typeface="Nunito"/>
                <a:ea typeface="Nunito"/>
                <a:cs typeface="Nunito"/>
                <a:sym typeface="Nunito"/>
              </a:rPr>
              <a:t>respectful and dignified manner </a:t>
            </a:r>
            <a:endParaRPr b="1" sz="1600">
              <a:solidFill>
                <a:srgbClr val="1C4587"/>
              </a:solidFill>
              <a:latin typeface="Nunito"/>
              <a:ea typeface="Nunito"/>
              <a:cs typeface="Nunito"/>
              <a:sym typeface="Nunito"/>
            </a:endParaRPr>
          </a:p>
          <a:p>
            <a:pPr indent="-322580" lvl="0" marL="457200" rtl="0" algn="l">
              <a:spcBef>
                <a:spcPts val="0"/>
              </a:spcBef>
              <a:spcAft>
                <a:spcPts val="0"/>
              </a:spcAft>
              <a:buClr>
                <a:schemeClr val="dk1"/>
              </a:buClr>
              <a:buSzPct val="100000"/>
              <a:buChar char="➔"/>
            </a:pPr>
            <a:r>
              <a:rPr lang="en" sz="1600">
                <a:solidFill>
                  <a:schemeClr val="dk1"/>
                </a:solidFill>
                <a:latin typeface="Nunito"/>
                <a:ea typeface="Nunito"/>
                <a:cs typeface="Nunito"/>
                <a:sym typeface="Nunito"/>
              </a:rPr>
              <a:t>Follow the rule of </a:t>
            </a:r>
            <a:r>
              <a:rPr b="1" lang="en" sz="1600">
                <a:solidFill>
                  <a:srgbClr val="1C4587"/>
                </a:solidFill>
                <a:latin typeface="Nunito"/>
                <a:ea typeface="Nunito"/>
                <a:cs typeface="Nunito"/>
                <a:sym typeface="Nunito"/>
              </a:rPr>
              <a:t>“zero tolerance for sexual exploitation, abuse and harassment”</a:t>
            </a:r>
            <a:r>
              <a:rPr lang="en" sz="1600">
                <a:solidFill>
                  <a:schemeClr val="dk1"/>
                </a:solidFill>
                <a:latin typeface="Nunito"/>
                <a:ea typeface="Nunito"/>
                <a:cs typeface="Nunito"/>
                <a:sym typeface="Nunito"/>
              </a:rPr>
              <a:t> in all interactions between your organization’s or company’s staff and beneficiaries. </a:t>
            </a:r>
            <a:r>
              <a:rPr b="1" lang="en" sz="1600">
                <a:solidFill>
                  <a:srgbClr val="FF9900"/>
                </a:solidFill>
                <a:latin typeface="Nunito"/>
                <a:ea typeface="Nunito"/>
                <a:cs typeface="Nunito"/>
                <a:sym typeface="Nunito"/>
              </a:rPr>
              <a:t>This means no tolerance for any </a:t>
            </a:r>
            <a:r>
              <a:rPr b="1" i="1" lang="en" sz="1600">
                <a:solidFill>
                  <a:srgbClr val="FF9900"/>
                </a:solidFill>
                <a:latin typeface="Nunito"/>
                <a:ea typeface="Nunito"/>
                <a:cs typeface="Nunito"/>
                <a:sym typeface="Nunito"/>
              </a:rPr>
              <a:t>“actual or attempted abuse to obtain sexual favours in exchange for assistance”</a:t>
            </a:r>
            <a:r>
              <a:rPr b="1" lang="en" sz="1600">
                <a:solidFill>
                  <a:srgbClr val="FF9900"/>
                </a:solidFill>
                <a:latin typeface="Nunito"/>
                <a:ea typeface="Nunito"/>
                <a:cs typeface="Nunito"/>
                <a:sym typeface="Nunito"/>
              </a:rPr>
              <a:t> by yourself or anyone else who is working with you in any capacity.</a:t>
            </a:r>
            <a:endParaRPr b="1">
              <a:solidFill>
                <a:srgbClr val="FF9900"/>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nvSpPr>
        <p:spPr>
          <a:xfrm>
            <a:off x="0" y="-14050"/>
            <a:ext cx="9158100" cy="1262100"/>
          </a:xfrm>
          <a:prstGeom prst="rect">
            <a:avLst/>
          </a:prstGeom>
          <a:solidFill>
            <a:srgbClr val="C9DAF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1" name="Google Shape;71;p3"/>
          <p:cNvSpPr txBox="1"/>
          <p:nvPr>
            <p:ph type="title"/>
          </p:nvPr>
        </p:nvSpPr>
        <p:spPr>
          <a:xfrm>
            <a:off x="202350" y="267200"/>
            <a:ext cx="8739300" cy="69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990"/>
              <a:buFont typeface="Arial"/>
              <a:buNone/>
            </a:pPr>
            <a:r>
              <a:rPr b="1" i="1" lang="en" sz="2250">
                <a:solidFill>
                  <a:srgbClr val="1C4587"/>
                </a:solidFill>
                <a:latin typeface="Nunito"/>
                <a:ea typeface="Nunito"/>
                <a:cs typeface="Nunito"/>
                <a:sym typeface="Nunito"/>
              </a:rPr>
              <a:t>What do GBV risk mitigation and PSEA mean concretely for you?</a:t>
            </a:r>
            <a:endParaRPr b="1" sz="2320">
              <a:solidFill>
                <a:srgbClr val="1C4587"/>
              </a:solidFill>
              <a:latin typeface="Nunito"/>
              <a:ea typeface="Nunito"/>
              <a:cs typeface="Nunito"/>
              <a:sym typeface="Nunito"/>
            </a:endParaRPr>
          </a:p>
        </p:txBody>
      </p:sp>
      <p:sp>
        <p:nvSpPr>
          <p:cNvPr id="72" name="Google Shape;72;p3"/>
          <p:cNvSpPr txBox="1"/>
          <p:nvPr/>
        </p:nvSpPr>
        <p:spPr>
          <a:xfrm>
            <a:off x="250800" y="1461200"/>
            <a:ext cx="8642400" cy="28227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15000"/>
              </a:lnSpc>
              <a:spcBef>
                <a:spcPts val="0"/>
              </a:spcBef>
              <a:spcAft>
                <a:spcPts val="0"/>
              </a:spcAft>
              <a:buClr>
                <a:schemeClr val="dk1"/>
              </a:buClr>
              <a:buSzPts val="1700"/>
              <a:buFont typeface="Arial"/>
              <a:buAutoNum type="arabicPeriod"/>
            </a:pPr>
            <a:r>
              <a:rPr i="0" lang="en" sz="1700" u="none" cap="none" strike="noStrike">
                <a:solidFill>
                  <a:schemeClr val="dk1"/>
                </a:solidFill>
                <a:latin typeface="Nunito"/>
                <a:ea typeface="Nunito"/>
                <a:cs typeface="Nunito"/>
                <a:sym typeface="Nunito"/>
              </a:rPr>
              <a:t>Inform all beneficiaries that </a:t>
            </a:r>
            <a:r>
              <a:rPr b="1" i="0" lang="en" sz="1700" u="none" cap="none" strike="noStrike">
                <a:solidFill>
                  <a:srgbClr val="FF9900"/>
                </a:solidFill>
                <a:latin typeface="Nunito"/>
                <a:ea typeface="Nunito"/>
                <a:cs typeface="Nunito"/>
                <a:sym typeface="Nunito"/>
              </a:rPr>
              <a:t>“assistance is free”</a:t>
            </a:r>
            <a:r>
              <a:rPr i="0" lang="en" sz="1700" u="none" cap="none" strike="noStrike">
                <a:solidFill>
                  <a:schemeClr val="dk1"/>
                </a:solidFill>
                <a:latin typeface="Nunito"/>
                <a:ea typeface="Nunito"/>
                <a:cs typeface="Nunito"/>
                <a:sym typeface="Nunito"/>
              </a:rPr>
              <a:t> – requiring no payment or favor of any kind</a:t>
            </a:r>
            <a:endParaRPr i="0" sz="1700" u="none" cap="none" strike="noStrike">
              <a:solidFill>
                <a:schemeClr val="dk1"/>
              </a:solidFill>
              <a:latin typeface="Nunito"/>
              <a:ea typeface="Nunito"/>
              <a:cs typeface="Nunito"/>
              <a:sym typeface="Nunito"/>
            </a:endParaRPr>
          </a:p>
          <a:p>
            <a:pPr indent="-336550" lvl="0" marL="457200" marR="0" rtl="0" algn="l">
              <a:lnSpc>
                <a:spcPct val="115000"/>
              </a:lnSpc>
              <a:spcBef>
                <a:spcPts val="0"/>
              </a:spcBef>
              <a:spcAft>
                <a:spcPts val="0"/>
              </a:spcAft>
              <a:buClr>
                <a:schemeClr val="dk1"/>
              </a:buClr>
              <a:buSzPts val="1700"/>
              <a:buFont typeface="Arial"/>
              <a:buAutoNum type="arabicPeriod"/>
            </a:pPr>
            <a:r>
              <a:rPr i="0" lang="en" sz="1700" u="none" cap="none" strike="noStrike">
                <a:solidFill>
                  <a:schemeClr val="dk1"/>
                </a:solidFill>
                <a:latin typeface="Nunito"/>
                <a:ea typeface="Nunito"/>
                <a:cs typeface="Nunito"/>
                <a:sym typeface="Nunito"/>
              </a:rPr>
              <a:t>Make sure a </a:t>
            </a:r>
            <a:r>
              <a:rPr b="1" i="0" lang="en" sz="1700" u="none" cap="none" strike="noStrike">
                <a:solidFill>
                  <a:srgbClr val="FF9900"/>
                </a:solidFill>
                <a:latin typeface="Nunito"/>
                <a:ea typeface="Nunito"/>
                <a:cs typeface="Nunito"/>
                <a:sym typeface="Nunito"/>
              </a:rPr>
              <a:t>complaint and feedback mechanism is in place</a:t>
            </a:r>
            <a:r>
              <a:rPr i="0" lang="en" sz="1700" u="none" cap="none" strike="noStrike">
                <a:solidFill>
                  <a:schemeClr val="dk1"/>
                </a:solidFill>
                <a:latin typeface="Nunito"/>
                <a:ea typeface="Nunito"/>
                <a:cs typeface="Nunito"/>
                <a:sym typeface="Nunito"/>
              </a:rPr>
              <a:t> (e.g. protection desk, hotline, community focal points, etc.) is well known by beneficiaries, and that beneficiaries know they have the right to give feedback without fear of any penalty, including loss of assistance. </a:t>
            </a:r>
            <a:endParaRPr i="0" sz="800" u="none" cap="none" strike="noStrike">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t/>
            </a:r>
            <a:endParaRPr i="0" sz="1700" u="none" cap="none" strike="noStrike">
              <a:solidFill>
                <a:schemeClr val="dk1"/>
              </a:solidFill>
              <a:latin typeface="Nunito"/>
              <a:ea typeface="Nunito"/>
              <a:cs typeface="Nunito"/>
              <a:sym typeface="Nunito"/>
            </a:endParaRPr>
          </a:p>
          <a:p>
            <a:pPr indent="0" lvl="0" marL="0" marR="0" rtl="0" algn="l">
              <a:lnSpc>
                <a:spcPct val="115000"/>
              </a:lnSpc>
              <a:spcBef>
                <a:spcPts val="1000"/>
              </a:spcBef>
              <a:spcAft>
                <a:spcPts val="0"/>
              </a:spcAft>
              <a:buClr>
                <a:srgbClr val="000000"/>
              </a:buClr>
              <a:buSzPts val="800"/>
              <a:buFont typeface="Arial"/>
              <a:buNone/>
            </a:pPr>
            <a:r>
              <a:t/>
            </a:r>
            <a:endParaRPr i="0" sz="800" u="none" cap="none" strike="noStrike">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t/>
            </a:r>
            <a:endParaRPr b="1" i="0" sz="1700" u="none" cap="none" strike="noStrike">
              <a:solidFill>
                <a:schemeClr val="dk1"/>
              </a:solidFill>
              <a:highlight>
                <a:schemeClr val="accent6"/>
              </a:highlight>
              <a:latin typeface="Nunito"/>
              <a:ea typeface="Nunito"/>
              <a:cs typeface="Nunito"/>
              <a:sym typeface="Nunito"/>
            </a:endParaRPr>
          </a:p>
        </p:txBody>
      </p:sp>
      <p:sp>
        <p:nvSpPr>
          <p:cNvPr id="73" name="Google Shape;73;p3"/>
          <p:cNvSpPr txBox="1"/>
          <p:nvPr/>
        </p:nvSpPr>
        <p:spPr>
          <a:xfrm>
            <a:off x="941100" y="3834575"/>
            <a:ext cx="7079100" cy="1048200"/>
          </a:xfrm>
          <a:prstGeom prst="rect">
            <a:avLst/>
          </a:prstGeom>
          <a:solidFill>
            <a:srgbClr val="FCE5CD"/>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700"/>
              <a:buFont typeface="Arial"/>
              <a:buNone/>
            </a:pPr>
            <a:r>
              <a:rPr lang="en" sz="1700">
                <a:solidFill>
                  <a:schemeClr val="dk1"/>
                </a:solidFill>
                <a:latin typeface="Nunito"/>
                <a:ea typeface="Nunito"/>
                <a:cs typeface="Nunito"/>
                <a:sym typeface="Nunito"/>
              </a:rPr>
              <a:t>These messages and contact details for feedback-complaint channels can be on </a:t>
            </a:r>
            <a:r>
              <a:rPr b="1" lang="en" sz="1700">
                <a:solidFill>
                  <a:srgbClr val="1C4587"/>
                </a:solidFill>
                <a:latin typeface="Nunito"/>
                <a:ea typeface="Nunito"/>
                <a:cs typeface="Nunito"/>
                <a:sym typeface="Nunito"/>
              </a:rPr>
              <a:t>posters</a:t>
            </a:r>
            <a:r>
              <a:rPr lang="en" sz="1700">
                <a:solidFill>
                  <a:schemeClr val="dk1"/>
                </a:solidFill>
                <a:latin typeface="Nunito"/>
                <a:ea typeface="Nunito"/>
                <a:cs typeface="Nunito"/>
                <a:sym typeface="Nunito"/>
              </a:rPr>
              <a:t> and also take place in </a:t>
            </a:r>
            <a:r>
              <a:rPr b="1" lang="en" sz="1700">
                <a:solidFill>
                  <a:srgbClr val="1C4587"/>
                </a:solidFill>
                <a:latin typeface="Nunito"/>
                <a:ea typeface="Nunito"/>
                <a:cs typeface="Nunito"/>
                <a:sym typeface="Nunito"/>
              </a:rPr>
              <a:t>face-to-face conversations</a:t>
            </a:r>
            <a:r>
              <a:rPr lang="en" sz="1700">
                <a:solidFill>
                  <a:srgbClr val="1C4587"/>
                </a:solidFill>
                <a:latin typeface="Nunito"/>
                <a:ea typeface="Nunito"/>
                <a:cs typeface="Nunito"/>
                <a:sym typeface="Nunito"/>
              </a:rPr>
              <a:t> </a:t>
            </a:r>
            <a:r>
              <a:rPr lang="en" sz="1700">
                <a:solidFill>
                  <a:schemeClr val="dk1"/>
                </a:solidFill>
                <a:latin typeface="Nunito"/>
                <a:ea typeface="Nunito"/>
                <a:cs typeface="Nunito"/>
                <a:sym typeface="Nunito"/>
              </a:rPr>
              <a:t>for people who cannot read.</a:t>
            </a:r>
            <a:endParaRPr>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nvSpPr>
        <p:spPr>
          <a:xfrm>
            <a:off x="0" y="-14050"/>
            <a:ext cx="9158100" cy="1046700"/>
          </a:xfrm>
          <a:prstGeom prst="rect">
            <a:avLst/>
          </a:prstGeom>
          <a:solidFill>
            <a:srgbClr val="C9DAF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79" name="Google Shape;79;p4"/>
          <p:cNvPicPr preferRelativeResize="0"/>
          <p:nvPr/>
        </p:nvPicPr>
        <p:blipFill rotWithShape="1">
          <a:blip r:embed="rId3">
            <a:alphaModFix/>
          </a:blip>
          <a:srcRect b="0" l="0" r="0" t="0"/>
          <a:stretch/>
        </p:blipFill>
        <p:spPr>
          <a:xfrm>
            <a:off x="236650" y="217575"/>
            <a:ext cx="7814326" cy="4187426"/>
          </a:xfrm>
          <a:prstGeom prst="rect">
            <a:avLst/>
          </a:prstGeom>
          <a:noFill/>
          <a:ln>
            <a:noFill/>
          </a:ln>
        </p:spPr>
      </p:pic>
      <p:pic>
        <p:nvPicPr>
          <p:cNvPr id="80" name="Google Shape;80;p4"/>
          <p:cNvPicPr preferRelativeResize="0"/>
          <p:nvPr/>
        </p:nvPicPr>
        <p:blipFill rotWithShape="1">
          <a:blip r:embed="rId4">
            <a:alphaModFix/>
          </a:blip>
          <a:srcRect b="0" l="0" r="0" t="0"/>
          <a:stretch/>
        </p:blipFill>
        <p:spPr>
          <a:xfrm>
            <a:off x="5759800" y="1023700"/>
            <a:ext cx="3300350" cy="1548050"/>
          </a:xfrm>
          <a:prstGeom prst="rect">
            <a:avLst/>
          </a:prstGeom>
          <a:noFill/>
          <a:ln>
            <a:noFill/>
          </a:ln>
        </p:spPr>
      </p:pic>
      <p:sp>
        <p:nvSpPr>
          <p:cNvPr id="81" name="Google Shape;81;p4"/>
          <p:cNvSpPr txBox="1"/>
          <p:nvPr/>
        </p:nvSpPr>
        <p:spPr>
          <a:xfrm>
            <a:off x="1141675" y="4481700"/>
            <a:ext cx="6909300" cy="661800"/>
          </a:xfrm>
          <a:prstGeom prst="rect">
            <a:avLst/>
          </a:prstGeom>
          <a:solidFill>
            <a:srgbClr val="C9DAF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50"/>
              <a:buFont typeface="Arial"/>
              <a:buNone/>
            </a:pPr>
            <a:r>
              <a:rPr b="1" lang="en" sz="1550">
                <a:solidFill>
                  <a:srgbClr val="1C4587"/>
                </a:solidFill>
                <a:latin typeface="Nunito"/>
                <a:ea typeface="Nunito"/>
                <a:cs typeface="Nunito"/>
                <a:sym typeface="Nunito"/>
              </a:rPr>
              <a:t>If you see something, say something: </a:t>
            </a:r>
            <a:r>
              <a:rPr i="0" lang="en" sz="1550" u="none" cap="none" strike="noStrike">
                <a:solidFill>
                  <a:schemeClr val="dk1"/>
                </a:solidFill>
                <a:highlight>
                  <a:schemeClr val="accent6"/>
                </a:highlight>
                <a:latin typeface="Nunito"/>
                <a:ea typeface="Nunito"/>
                <a:cs typeface="Nunito"/>
                <a:sym typeface="Nunito"/>
              </a:rPr>
              <a:t>(INSERT CONTACT)</a:t>
            </a:r>
            <a:endParaRPr i="0" sz="1550" u="none" cap="none" strike="noStrike">
              <a:solidFill>
                <a:schemeClr val="dk1"/>
              </a:solidFill>
              <a:highlight>
                <a:schemeClr val="accent6"/>
              </a:highlight>
              <a:latin typeface="Nunito"/>
              <a:ea typeface="Nunito"/>
              <a:cs typeface="Nunito"/>
              <a:sym typeface="Nunito"/>
            </a:endParaRPr>
          </a:p>
          <a:p>
            <a:pPr indent="0" lvl="0" marL="0" marR="0" rtl="0" algn="l">
              <a:lnSpc>
                <a:spcPct val="100000"/>
              </a:lnSpc>
              <a:spcBef>
                <a:spcPts val="0"/>
              </a:spcBef>
              <a:spcAft>
                <a:spcPts val="0"/>
              </a:spcAft>
              <a:buClr>
                <a:srgbClr val="000000"/>
              </a:buClr>
              <a:buSzPts val="1550"/>
              <a:buFont typeface="Arial"/>
              <a:buNone/>
            </a:pPr>
            <a:r>
              <a:t/>
            </a:r>
            <a:endParaRPr b="0" i="0" sz="1550" u="none" cap="none" strike="noStrike">
              <a:solidFill>
                <a:srgbClr val="FF00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5"/>
          <p:cNvSpPr txBox="1"/>
          <p:nvPr/>
        </p:nvSpPr>
        <p:spPr>
          <a:xfrm>
            <a:off x="0" y="-14050"/>
            <a:ext cx="9158100" cy="1262100"/>
          </a:xfrm>
          <a:prstGeom prst="rect">
            <a:avLst/>
          </a:prstGeom>
          <a:solidFill>
            <a:srgbClr val="C9DAF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7" name="Google Shape;87;p5"/>
          <p:cNvSpPr txBox="1"/>
          <p:nvPr>
            <p:ph type="title"/>
          </p:nvPr>
        </p:nvSpPr>
        <p:spPr>
          <a:xfrm>
            <a:off x="360900" y="249450"/>
            <a:ext cx="8422200" cy="947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SzPct val="150150"/>
              <a:buNone/>
            </a:pPr>
            <a:r>
              <a:rPr b="1" i="1" lang="en" sz="2072">
                <a:solidFill>
                  <a:srgbClr val="1C4587"/>
                </a:solidFill>
                <a:latin typeface="Nunito"/>
                <a:ea typeface="Nunito"/>
                <a:cs typeface="Nunito"/>
                <a:sym typeface="Nunito"/>
              </a:rPr>
              <a:t>Following the rule of “zero tolerance for sexual exploitation, abuse and harassment (SEA)”: What does it concretely mean for you?</a:t>
            </a:r>
            <a:endParaRPr b="1" i="1" sz="2944">
              <a:solidFill>
                <a:srgbClr val="1C4587"/>
              </a:solidFill>
              <a:latin typeface="Nunito"/>
              <a:ea typeface="Nunito"/>
              <a:cs typeface="Nunito"/>
              <a:sym typeface="Nunito"/>
            </a:endParaRPr>
          </a:p>
        </p:txBody>
      </p:sp>
      <p:sp>
        <p:nvSpPr>
          <p:cNvPr id="88" name="Google Shape;88;p5"/>
          <p:cNvSpPr txBox="1"/>
          <p:nvPr>
            <p:ph idx="1" type="body"/>
          </p:nvPr>
        </p:nvSpPr>
        <p:spPr>
          <a:xfrm>
            <a:off x="366900" y="1387950"/>
            <a:ext cx="8520600" cy="2367600"/>
          </a:xfrm>
          <a:prstGeom prst="rect">
            <a:avLst/>
          </a:prstGeom>
          <a:noFill/>
          <a:ln>
            <a:noFill/>
          </a:ln>
        </p:spPr>
        <p:txBody>
          <a:bodyPr anchorCtr="0" anchor="t" bIns="91425" lIns="91425" spcFirstLastPara="1" rIns="91425" wrap="square" tIns="91425">
            <a:noAutofit/>
          </a:bodyPr>
          <a:lstStyle/>
          <a:p>
            <a:pPr indent="-323056" lvl="0" marL="457200" rtl="0" algn="l">
              <a:lnSpc>
                <a:spcPct val="95000"/>
              </a:lnSpc>
              <a:spcBef>
                <a:spcPts val="0"/>
              </a:spcBef>
              <a:spcAft>
                <a:spcPts val="0"/>
              </a:spcAft>
              <a:buSzPts val="1488"/>
              <a:buFont typeface="Nunito"/>
              <a:buAutoNum type="arabicPeriod"/>
            </a:pPr>
            <a:r>
              <a:rPr lang="en" sz="1487">
                <a:solidFill>
                  <a:schemeClr val="dk1"/>
                </a:solidFill>
                <a:latin typeface="Nunito"/>
                <a:ea typeface="Nunito"/>
                <a:cs typeface="Nunito"/>
                <a:sym typeface="Nunito"/>
              </a:rPr>
              <a:t>Everyone in your team should know what SEA is and know that </a:t>
            </a:r>
            <a:r>
              <a:rPr b="1" lang="en" sz="1487">
                <a:solidFill>
                  <a:srgbClr val="FF9900"/>
                </a:solidFill>
                <a:latin typeface="Nunito"/>
                <a:ea typeface="Nunito"/>
                <a:cs typeface="Nunito"/>
                <a:sym typeface="Nunito"/>
              </a:rPr>
              <a:t>reporting any case of SEA is mandatory.</a:t>
            </a:r>
            <a:endParaRPr b="1" sz="1487">
              <a:solidFill>
                <a:srgbClr val="FF9900"/>
              </a:solidFill>
              <a:latin typeface="Nunito"/>
              <a:ea typeface="Nunito"/>
              <a:cs typeface="Nunito"/>
              <a:sym typeface="Nunito"/>
            </a:endParaRPr>
          </a:p>
          <a:p>
            <a:pPr indent="-323056" lvl="0" marL="457200" rtl="0" algn="l">
              <a:lnSpc>
                <a:spcPct val="95000"/>
              </a:lnSpc>
              <a:spcBef>
                <a:spcPts val="0"/>
              </a:spcBef>
              <a:spcAft>
                <a:spcPts val="0"/>
              </a:spcAft>
              <a:buClr>
                <a:schemeClr val="dk1"/>
              </a:buClr>
              <a:buSzPts val="1488"/>
              <a:buFont typeface="Nunito"/>
              <a:buAutoNum type="arabicPeriod"/>
            </a:pPr>
            <a:r>
              <a:rPr lang="en" sz="1487">
                <a:solidFill>
                  <a:schemeClr val="dk1"/>
                </a:solidFill>
                <a:latin typeface="Nunito"/>
                <a:ea typeface="Nunito"/>
                <a:cs typeface="Nunito"/>
                <a:sym typeface="Nunito"/>
              </a:rPr>
              <a:t>Everyone involved should have signed a </a:t>
            </a:r>
            <a:r>
              <a:rPr b="1" lang="en" sz="1487">
                <a:solidFill>
                  <a:srgbClr val="FF9900"/>
                </a:solidFill>
                <a:latin typeface="Nunito"/>
                <a:ea typeface="Nunito"/>
                <a:cs typeface="Nunito"/>
                <a:sym typeface="Nunito"/>
              </a:rPr>
              <a:t>Code of Conduct,</a:t>
            </a:r>
            <a:r>
              <a:rPr b="1" lang="en" sz="1487">
                <a:solidFill>
                  <a:schemeClr val="dk1"/>
                </a:solidFill>
                <a:latin typeface="Nunito"/>
                <a:ea typeface="Nunito"/>
                <a:cs typeface="Nunito"/>
                <a:sym typeface="Nunito"/>
              </a:rPr>
              <a:t> </a:t>
            </a:r>
            <a:r>
              <a:rPr lang="en" sz="1487">
                <a:solidFill>
                  <a:schemeClr val="dk1"/>
                </a:solidFill>
                <a:latin typeface="Nunito"/>
                <a:ea typeface="Nunito"/>
                <a:cs typeface="Nunito"/>
                <a:sym typeface="Nunito"/>
              </a:rPr>
              <a:t>including drivers, volunteers, etc.</a:t>
            </a:r>
            <a:endParaRPr sz="1487">
              <a:solidFill>
                <a:schemeClr val="dk1"/>
              </a:solidFill>
              <a:latin typeface="Nunito"/>
              <a:ea typeface="Nunito"/>
              <a:cs typeface="Nunito"/>
              <a:sym typeface="Nunito"/>
            </a:endParaRPr>
          </a:p>
          <a:p>
            <a:pPr indent="-323056" lvl="0" marL="457200" rtl="0" algn="l">
              <a:lnSpc>
                <a:spcPct val="95000"/>
              </a:lnSpc>
              <a:spcBef>
                <a:spcPts val="0"/>
              </a:spcBef>
              <a:spcAft>
                <a:spcPts val="0"/>
              </a:spcAft>
              <a:buClr>
                <a:schemeClr val="dk1"/>
              </a:buClr>
              <a:buSzPts val="1488"/>
              <a:buFont typeface="Nunito"/>
              <a:buAutoNum type="arabicPeriod"/>
            </a:pPr>
            <a:r>
              <a:rPr lang="en" sz="1487">
                <a:solidFill>
                  <a:schemeClr val="dk1"/>
                </a:solidFill>
                <a:latin typeface="Nunito"/>
                <a:ea typeface="Nunito"/>
                <a:cs typeface="Nunito"/>
                <a:sym typeface="Nunito"/>
              </a:rPr>
              <a:t>If possible, female beneficiaries should be able to interact with &amp; receive assistance from </a:t>
            </a:r>
            <a:r>
              <a:rPr b="1" lang="en" sz="1487">
                <a:solidFill>
                  <a:srgbClr val="FF9900"/>
                </a:solidFill>
                <a:latin typeface="Nunito"/>
                <a:ea typeface="Nunito"/>
                <a:cs typeface="Nunito"/>
                <a:sym typeface="Nunito"/>
              </a:rPr>
              <a:t>female staff </a:t>
            </a:r>
            <a:endParaRPr b="1" sz="1487">
              <a:solidFill>
                <a:srgbClr val="FF9900"/>
              </a:solidFill>
              <a:latin typeface="Nunito"/>
              <a:ea typeface="Nunito"/>
              <a:cs typeface="Nunito"/>
              <a:sym typeface="Nunito"/>
            </a:endParaRPr>
          </a:p>
          <a:p>
            <a:pPr indent="-323056" lvl="0" marL="457200" rtl="0" algn="l">
              <a:lnSpc>
                <a:spcPct val="95000"/>
              </a:lnSpc>
              <a:spcBef>
                <a:spcPts val="0"/>
              </a:spcBef>
              <a:spcAft>
                <a:spcPts val="0"/>
              </a:spcAft>
              <a:buClr>
                <a:schemeClr val="dk1"/>
              </a:buClr>
              <a:buSzPts val="1488"/>
              <a:buFont typeface="Nunito"/>
              <a:buAutoNum type="arabicPeriod"/>
            </a:pPr>
            <a:r>
              <a:rPr lang="en" sz="1487">
                <a:solidFill>
                  <a:schemeClr val="dk1"/>
                </a:solidFill>
                <a:latin typeface="Nunito"/>
                <a:ea typeface="Nunito"/>
                <a:cs typeface="Nunito"/>
                <a:sym typeface="Nunito"/>
              </a:rPr>
              <a:t>You should wear a visible sign such as vest/cap </a:t>
            </a:r>
            <a:r>
              <a:rPr lang="en" sz="1487">
                <a:solidFill>
                  <a:schemeClr val="dk1"/>
                </a:solidFill>
                <a:highlight>
                  <a:schemeClr val="lt1"/>
                </a:highlight>
                <a:latin typeface="Nunito"/>
                <a:ea typeface="Nunito"/>
                <a:cs typeface="Nunito"/>
                <a:sym typeface="Nunito"/>
              </a:rPr>
              <a:t>– if security allows</a:t>
            </a:r>
            <a:r>
              <a:rPr lang="en" sz="1487">
                <a:solidFill>
                  <a:schemeClr val="dk1"/>
                </a:solidFill>
                <a:latin typeface="Nunito"/>
                <a:ea typeface="Nunito"/>
                <a:cs typeface="Nunito"/>
                <a:sym typeface="Nunito"/>
              </a:rPr>
              <a:t> – so that beneficiaries are able to identify you.</a:t>
            </a:r>
            <a:endParaRPr sz="1487">
              <a:solidFill>
                <a:schemeClr val="dk1"/>
              </a:solidFill>
              <a:latin typeface="Nunito"/>
              <a:ea typeface="Nunito"/>
              <a:cs typeface="Nunito"/>
              <a:sym typeface="Nunito"/>
            </a:endParaRPr>
          </a:p>
          <a:p>
            <a:pPr indent="-323056" lvl="0" marL="457200" rtl="0" algn="l">
              <a:lnSpc>
                <a:spcPct val="95000"/>
              </a:lnSpc>
              <a:spcBef>
                <a:spcPts val="0"/>
              </a:spcBef>
              <a:spcAft>
                <a:spcPts val="0"/>
              </a:spcAft>
              <a:buClr>
                <a:schemeClr val="dk1"/>
              </a:buClr>
              <a:buSzPts val="1488"/>
              <a:buFont typeface="Nunito"/>
              <a:buAutoNum type="arabicPeriod"/>
            </a:pPr>
            <a:r>
              <a:rPr b="1" lang="en" sz="1487">
                <a:solidFill>
                  <a:srgbClr val="FF9900"/>
                </a:solidFill>
                <a:latin typeface="Nunito"/>
                <a:ea typeface="Nunito"/>
                <a:cs typeface="Nunito"/>
                <a:sym typeface="Nunito"/>
              </a:rPr>
              <a:t>Secure an appropriate location </a:t>
            </a:r>
            <a:r>
              <a:rPr lang="en" sz="1487">
                <a:solidFill>
                  <a:schemeClr val="dk1"/>
                </a:solidFill>
                <a:latin typeface="Nunito"/>
                <a:ea typeface="Nunito"/>
                <a:cs typeface="Nunito"/>
                <a:sym typeface="Nunito"/>
              </a:rPr>
              <a:t>to distribute the money. This means having separate lines for men and women and having safety measures in place, such as limiting the number of people at a distribution in order to reduce chances for harassment, abuse and other risks.</a:t>
            </a:r>
            <a:endParaRPr sz="1487">
              <a:solidFill>
                <a:schemeClr val="dk1"/>
              </a:solidFill>
              <a:latin typeface="Nunito"/>
              <a:ea typeface="Nunito"/>
              <a:cs typeface="Nunito"/>
              <a:sym typeface="Nunito"/>
            </a:endParaRPr>
          </a:p>
          <a:p>
            <a:pPr indent="0" lvl="0" marL="0" rtl="0" algn="l">
              <a:lnSpc>
                <a:spcPct val="80000"/>
              </a:lnSpc>
              <a:spcBef>
                <a:spcPts val="0"/>
              </a:spcBef>
              <a:spcAft>
                <a:spcPts val="0"/>
              </a:spcAft>
              <a:buSzPts val="1018"/>
              <a:buNone/>
            </a:pPr>
            <a:r>
              <a:t/>
            </a:r>
            <a:endParaRPr b="1" i="1" sz="1587">
              <a:solidFill>
                <a:schemeClr val="dk1"/>
              </a:solidFill>
              <a:highlight>
                <a:schemeClr val="lt1"/>
              </a:highlight>
              <a:latin typeface="Nunito"/>
              <a:ea typeface="Nunito"/>
              <a:cs typeface="Nunito"/>
              <a:sym typeface="Nunito"/>
            </a:endParaRPr>
          </a:p>
          <a:p>
            <a:pPr indent="0" lvl="0" marL="0" rtl="0" algn="l">
              <a:lnSpc>
                <a:spcPct val="80000"/>
              </a:lnSpc>
              <a:spcBef>
                <a:spcPts val="0"/>
              </a:spcBef>
              <a:spcAft>
                <a:spcPts val="0"/>
              </a:spcAft>
              <a:buSzPts val="1018"/>
              <a:buNone/>
            </a:pPr>
            <a:r>
              <a:rPr b="1" i="1" lang="en" sz="1587">
                <a:solidFill>
                  <a:schemeClr val="dk1"/>
                </a:solidFill>
                <a:highlight>
                  <a:schemeClr val="lt1"/>
                </a:highlight>
                <a:latin typeface="Nunito"/>
                <a:ea typeface="Nunito"/>
                <a:cs typeface="Nunito"/>
                <a:sym typeface="Nunito"/>
              </a:rPr>
              <a:t>  </a:t>
            </a:r>
            <a:endParaRPr i="1" sz="1587">
              <a:solidFill>
                <a:schemeClr val="dk1"/>
              </a:solidFill>
              <a:highlight>
                <a:schemeClr val="lt1"/>
              </a:highlight>
              <a:latin typeface="Nunito"/>
              <a:ea typeface="Nunito"/>
              <a:cs typeface="Nunito"/>
              <a:sym typeface="Nunito"/>
            </a:endParaRPr>
          </a:p>
        </p:txBody>
      </p:sp>
      <p:sp>
        <p:nvSpPr>
          <p:cNvPr id="89" name="Google Shape;89;p5"/>
          <p:cNvSpPr txBox="1"/>
          <p:nvPr/>
        </p:nvSpPr>
        <p:spPr>
          <a:xfrm>
            <a:off x="1459800" y="3946950"/>
            <a:ext cx="6334800" cy="966300"/>
          </a:xfrm>
          <a:prstGeom prst="rect">
            <a:avLst/>
          </a:prstGeom>
          <a:solidFill>
            <a:srgbClr val="C9DAF8"/>
          </a:solid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Clr>
                <a:schemeClr val="dk1"/>
              </a:buClr>
              <a:buSzPts val="1018"/>
              <a:buFont typeface="Arial"/>
              <a:buNone/>
            </a:pPr>
            <a:r>
              <a:rPr b="1" i="1" lang="en" sz="1587">
                <a:solidFill>
                  <a:srgbClr val="1C4587"/>
                </a:solidFill>
                <a:latin typeface="Nunito"/>
                <a:ea typeface="Nunito"/>
                <a:cs typeface="Nunito"/>
                <a:sym typeface="Nunito"/>
              </a:rPr>
              <a:t>These protocols and practices are a central part to any contract signed between financial service providers and humanitarian organizations. Not abiding by these principles will lead to a contract review and possible termination.</a:t>
            </a:r>
            <a:endParaRPr>
              <a:solidFill>
                <a:srgbClr val="1C458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6"/>
          <p:cNvSpPr txBox="1"/>
          <p:nvPr/>
        </p:nvSpPr>
        <p:spPr>
          <a:xfrm>
            <a:off x="0" y="-14050"/>
            <a:ext cx="9158100" cy="1262100"/>
          </a:xfrm>
          <a:prstGeom prst="rect">
            <a:avLst/>
          </a:prstGeom>
          <a:solidFill>
            <a:srgbClr val="C9DAF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5" name="Google Shape;95;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i="1" lang="en" sz="2072">
                <a:solidFill>
                  <a:srgbClr val="1C4587"/>
                </a:solidFill>
                <a:latin typeface="Nunito"/>
                <a:ea typeface="Nunito"/>
                <a:cs typeface="Nunito"/>
                <a:sym typeface="Nunito"/>
              </a:rPr>
              <a:t>What if someone discloses a GBV incident to you?</a:t>
            </a:r>
            <a:endParaRPr b="1" i="1" sz="2072">
              <a:solidFill>
                <a:srgbClr val="1C4587"/>
              </a:solidFill>
              <a:latin typeface="Nunito"/>
              <a:ea typeface="Nunito"/>
              <a:cs typeface="Nunito"/>
              <a:sym typeface="Nunito"/>
            </a:endParaRPr>
          </a:p>
        </p:txBody>
      </p:sp>
      <p:sp>
        <p:nvSpPr>
          <p:cNvPr id="96" name="Google Shape;96;p6"/>
          <p:cNvSpPr txBox="1"/>
          <p:nvPr>
            <p:ph idx="1" type="body"/>
          </p:nvPr>
        </p:nvSpPr>
        <p:spPr>
          <a:xfrm>
            <a:off x="311700" y="1307000"/>
            <a:ext cx="8520600" cy="37113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a:solidFill>
                  <a:schemeClr val="dk1"/>
                </a:solidFill>
                <a:latin typeface="Nunito"/>
                <a:ea typeface="Nunito"/>
                <a:cs typeface="Nunito"/>
                <a:sym typeface="Nunito"/>
              </a:rPr>
              <a:t>First, </a:t>
            </a:r>
            <a:r>
              <a:rPr b="1" lang="en">
                <a:solidFill>
                  <a:srgbClr val="1C4587"/>
                </a:solidFill>
                <a:latin typeface="Nunito"/>
                <a:ea typeface="Nunito"/>
                <a:cs typeface="Nunito"/>
                <a:sym typeface="Nunito"/>
              </a:rPr>
              <a:t>never ask or look for survivors of violence if you are not a protection or GBV specialist.</a:t>
            </a:r>
            <a:endParaRPr b="1">
              <a:solidFill>
                <a:srgbClr val="1C4587"/>
              </a:solidFill>
              <a:latin typeface="Nunito"/>
              <a:ea typeface="Nunito"/>
              <a:cs typeface="Nunito"/>
              <a:sym typeface="Nunito"/>
            </a:endParaRPr>
          </a:p>
          <a:p>
            <a:pPr indent="-342900" lvl="0" marL="457200" rtl="0" algn="l">
              <a:lnSpc>
                <a:spcPct val="115000"/>
              </a:lnSpc>
              <a:spcBef>
                <a:spcPts val="1200"/>
              </a:spcBef>
              <a:spcAft>
                <a:spcPts val="0"/>
              </a:spcAft>
              <a:buClr>
                <a:schemeClr val="dk1"/>
              </a:buClr>
              <a:buSzPts val="1800"/>
              <a:buFont typeface="Nunito"/>
              <a:buChar char="●"/>
            </a:pPr>
            <a:r>
              <a:rPr lang="en">
                <a:solidFill>
                  <a:schemeClr val="dk1"/>
                </a:solidFill>
                <a:latin typeface="Nunito"/>
                <a:ea typeface="Nunito"/>
                <a:cs typeface="Nunito"/>
                <a:sym typeface="Nunito"/>
              </a:rPr>
              <a:t>If someone comes to you for support (for himself/herself or for someone else):</a:t>
            </a:r>
            <a:endParaRPr>
              <a:solidFill>
                <a:schemeClr val="dk1"/>
              </a:solidFill>
              <a:latin typeface="Nunito"/>
              <a:ea typeface="Nunito"/>
              <a:cs typeface="Nunito"/>
              <a:sym typeface="Nunito"/>
            </a:endParaRPr>
          </a:p>
          <a:p>
            <a:pPr indent="-323850" lvl="1" marL="914400" rtl="0" algn="l">
              <a:lnSpc>
                <a:spcPct val="115000"/>
              </a:lnSpc>
              <a:spcBef>
                <a:spcPts val="0"/>
              </a:spcBef>
              <a:spcAft>
                <a:spcPts val="0"/>
              </a:spcAft>
              <a:buClr>
                <a:srgbClr val="FF9900"/>
              </a:buClr>
              <a:buSzPts val="1500"/>
              <a:buFont typeface="Nunito"/>
              <a:buChar char="○"/>
            </a:pPr>
            <a:r>
              <a:rPr b="1" lang="en" sz="1500">
                <a:solidFill>
                  <a:srgbClr val="FF9900"/>
                </a:solidFill>
                <a:latin typeface="Nunito"/>
                <a:ea typeface="Nunito"/>
                <a:cs typeface="Nunito"/>
                <a:sym typeface="Nunito"/>
              </a:rPr>
              <a:t>Do NOT judge</a:t>
            </a:r>
            <a:endParaRPr b="1" sz="1500">
              <a:solidFill>
                <a:srgbClr val="FF9900"/>
              </a:solidFill>
              <a:latin typeface="Nunito"/>
              <a:ea typeface="Nunito"/>
              <a:cs typeface="Nunito"/>
              <a:sym typeface="Nunito"/>
            </a:endParaRPr>
          </a:p>
          <a:p>
            <a:pPr indent="-323850" lvl="1" marL="914400" rtl="0" algn="l">
              <a:lnSpc>
                <a:spcPct val="115000"/>
              </a:lnSpc>
              <a:spcBef>
                <a:spcPts val="0"/>
              </a:spcBef>
              <a:spcAft>
                <a:spcPts val="0"/>
              </a:spcAft>
              <a:buClr>
                <a:srgbClr val="FF9900"/>
              </a:buClr>
              <a:buSzPts val="1500"/>
              <a:buFont typeface="Nunito"/>
              <a:buChar char="○"/>
            </a:pPr>
            <a:r>
              <a:rPr b="1" lang="en" sz="1500">
                <a:solidFill>
                  <a:srgbClr val="FF9900"/>
                </a:solidFill>
                <a:latin typeface="Nunito"/>
                <a:ea typeface="Nunito"/>
                <a:cs typeface="Nunito"/>
                <a:sym typeface="Nunito"/>
              </a:rPr>
              <a:t>Do NOT try to solve the issue/find solution yourself</a:t>
            </a:r>
            <a:endParaRPr b="1" sz="1500">
              <a:solidFill>
                <a:srgbClr val="FF9900"/>
              </a:solidFill>
              <a:latin typeface="Nunito"/>
              <a:ea typeface="Nunito"/>
              <a:cs typeface="Nunito"/>
              <a:sym typeface="Nunito"/>
            </a:endParaRPr>
          </a:p>
          <a:p>
            <a:pPr indent="-323850" lvl="1" marL="914400" rtl="0" algn="l">
              <a:lnSpc>
                <a:spcPct val="115000"/>
              </a:lnSpc>
              <a:spcBef>
                <a:spcPts val="0"/>
              </a:spcBef>
              <a:spcAft>
                <a:spcPts val="0"/>
              </a:spcAft>
              <a:buClr>
                <a:srgbClr val="FF9900"/>
              </a:buClr>
              <a:buSzPts val="1500"/>
              <a:buFont typeface="Nunito"/>
              <a:buChar char="○"/>
            </a:pPr>
            <a:r>
              <a:rPr b="1" lang="en" sz="1500">
                <a:solidFill>
                  <a:srgbClr val="FF9900"/>
                </a:solidFill>
                <a:latin typeface="Nunito"/>
                <a:ea typeface="Nunito"/>
                <a:cs typeface="Nunito"/>
                <a:sym typeface="Nunito"/>
              </a:rPr>
              <a:t>Do NOT disclose the information to a third party</a:t>
            </a:r>
            <a:endParaRPr b="1" sz="1500">
              <a:solidFill>
                <a:srgbClr val="FF9900"/>
              </a:solidFill>
              <a:latin typeface="Nunito"/>
              <a:ea typeface="Nunito"/>
              <a:cs typeface="Nunito"/>
              <a:sym typeface="Nunito"/>
            </a:endParaRPr>
          </a:p>
          <a:p>
            <a:pPr indent="-323850" lvl="1" marL="914400" rtl="0" algn="l">
              <a:lnSpc>
                <a:spcPct val="115000"/>
              </a:lnSpc>
              <a:spcBef>
                <a:spcPts val="0"/>
              </a:spcBef>
              <a:spcAft>
                <a:spcPts val="0"/>
              </a:spcAft>
              <a:buClr>
                <a:srgbClr val="FF9900"/>
              </a:buClr>
              <a:buSzPts val="1500"/>
              <a:buFont typeface="Nunito"/>
              <a:buChar char="○"/>
            </a:pPr>
            <a:r>
              <a:rPr b="1" lang="en" sz="1500">
                <a:solidFill>
                  <a:srgbClr val="FF9900"/>
                </a:solidFill>
                <a:latin typeface="Nunito"/>
                <a:ea typeface="Nunito"/>
                <a:cs typeface="Nunito"/>
                <a:sym typeface="Nunito"/>
              </a:rPr>
              <a:t>DO listen with respect</a:t>
            </a:r>
            <a:endParaRPr b="1" sz="1500">
              <a:solidFill>
                <a:srgbClr val="FF9900"/>
              </a:solidFill>
              <a:latin typeface="Nunito"/>
              <a:ea typeface="Nunito"/>
              <a:cs typeface="Nunito"/>
              <a:sym typeface="Nunito"/>
            </a:endParaRPr>
          </a:p>
          <a:p>
            <a:pPr indent="-323850" lvl="1" marL="914400" rtl="0" algn="l">
              <a:lnSpc>
                <a:spcPct val="115000"/>
              </a:lnSpc>
              <a:spcBef>
                <a:spcPts val="0"/>
              </a:spcBef>
              <a:spcAft>
                <a:spcPts val="0"/>
              </a:spcAft>
              <a:buClr>
                <a:srgbClr val="FF9900"/>
              </a:buClr>
              <a:buSzPts val="1500"/>
              <a:buFont typeface="Nunito"/>
              <a:buChar char="○"/>
            </a:pPr>
            <a:r>
              <a:rPr b="1" lang="en" sz="1500">
                <a:solidFill>
                  <a:srgbClr val="FF9900"/>
                </a:solidFill>
                <a:latin typeface="Nunito"/>
                <a:ea typeface="Nunito"/>
                <a:cs typeface="Nunito"/>
                <a:sym typeface="Nunito"/>
              </a:rPr>
              <a:t>DO link to a specialised organization available in your area</a:t>
            </a:r>
            <a:endParaRPr b="1" sz="1500">
              <a:solidFill>
                <a:srgbClr val="FF9900"/>
              </a:solidFill>
              <a:latin typeface="Nunito"/>
              <a:ea typeface="Nunito"/>
              <a:cs typeface="Nunito"/>
              <a:sym typeface="Nunito"/>
            </a:endParaRPr>
          </a:p>
          <a:p>
            <a:pPr indent="-342900" lvl="0" marL="457200" rtl="0" algn="l">
              <a:lnSpc>
                <a:spcPct val="115000"/>
              </a:lnSpc>
              <a:spcBef>
                <a:spcPts val="0"/>
              </a:spcBef>
              <a:spcAft>
                <a:spcPts val="0"/>
              </a:spcAft>
              <a:buClr>
                <a:schemeClr val="dk1"/>
              </a:buClr>
              <a:buSzPts val="1800"/>
              <a:buFont typeface="Nunito"/>
              <a:buChar char="●"/>
            </a:pPr>
            <a:r>
              <a:rPr lang="en">
                <a:solidFill>
                  <a:schemeClr val="dk1"/>
                </a:solidFill>
                <a:latin typeface="Nunito"/>
                <a:ea typeface="Nunito"/>
                <a:cs typeface="Nunito"/>
                <a:sym typeface="Nunito"/>
              </a:rPr>
              <a:t>Make sure you have the contact details of protection/GBV services available in your area so that you can provide this information if someone needs support.</a:t>
            </a:r>
            <a:endParaRPr>
              <a:solidFill>
                <a:schemeClr val="dk1"/>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