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Nunito" pitchFamily="2" charset="77"/>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rmHVGXbz8ss56Q9w7oKjE8RZ0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ana DeSouza" initials="" lastIdx="1" clrIdx="0"/>
  <p:cmAuthor id="1" name="Madeline Demen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117" d="100"/>
          <a:sy n="117" d="100"/>
        </p:scale>
        <p:origin x="148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52091d84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52091d84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1352091d84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9"/>
        <p:cNvGrpSpPr/>
        <p:nvPr/>
      </p:nvGrpSpPr>
      <p:grpSpPr>
        <a:xfrm>
          <a:off x="0" y="0"/>
          <a:ext cx="0" cy="0"/>
          <a:chOff x="0" y="0"/>
          <a:chExt cx="0" cy="0"/>
        </a:xfrm>
      </p:grpSpPr>
      <p:sp>
        <p:nvSpPr>
          <p:cNvPr id="70" name="Google Shape;70;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1"/>
          <p:cNvSpPr>
            <a:spLocks noGrp="1"/>
          </p:cNvSpPr>
          <p:nvPr>
            <p:ph type="pic" idx="2"/>
          </p:nvPr>
        </p:nvSpPr>
        <p:spPr>
          <a:xfrm>
            <a:off x="1792288" y="612775"/>
            <a:ext cx="5486400" cy="4114800"/>
          </a:xfrm>
          <a:prstGeom prst="rect">
            <a:avLst/>
          </a:prstGeom>
          <a:noFill/>
          <a:ln>
            <a:noFill/>
          </a:ln>
        </p:spPr>
      </p:sp>
      <p:sp>
        <p:nvSpPr>
          <p:cNvPr id="72" name="Google Shape;72;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3" name="Google Shape;73;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6"/>
        <p:cNvGrpSpPr/>
        <p:nvPr/>
      </p:nvGrpSpPr>
      <p:grpSpPr>
        <a:xfrm>
          <a:off x="0" y="0"/>
          <a:ext cx="0" cy="0"/>
          <a:chOff x="0" y="0"/>
          <a:chExt cx="0" cy="0"/>
        </a:xfrm>
      </p:grpSpPr>
      <p:sp>
        <p:nvSpPr>
          <p:cNvPr id="77" name="Google Shape;77;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2"/>
        <p:cNvGrpSpPr/>
        <p:nvPr/>
      </p:nvGrpSpPr>
      <p:grpSpPr>
        <a:xfrm>
          <a:off x="0" y="0"/>
          <a:ext cx="0" cy="0"/>
          <a:chOff x="0" y="0"/>
          <a:chExt cx="0" cy="0"/>
        </a:xfrm>
      </p:grpSpPr>
      <p:sp>
        <p:nvSpPr>
          <p:cNvPr id="83" name="Google Shape;83;p2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1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17500" algn="l">
              <a:lnSpc>
                <a:spcPct val="100000"/>
              </a:lnSpc>
              <a:spcBef>
                <a:spcPts val="1600"/>
              </a:spcBef>
              <a:spcAft>
                <a:spcPts val="0"/>
              </a:spcAft>
              <a:buClr>
                <a:schemeClr val="dk1"/>
              </a:buClr>
              <a:buSzPts val="1400"/>
              <a:buChar char="○"/>
              <a:defRPr/>
            </a:lvl2pPr>
            <a:lvl3pPr marL="1371600" lvl="2" indent="-317500" algn="l">
              <a:lnSpc>
                <a:spcPct val="100000"/>
              </a:lnSpc>
              <a:spcBef>
                <a:spcPts val="1600"/>
              </a:spcBef>
              <a:spcAft>
                <a:spcPts val="0"/>
              </a:spcAft>
              <a:buClr>
                <a:schemeClr val="dk1"/>
              </a:buClr>
              <a:buSzPts val="1400"/>
              <a:buChar char="■"/>
              <a:defRPr/>
            </a:lvl3pPr>
            <a:lvl4pPr marL="1828800" lvl="3" indent="-317500" algn="l">
              <a:lnSpc>
                <a:spcPct val="100000"/>
              </a:lnSpc>
              <a:spcBef>
                <a:spcPts val="1600"/>
              </a:spcBef>
              <a:spcAft>
                <a:spcPts val="0"/>
              </a:spcAft>
              <a:buClr>
                <a:schemeClr val="dk1"/>
              </a:buClr>
              <a:buSzPts val="1400"/>
              <a:buChar char="●"/>
              <a:defRPr/>
            </a:lvl4pPr>
            <a:lvl5pPr marL="2286000" lvl="4" indent="-317500" algn="l">
              <a:lnSpc>
                <a:spcPct val="100000"/>
              </a:lnSpc>
              <a:spcBef>
                <a:spcPts val="1600"/>
              </a:spcBef>
              <a:spcAft>
                <a:spcPts val="0"/>
              </a:spcAft>
              <a:buClr>
                <a:schemeClr val="dk1"/>
              </a:buClr>
              <a:buSzPts val="1400"/>
              <a:buChar char="○"/>
              <a:defRPr/>
            </a:lvl5pPr>
            <a:lvl6pPr marL="2743200" lvl="5" indent="-317500" algn="l">
              <a:lnSpc>
                <a:spcPct val="100000"/>
              </a:lnSpc>
              <a:spcBef>
                <a:spcPts val="1600"/>
              </a:spcBef>
              <a:spcAft>
                <a:spcPts val="0"/>
              </a:spcAft>
              <a:buClr>
                <a:schemeClr val="dk1"/>
              </a:buClr>
              <a:buSzPts val="1400"/>
              <a:buChar char="■"/>
              <a:defRPr/>
            </a:lvl6pPr>
            <a:lvl7pPr marL="3200400" lvl="6" indent="-317500" algn="l">
              <a:lnSpc>
                <a:spcPct val="100000"/>
              </a:lnSpc>
              <a:spcBef>
                <a:spcPts val="1600"/>
              </a:spcBef>
              <a:spcAft>
                <a:spcPts val="0"/>
              </a:spcAft>
              <a:buClr>
                <a:schemeClr val="dk1"/>
              </a:buClr>
              <a:buSzPts val="1400"/>
              <a:buChar char="●"/>
              <a:defRPr/>
            </a:lvl7pPr>
            <a:lvl8pPr marL="3657600" lvl="7" indent="-317500" algn="l">
              <a:lnSpc>
                <a:spcPct val="100000"/>
              </a:lnSpc>
              <a:spcBef>
                <a:spcPts val="1600"/>
              </a:spcBef>
              <a:spcAft>
                <a:spcPts val="0"/>
              </a:spcAft>
              <a:buClr>
                <a:schemeClr val="dk1"/>
              </a:buClr>
              <a:buSzPts val="1400"/>
              <a:buChar char="○"/>
              <a:defRPr/>
            </a:lvl8pPr>
            <a:lvl9pPr marL="4114800" lvl="8" indent="-317500" algn="l">
              <a:lnSpc>
                <a:spcPct val="100000"/>
              </a:lnSpc>
              <a:spcBef>
                <a:spcPts val="1600"/>
              </a:spcBef>
              <a:spcAft>
                <a:spcPts val="1600"/>
              </a:spcAft>
              <a:buClr>
                <a:schemeClr val="dk1"/>
              </a:buClr>
              <a:buSzPts val="1400"/>
              <a:buChar char="■"/>
              <a:defRPr/>
            </a:lvl9pPr>
          </a:lstStyle>
          <a:p>
            <a:endParaRPr/>
          </a:p>
        </p:txBody>
      </p:sp>
      <p:sp>
        <p:nvSpPr>
          <p:cNvPr id="30" name="Google Shape;30;p1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8"/>
        <p:cNvGrpSpPr/>
        <p:nvPr/>
      </p:nvGrpSpPr>
      <p:grpSpPr>
        <a:xfrm>
          <a:off x="0" y="0"/>
          <a:ext cx="0" cy="0"/>
          <a:chOff x="0" y="0"/>
          <a:chExt cx="0" cy="0"/>
        </a:xfrm>
      </p:grpSpPr>
      <p:sp>
        <p:nvSpPr>
          <p:cNvPr id="59" name="Google Shape;5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2"/>
        <p:cNvGrpSpPr/>
        <p:nvPr/>
      </p:nvGrpSpPr>
      <p:grpSpPr>
        <a:xfrm>
          <a:off x="0" y="0"/>
          <a:ext cx="0" cy="0"/>
          <a:chOff x="0" y="0"/>
          <a:chExt cx="0" cy="0"/>
        </a:xfrm>
      </p:grpSpPr>
      <p:sp>
        <p:nvSpPr>
          <p:cNvPr id="63" name="Google Shape;63;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5" name="Google Shape;65;p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6" name="Google Shape;66;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gbvguidelines.org/en/documents/%20cash-voucher-assistance-and-gbv-%20compendium-practical/" TargetMode="External"/><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www.globalprotectioncluster.org/wp-content/uploads/GPC-TTC4P-COVID-19-Tip-Sheet.pdf" TargetMode="External"/><Relationship Id="rId9" Type="http://schemas.openxmlformats.org/officeDocument/2006/relationships/hyperlink" Target="https://gbvaor.net/node/160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gbvguidelines.org/wp/wp-content/uploads/2018/03/GBV_PocketGuide021718.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hyperlink" Target="https://gbvguidelines.org/wp/wp-content/uploads/2020/10/GBV-and-CBI-Guidance-Rakhine-State-July-2020-FINAL.pdf" TargetMode="External"/><Relationship Id="rId13" Type="http://schemas.openxmlformats.org/officeDocument/2006/relationships/image" Target="../media/image1.png"/><Relationship Id="rId3" Type="http://schemas.openxmlformats.org/officeDocument/2006/relationships/hyperlink" Target="https://gbvaor.net/sites/default/files/2022-04/GBV%20Considerations%20for%20Women%20and%20Girls%20-%20Cash%20in%20Ukraine%20and%20the%20Regional%20Refugee%20Response%20final%20-%20March%2022.pdf" TargetMode="External"/><Relationship Id="rId7" Type="http://schemas.openxmlformats.org/officeDocument/2006/relationships/hyperlink" Target="https://www.calpnetwork.org/publication/burundi-case-study-how-can-we-reduce-gbv-risks-in-cash-and-voucher-assistance/" TargetMode="External"/><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calpnetwork.org/publication/somalia-cva-case-study-cash-and-voucher-assistance-and-gender-based-violence-risk-mitigation/" TargetMode="External"/><Relationship Id="rId11" Type="http://schemas.openxmlformats.org/officeDocument/2006/relationships/image" Target="../media/image17.png"/><Relationship Id="rId5" Type="http://schemas.openxmlformats.org/officeDocument/2006/relationships/hyperlink" Target="https://www.calpnetwork.org/publication/establishing-a-cash-working-group-and-gbv-sub-cluster-task-force-nw-syria-case-study/" TargetMode="External"/><Relationship Id="rId10" Type="http://schemas.openxmlformats.org/officeDocument/2006/relationships/image" Target="../media/image16.png"/><Relationship Id="rId4" Type="http://schemas.openxmlformats.org/officeDocument/2006/relationships/hyperlink" Target="https://reliefweb.int/report/ukraine/gender-based-violence-gbv-risk-analysis-cash-and-voucher-assistance-cva-ukraine" TargetMode="External"/><Relationship Id="rId9" Type="http://schemas.openxmlformats.org/officeDocument/2006/relationships/image" Target="../media/image15.png"/><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a:stretch/>
        </p:blipFill>
        <p:spPr>
          <a:xfrm>
            <a:off x="573575" y="5629424"/>
            <a:ext cx="1493287" cy="884810"/>
          </a:xfrm>
          <a:prstGeom prst="rect">
            <a:avLst/>
          </a:prstGeom>
          <a:noFill/>
          <a:ln>
            <a:noFill/>
          </a:ln>
        </p:spPr>
      </p:pic>
      <p:pic>
        <p:nvPicPr>
          <p:cNvPr id="93" name="Google Shape;93;p1" descr="UNFPA logo original 600dpi.jpg"/>
          <p:cNvPicPr preferRelativeResize="0"/>
          <p:nvPr/>
        </p:nvPicPr>
        <p:blipFill rotWithShape="1">
          <a:blip r:embed="rId4">
            <a:alphaModFix/>
          </a:blip>
          <a:srcRect/>
          <a:stretch/>
        </p:blipFill>
        <p:spPr>
          <a:xfrm>
            <a:off x="7229123" y="5881146"/>
            <a:ext cx="1354281" cy="633088"/>
          </a:xfrm>
          <a:prstGeom prst="rect">
            <a:avLst/>
          </a:prstGeom>
          <a:noFill/>
          <a:ln>
            <a:noFill/>
          </a:ln>
        </p:spPr>
      </p:pic>
      <p:pic>
        <p:nvPicPr>
          <p:cNvPr id="94" name="Google Shape;94;p1" descr="Kabita Darlami.jpg"/>
          <p:cNvPicPr preferRelativeResize="0"/>
          <p:nvPr/>
        </p:nvPicPr>
        <p:blipFill rotWithShape="1">
          <a:blip r:embed="rId5">
            <a:alphaModFix/>
          </a:blip>
          <a:srcRect t="10000"/>
          <a:stretch/>
        </p:blipFill>
        <p:spPr>
          <a:xfrm>
            <a:off x="0" y="0"/>
            <a:ext cx="9144000" cy="5486400"/>
          </a:xfrm>
          <a:prstGeom prst="rect">
            <a:avLst/>
          </a:prstGeom>
          <a:noFill/>
          <a:ln>
            <a:noFill/>
          </a:ln>
        </p:spPr>
      </p:pic>
      <p:sp>
        <p:nvSpPr>
          <p:cNvPr id="95" name="Google Shape;95;p1"/>
          <p:cNvSpPr/>
          <p:nvPr/>
        </p:nvSpPr>
        <p:spPr>
          <a:xfrm>
            <a:off x="1" y="3886200"/>
            <a:ext cx="9144000" cy="1600200"/>
          </a:xfrm>
          <a:prstGeom prst="rect">
            <a:avLst/>
          </a:prstGeom>
          <a:solidFill>
            <a:schemeClr val="lt1">
              <a:alpha val="5333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1"/>
          <p:cNvSpPr txBox="1">
            <a:spLocks noGrp="1"/>
          </p:cNvSpPr>
          <p:nvPr>
            <p:ph type="ctrTitle"/>
          </p:nvPr>
        </p:nvSpPr>
        <p:spPr>
          <a:xfrm>
            <a:off x="-75" y="3739125"/>
            <a:ext cx="9144000" cy="1747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660066"/>
              </a:buClr>
              <a:buSzPts val="4400"/>
              <a:buFont typeface="Calibri"/>
              <a:buNone/>
            </a:pPr>
            <a:r>
              <a:rPr lang="fr-FR" sz="3900" b="1" dirty="0">
                <a:solidFill>
                  <a:srgbClr val="660066"/>
                </a:solidFill>
                <a:latin typeface="Nunito"/>
                <a:ea typeface="Nunito"/>
                <a:cs typeface="Nunito"/>
                <a:sym typeface="Nunito"/>
              </a:rPr>
              <a:t>Comment atténuer les risques de VGB</a:t>
            </a:r>
            <a:r>
              <a:rPr lang="fr-FR" sz="3900" b="1" dirty="0">
                <a:latin typeface="Nunito"/>
                <a:ea typeface="Nunito"/>
                <a:cs typeface="Nunito"/>
                <a:sym typeface="Nunito"/>
              </a:rPr>
              <a:t> </a:t>
            </a:r>
            <a:br>
              <a:rPr lang="fr-FR" sz="3900" b="1" dirty="0">
                <a:latin typeface="Nunito"/>
                <a:ea typeface="Nunito"/>
                <a:cs typeface="Nunito"/>
                <a:sym typeface="Nunito"/>
              </a:rPr>
            </a:br>
            <a:r>
              <a:rPr lang="fr-FR" sz="3900" b="1" dirty="0">
                <a:latin typeface="Nunito"/>
                <a:ea typeface="Nunito"/>
                <a:cs typeface="Nunito"/>
                <a:sym typeface="Nunito"/>
              </a:rPr>
              <a:t>dans les transferts monétaires ?</a:t>
            </a:r>
            <a:r>
              <a:rPr lang="fr-FR" sz="2300" b="1" i="1" dirty="0">
                <a:latin typeface="Nunito"/>
                <a:ea typeface="Nunito"/>
                <a:cs typeface="Nunito"/>
                <a:sym typeface="Nunito"/>
              </a:rPr>
              <a:t> </a:t>
            </a:r>
            <a:endParaRPr sz="1500" b="1" dirty="0">
              <a:latin typeface="Nunito"/>
              <a:ea typeface="Nunito"/>
              <a:cs typeface="Nunito"/>
              <a:sym typeface="Nunito"/>
            </a:endParaRPr>
          </a:p>
        </p:txBody>
      </p:sp>
      <p:sp>
        <p:nvSpPr>
          <p:cNvPr id="97" name="Google Shape;97;p1"/>
          <p:cNvSpPr/>
          <p:nvPr/>
        </p:nvSpPr>
        <p:spPr>
          <a:xfrm>
            <a:off x="2066861" y="5629424"/>
            <a:ext cx="497496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i="0" u="none" strike="noStrike" cap="none">
                <a:solidFill>
                  <a:schemeClr val="dk1"/>
                </a:solidFill>
                <a:latin typeface="Nunito"/>
                <a:ea typeface="Nunito"/>
                <a:cs typeface="Nunito"/>
                <a:sym typeface="Nunito"/>
              </a:rPr>
              <a:t>Introduction au GTC de (</a:t>
            </a:r>
            <a:r>
              <a:rPr lang="fr-FR" sz="2000" i="1" u="none" strike="noStrike" cap="none">
                <a:solidFill>
                  <a:schemeClr val="dk1"/>
                </a:solidFill>
                <a:latin typeface="Nunito"/>
                <a:ea typeface="Nunito"/>
                <a:cs typeface="Nunito"/>
                <a:sym typeface="Nunito"/>
              </a:rPr>
              <a:t>nom du pays</a:t>
            </a:r>
            <a:r>
              <a:rPr lang="fr-FR" sz="2000" i="0" u="none" strike="noStrike" cap="none">
                <a:solidFill>
                  <a:schemeClr val="dk1"/>
                </a:solidFill>
                <a:latin typeface="Nunito"/>
                <a:ea typeface="Nunito"/>
                <a:cs typeface="Nunito"/>
                <a:sym typeface="Nunito"/>
              </a:rPr>
              <a:t>)</a:t>
            </a:r>
            <a:br>
              <a:rPr lang="fr-FR" sz="2000" i="0" u="none" strike="noStrike" cap="none">
                <a:solidFill>
                  <a:schemeClr val="dk1"/>
                </a:solidFill>
                <a:latin typeface="Nunito"/>
                <a:ea typeface="Nunito"/>
                <a:cs typeface="Nunito"/>
                <a:sym typeface="Nunito"/>
              </a:rPr>
            </a:br>
            <a:r>
              <a:rPr lang="fr-FR" sz="2000" i="1" u="none" strike="noStrike" cap="none">
                <a:solidFill>
                  <a:schemeClr val="dk1"/>
                </a:solidFill>
                <a:latin typeface="Nunito"/>
                <a:ea typeface="Nunito"/>
                <a:cs typeface="Nunito"/>
                <a:sym typeface="Nunito"/>
              </a:rPr>
              <a:t>(date et lieu)</a:t>
            </a:r>
            <a:endParaRPr sz="2000" i="0" u="none" strike="noStrike" cap="none">
              <a:solidFill>
                <a:schemeClr val="dk1"/>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p:nvPr/>
        </p:nvSpPr>
        <p:spPr>
          <a:xfrm>
            <a:off x="4685500" y="4502400"/>
            <a:ext cx="3966900" cy="1919400"/>
          </a:xfrm>
          <a:prstGeom prst="roundRect">
            <a:avLst>
              <a:gd name="adj" fmla="val 16667"/>
            </a:avLst>
          </a:prstGeom>
          <a:solidFill>
            <a:srgbClr val="FFFFFF"/>
          </a:solidFill>
          <a:ln w="19050" cap="flat" cmpd="sng">
            <a:solidFill>
              <a:srgbClr val="660066"/>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3" name="Google Shape;203;p10"/>
          <p:cNvSpPr/>
          <p:nvPr/>
        </p:nvSpPr>
        <p:spPr>
          <a:xfrm>
            <a:off x="-50" y="0"/>
            <a:ext cx="9144000" cy="1448100"/>
          </a:xfrm>
          <a:prstGeom prst="rect">
            <a:avLst/>
          </a:prstGeom>
          <a:solidFill>
            <a:srgbClr val="ECE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txBox="1">
            <a:spLocks noGrp="1"/>
          </p:cNvSpPr>
          <p:nvPr>
            <p:ph type="title"/>
          </p:nvPr>
        </p:nvSpPr>
        <p:spPr>
          <a:xfrm>
            <a:off x="311700" y="211567"/>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60066"/>
              </a:buClr>
              <a:buSzPts val="2800"/>
              <a:buFont typeface="Calibri"/>
              <a:buNone/>
            </a:pPr>
            <a:endParaRPr sz="2700" b="1">
              <a:solidFill>
                <a:srgbClr val="660066"/>
              </a:solidFill>
              <a:latin typeface="Nunito"/>
              <a:ea typeface="Nunito"/>
              <a:cs typeface="Nunito"/>
              <a:sym typeface="Nunito"/>
            </a:endParaRPr>
          </a:p>
          <a:p>
            <a:pPr marL="0" lvl="0" indent="0" algn="l" rtl="0">
              <a:lnSpc>
                <a:spcPct val="100000"/>
              </a:lnSpc>
              <a:spcBef>
                <a:spcPts val="0"/>
              </a:spcBef>
              <a:spcAft>
                <a:spcPts val="0"/>
              </a:spcAft>
              <a:buClr>
                <a:srgbClr val="660066"/>
              </a:buClr>
              <a:buSzPts val="2800"/>
              <a:buFont typeface="Calibri"/>
              <a:buNone/>
            </a:pPr>
            <a:r>
              <a:rPr lang="fr-FR" sz="2700" b="1">
                <a:solidFill>
                  <a:srgbClr val="660066"/>
                </a:solidFill>
                <a:latin typeface="Nunito"/>
                <a:ea typeface="Nunito"/>
                <a:cs typeface="Nunito"/>
                <a:sym typeface="Nuni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Ressources</a:t>
            </a:r>
            <a:r>
              <a:rPr lang="fr-FR" sz="2700" b="1">
                <a:solidFill>
                  <a:srgbClr val="660066"/>
                </a:solidFill>
                <a:latin typeface="Nunito"/>
                <a:ea typeface="Nunito"/>
                <a:cs typeface="Nunito"/>
                <a:sym typeface="Nunito"/>
              </a:rPr>
              <a:t> clés</a:t>
            </a:r>
            <a:endParaRPr sz="2700" b="1">
              <a:solidFill>
                <a:srgbClr val="660066"/>
              </a:solidFill>
              <a:latin typeface="Nunito"/>
              <a:ea typeface="Nunito"/>
              <a:cs typeface="Nunito"/>
              <a:sym typeface="Nunito"/>
            </a:endParaRPr>
          </a:p>
        </p:txBody>
      </p:sp>
      <p:sp>
        <p:nvSpPr>
          <p:cNvPr id="205" name="Google Shape;205;p10"/>
          <p:cNvSpPr txBox="1">
            <a:spLocks noGrp="1"/>
          </p:cNvSpPr>
          <p:nvPr>
            <p:ph type="body" idx="1"/>
          </p:nvPr>
        </p:nvSpPr>
        <p:spPr>
          <a:xfrm>
            <a:off x="380575" y="2109938"/>
            <a:ext cx="4349400" cy="1448100"/>
          </a:xfrm>
          <a:prstGeom prst="rect">
            <a:avLst/>
          </a:prstGeom>
          <a:noFill/>
          <a:ln>
            <a:noFill/>
          </a:ln>
        </p:spPr>
        <p:txBody>
          <a:bodyPr spcFirstLastPara="1" wrap="square" lIns="91425" tIns="91425" rIns="91425" bIns="91425" anchor="t" anchorCtr="0">
            <a:noAutofit/>
          </a:bodyPr>
          <a:lstStyle/>
          <a:p>
            <a:pPr marL="457200" lvl="0" indent="-330200" algn="l" rtl="0">
              <a:lnSpc>
                <a:spcPct val="100000"/>
              </a:lnSpc>
              <a:spcBef>
                <a:spcPts val="500"/>
              </a:spcBef>
              <a:spcAft>
                <a:spcPts val="0"/>
              </a:spcAft>
              <a:buClr>
                <a:srgbClr val="660066"/>
              </a:buClr>
              <a:buSzPts val="1600"/>
              <a:buFont typeface="Nunito"/>
              <a:buChar char="➔"/>
            </a:pPr>
            <a:r>
              <a:rPr lang="fr-FR" sz="1600" u="sng">
                <a:solidFill>
                  <a:srgbClr val="0097A7"/>
                </a:solidFill>
                <a:latin typeface="Nunito"/>
                <a:ea typeface="Nunito"/>
                <a:cs typeface="Nunito"/>
                <a:sym typeface="Nunito"/>
                <a:hlinkClick r:id="rId3">
                  <a:extLst>
                    <a:ext uri="{A12FA001-AC4F-418D-AE19-62706E023703}">
                      <ahyp:hlinkClr xmlns:ahyp="http://schemas.microsoft.com/office/drawing/2018/hyperlinkcolor" val="tx"/>
                    </a:ext>
                  </a:extLst>
                </a:hlinkClick>
              </a:rPr>
              <a:t>CVA and GBV Compendium (guide pratique)</a:t>
            </a:r>
            <a:endParaRPr sz="1600" u="sng">
              <a:solidFill>
                <a:srgbClr val="0097A7"/>
              </a:solidFill>
              <a:latin typeface="Nunito"/>
              <a:ea typeface="Nunito"/>
              <a:cs typeface="Nunito"/>
              <a:sym typeface="Nunito"/>
            </a:endParaRPr>
          </a:p>
          <a:p>
            <a:pPr marL="914400" lvl="0" indent="-317500" algn="l" rtl="0">
              <a:lnSpc>
                <a:spcPct val="100000"/>
              </a:lnSpc>
              <a:spcBef>
                <a:spcPts val="0"/>
              </a:spcBef>
              <a:spcAft>
                <a:spcPts val="0"/>
              </a:spcAft>
              <a:buClr>
                <a:srgbClr val="660066"/>
              </a:buClr>
              <a:buSzPts val="1400"/>
              <a:buFont typeface="Nunito"/>
              <a:buChar char="●"/>
            </a:pPr>
            <a:r>
              <a:rPr lang="fr-FR" sz="1400">
                <a:solidFill>
                  <a:srgbClr val="000000"/>
                </a:solidFill>
                <a:latin typeface="Nunito"/>
                <a:ea typeface="Nunito"/>
                <a:cs typeface="Nunito"/>
                <a:sym typeface="Nunito"/>
              </a:rPr>
              <a:t>Page 50, tableau d’évaluation des risques de VBG</a:t>
            </a:r>
            <a:endParaRPr sz="1400">
              <a:solidFill>
                <a:srgbClr val="000000"/>
              </a:solidFill>
              <a:latin typeface="Nunito"/>
              <a:ea typeface="Nunito"/>
              <a:cs typeface="Nunito"/>
              <a:sym typeface="Nunito"/>
            </a:endParaRPr>
          </a:p>
          <a:p>
            <a:pPr marL="914400" lvl="0" indent="-317500" algn="l" rtl="0">
              <a:lnSpc>
                <a:spcPct val="100000"/>
              </a:lnSpc>
              <a:spcBef>
                <a:spcPts val="0"/>
              </a:spcBef>
              <a:spcAft>
                <a:spcPts val="0"/>
              </a:spcAft>
              <a:buClr>
                <a:srgbClr val="660066"/>
              </a:buClr>
              <a:buSzPts val="1400"/>
              <a:buFont typeface="Nunito"/>
              <a:buChar char="●"/>
            </a:pPr>
            <a:r>
              <a:rPr lang="fr-FR" sz="1400">
                <a:solidFill>
                  <a:srgbClr val="000000"/>
                </a:solidFill>
                <a:latin typeface="Nunito"/>
                <a:ea typeface="Nunito"/>
                <a:cs typeface="Nunito"/>
                <a:sym typeface="Nunito"/>
              </a:rPr>
              <a:t>Disponibles dans de nombreuses langues</a:t>
            </a:r>
            <a:endParaRPr sz="1400">
              <a:solidFill>
                <a:srgbClr val="000000"/>
              </a:solidFill>
              <a:latin typeface="Nunito"/>
              <a:ea typeface="Nunito"/>
              <a:cs typeface="Nunito"/>
              <a:sym typeface="Nunito"/>
            </a:endParaRPr>
          </a:p>
          <a:p>
            <a:pPr marL="152400" lvl="0" indent="0" algn="l" rtl="0">
              <a:lnSpc>
                <a:spcPct val="100000"/>
              </a:lnSpc>
              <a:spcBef>
                <a:spcPts val="500"/>
              </a:spcBef>
              <a:spcAft>
                <a:spcPts val="0"/>
              </a:spcAft>
              <a:buClr>
                <a:schemeClr val="dk1"/>
              </a:buClr>
              <a:buSzPts val="1200"/>
              <a:buNone/>
            </a:pPr>
            <a:endParaRPr sz="2000">
              <a:solidFill>
                <a:srgbClr val="0000FF"/>
              </a:solidFill>
              <a:latin typeface="Nunito"/>
              <a:ea typeface="Nunito"/>
              <a:cs typeface="Nunito"/>
              <a:sym typeface="Nunito"/>
            </a:endParaRPr>
          </a:p>
          <a:p>
            <a:pPr marL="457200" lvl="0" indent="0" algn="l" rtl="0">
              <a:lnSpc>
                <a:spcPct val="100000"/>
              </a:lnSpc>
              <a:spcBef>
                <a:spcPts val="0"/>
              </a:spcBef>
              <a:spcAft>
                <a:spcPts val="0"/>
              </a:spcAft>
              <a:buSzPts val="1800"/>
              <a:buNone/>
            </a:pPr>
            <a:endParaRPr sz="2000" u="sng">
              <a:solidFill>
                <a:srgbClr val="0000FF"/>
              </a:solidFill>
              <a:latin typeface="Nunito"/>
              <a:ea typeface="Nunito"/>
              <a:cs typeface="Nunito"/>
              <a:sym typeface="Nunito"/>
            </a:endParaRPr>
          </a:p>
          <a:p>
            <a:pPr marL="0" lvl="0" indent="0" algn="l" rtl="0">
              <a:lnSpc>
                <a:spcPct val="100000"/>
              </a:lnSpc>
              <a:spcBef>
                <a:spcPts val="0"/>
              </a:spcBef>
              <a:spcAft>
                <a:spcPts val="0"/>
              </a:spcAft>
              <a:buClr>
                <a:schemeClr val="dk1"/>
              </a:buClr>
              <a:buSzPts val="1800"/>
              <a:buNone/>
            </a:pPr>
            <a:endParaRPr sz="1600">
              <a:latin typeface="Nunito"/>
              <a:ea typeface="Nunito"/>
              <a:cs typeface="Nunito"/>
              <a:sym typeface="Nunito"/>
            </a:endParaRPr>
          </a:p>
          <a:p>
            <a:pPr marL="0" lvl="0" indent="0" algn="l" rtl="0">
              <a:lnSpc>
                <a:spcPct val="100000"/>
              </a:lnSpc>
              <a:spcBef>
                <a:spcPts val="1600"/>
              </a:spcBef>
              <a:spcAft>
                <a:spcPts val="0"/>
              </a:spcAft>
              <a:buClr>
                <a:schemeClr val="dk1"/>
              </a:buClr>
              <a:buSzPts val="1800"/>
              <a:buNone/>
            </a:pPr>
            <a:endParaRPr sz="1600">
              <a:latin typeface="Nunito"/>
              <a:ea typeface="Nunito"/>
              <a:cs typeface="Nunito"/>
              <a:sym typeface="Nunito"/>
            </a:endParaRPr>
          </a:p>
          <a:p>
            <a:pPr marL="0" lvl="0" indent="0" algn="l" rtl="0">
              <a:lnSpc>
                <a:spcPct val="100000"/>
              </a:lnSpc>
              <a:spcBef>
                <a:spcPts val="1600"/>
              </a:spcBef>
              <a:spcAft>
                <a:spcPts val="0"/>
              </a:spcAft>
              <a:buClr>
                <a:schemeClr val="dk1"/>
              </a:buClr>
              <a:buSzPts val="1800"/>
              <a:buNone/>
            </a:pPr>
            <a:endParaRPr sz="1600">
              <a:latin typeface="Nunito"/>
              <a:ea typeface="Nunito"/>
              <a:cs typeface="Nunito"/>
              <a:sym typeface="Nunito"/>
            </a:endParaRPr>
          </a:p>
          <a:p>
            <a:pPr marL="0" lvl="0" indent="0" algn="l" rtl="0">
              <a:lnSpc>
                <a:spcPct val="100000"/>
              </a:lnSpc>
              <a:spcBef>
                <a:spcPts val="1600"/>
              </a:spcBef>
              <a:spcAft>
                <a:spcPts val="1600"/>
              </a:spcAft>
              <a:buClr>
                <a:schemeClr val="dk1"/>
              </a:buClr>
              <a:buSzPts val="1800"/>
              <a:buNone/>
            </a:pPr>
            <a:endParaRPr sz="1000">
              <a:latin typeface="Nunito"/>
              <a:ea typeface="Nunito"/>
              <a:cs typeface="Nunito"/>
              <a:sym typeface="Nunito"/>
            </a:endParaRPr>
          </a:p>
        </p:txBody>
      </p:sp>
      <p:sp>
        <p:nvSpPr>
          <p:cNvPr id="206" name="Google Shape;206;p10"/>
          <p:cNvSpPr txBox="1"/>
          <p:nvPr/>
        </p:nvSpPr>
        <p:spPr>
          <a:xfrm>
            <a:off x="4833050" y="1871813"/>
            <a:ext cx="4143300" cy="1908600"/>
          </a:xfrm>
          <a:prstGeom prst="rect">
            <a:avLst/>
          </a:prstGeom>
          <a:noFill/>
          <a:ln>
            <a:noFill/>
          </a:ln>
        </p:spPr>
        <p:txBody>
          <a:bodyPr spcFirstLastPara="1" wrap="square" lIns="91425" tIns="45700" rIns="91425" bIns="45700" anchor="t" anchorCtr="0">
            <a:spAutoFit/>
          </a:bodyPr>
          <a:lstStyle/>
          <a:p>
            <a:pPr marL="457200" marR="0" lvl="0" indent="-330200" algn="l" rtl="0">
              <a:lnSpc>
                <a:spcPct val="100000"/>
              </a:lnSpc>
              <a:spcBef>
                <a:spcPts val="0"/>
              </a:spcBef>
              <a:spcAft>
                <a:spcPts val="0"/>
              </a:spcAft>
              <a:buClr>
                <a:srgbClr val="660066"/>
              </a:buClr>
              <a:buSzPts val="1600"/>
              <a:buFont typeface="Nunito"/>
              <a:buChar char="➔"/>
            </a:pPr>
            <a:r>
              <a:rPr lang="fr-FR" sz="1600" b="1" i="0" u="none" strike="noStrike" cap="none">
                <a:solidFill>
                  <a:schemeClr val="dk1"/>
                </a:solidFill>
                <a:latin typeface="Nunito"/>
                <a:ea typeface="Nunito"/>
                <a:cs typeface="Nunito"/>
                <a:sym typeface="Nunito"/>
              </a:rPr>
              <a:t>Vos </a:t>
            </a:r>
            <a:r>
              <a:rPr lang="fr-FR" sz="1600" i="0" u="none" strike="noStrike" cap="none">
                <a:solidFill>
                  <a:schemeClr val="dk1"/>
                </a:solidFill>
                <a:latin typeface="Nunito"/>
                <a:ea typeface="Nunito"/>
                <a:cs typeface="Nunito"/>
                <a:sym typeface="Nunito"/>
              </a:rPr>
              <a:t>collègues spécialistes de la VBG/protection</a:t>
            </a:r>
            <a:endParaRPr sz="1600" i="0" u="none" strike="noStrike" cap="none">
              <a:solidFill>
                <a:schemeClr val="dk1"/>
              </a:solidFill>
              <a:latin typeface="Nunito"/>
              <a:ea typeface="Nunito"/>
              <a:cs typeface="Nunito"/>
              <a:sym typeface="Nunito"/>
            </a:endParaRPr>
          </a:p>
          <a:p>
            <a:pPr marL="914400" marR="0" lvl="0" indent="-317500" algn="l" rtl="0">
              <a:lnSpc>
                <a:spcPct val="100000"/>
              </a:lnSpc>
              <a:spcBef>
                <a:spcPts val="0"/>
              </a:spcBef>
              <a:spcAft>
                <a:spcPts val="0"/>
              </a:spcAft>
              <a:buClr>
                <a:srgbClr val="660066"/>
              </a:buClr>
              <a:buSzPts val="1400"/>
              <a:buFont typeface="Nunito"/>
              <a:buChar char="●"/>
            </a:pPr>
            <a:r>
              <a:rPr lang="fr-FR" i="0" u="none" strike="noStrike" cap="none">
                <a:solidFill>
                  <a:schemeClr val="dk1"/>
                </a:solidFill>
                <a:latin typeface="Nunito"/>
                <a:ea typeface="Nunito"/>
                <a:cs typeface="Nunito"/>
                <a:sym typeface="Nunito"/>
              </a:rPr>
              <a:t>Groupe de coordination/sous-groupe thématique relatif à la VBG </a:t>
            </a:r>
            <a:r>
              <a:rPr lang="fr-FR" i="1" u="none" strike="noStrike" cap="none">
                <a:solidFill>
                  <a:schemeClr val="dk1"/>
                </a:solidFill>
                <a:highlight>
                  <a:srgbClr val="FFFF00"/>
                </a:highlight>
                <a:latin typeface="Nunito"/>
                <a:ea typeface="Nunito"/>
                <a:cs typeface="Nunito"/>
                <a:sym typeface="Nunito"/>
              </a:rPr>
              <a:t>(noms + informations de contact) </a:t>
            </a:r>
            <a:endParaRPr i="1" u="none" strike="noStrike" cap="none">
              <a:solidFill>
                <a:schemeClr val="dk1"/>
              </a:solidFill>
              <a:highlight>
                <a:srgbClr val="FFFF00"/>
              </a:highlight>
              <a:latin typeface="Nunito"/>
              <a:ea typeface="Nunito"/>
              <a:cs typeface="Nunito"/>
              <a:sym typeface="Nunito"/>
            </a:endParaRPr>
          </a:p>
          <a:p>
            <a:pPr marL="914400" marR="0" lvl="0" indent="-317500" algn="l" rtl="0">
              <a:lnSpc>
                <a:spcPct val="100000"/>
              </a:lnSpc>
              <a:spcBef>
                <a:spcPts val="0"/>
              </a:spcBef>
              <a:spcAft>
                <a:spcPts val="0"/>
              </a:spcAft>
              <a:buClr>
                <a:srgbClr val="660066"/>
              </a:buClr>
              <a:buSzPts val="1400"/>
              <a:buFont typeface="Nunito"/>
              <a:buChar char="●"/>
            </a:pPr>
            <a:r>
              <a:rPr lang="fr-FR" i="1" u="none" strike="noStrike" cap="none">
                <a:solidFill>
                  <a:schemeClr val="dk1"/>
                </a:solidFill>
                <a:highlight>
                  <a:srgbClr val="FFFF00"/>
                </a:highlight>
                <a:latin typeface="Nunito"/>
                <a:ea typeface="Nunito"/>
                <a:cs typeface="Nunito"/>
                <a:sym typeface="Nunito"/>
              </a:rPr>
              <a:t>Insérez le lien vers le Guide de poche sur la VBG dans votre langue</a:t>
            </a:r>
            <a:endParaRPr i="1" u="none" strike="noStrike" cap="none">
              <a:solidFill>
                <a:schemeClr val="dk1"/>
              </a:solidFill>
              <a:highlight>
                <a:srgbClr val="FFFF00"/>
              </a:highlight>
              <a:latin typeface="Nunito"/>
              <a:ea typeface="Nunito"/>
              <a:cs typeface="Nunito"/>
              <a:sym typeface="Nunito"/>
            </a:endParaRPr>
          </a:p>
          <a:p>
            <a:pPr marL="914400" marR="0" lvl="0" indent="0" algn="l" rtl="0">
              <a:lnSpc>
                <a:spcPct val="100000"/>
              </a:lnSpc>
              <a:spcBef>
                <a:spcPts val="0"/>
              </a:spcBef>
              <a:spcAft>
                <a:spcPts val="0"/>
              </a:spcAft>
              <a:buNone/>
            </a:pPr>
            <a:endParaRPr sz="1600" i="1">
              <a:solidFill>
                <a:schemeClr val="dk1"/>
              </a:solidFill>
              <a:highlight>
                <a:schemeClr val="lt1"/>
              </a:highlight>
              <a:latin typeface="Nunito"/>
              <a:ea typeface="Nunito"/>
              <a:cs typeface="Nunito"/>
              <a:sym typeface="Nunito"/>
            </a:endParaRPr>
          </a:p>
        </p:txBody>
      </p:sp>
      <p:sp>
        <p:nvSpPr>
          <p:cNvPr id="207" name="Google Shape;207;p10"/>
          <p:cNvSpPr txBox="1"/>
          <p:nvPr/>
        </p:nvSpPr>
        <p:spPr>
          <a:xfrm>
            <a:off x="380575" y="3525250"/>
            <a:ext cx="4519800" cy="12789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0"/>
              </a:spcBef>
              <a:spcAft>
                <a:spcPts val="0"/>
              </a:spcAft>
              <a:buClr>
                <a:srgbClr val="660066"/>
              </a:buClr>
              <a:buSzPts val="1600"/>
              <a:buFont typeface="Nunito"/>
              <a:buChar char="➔"/>
            </a:pPr>
            <a:r>
              <a:rPr lang="fr-FR" sz="1600" i="0" u="sng" strike="noStrike" cap="none">
                <a:solidFill>
                  <a:srgbClr val="0097A7"/>
                </a:solidFill>
                <a:latin typeface="Nunito"/>
                <a:ea typeface="Nunito"/>
                <a:cs typeface="Nunito"/>
                <a:sym typeface="Nunito"/>
                <a:hlinkClick r:id="rId4">
                  <a:extLst>
                    <a:ext uri="{A12FA001-AC4F-418D-AE19-62706E023703}">
                      <ahyp:hlinkClr xmlns:ahyp="http://schemas.microsoft.com/office/drawing/2018/hyperlinkcolor" val="tx"/>
                    </a:ext>
                  </a:extLst>
                </a:hlinkClick>
              </a:rPr>
              <a:t>Transferts monétaires pour des résultats de protection dans la réponse au COVID-19</a:t>
            </a:r>
            <a:r>
              <a:rPr lang="fr-FR" sz="1600" i="0" u="sng" strike="noStrike" cap="none">
                <a:solidFill>
                  <a:srgbClr val="0097A7"/>
                </a:solidFill>
                <a:latin typeface="Nunito"/>
                <a:ea typeface="Nunito"/>
                <a:cs typeface="Nunito"/>
                <a:sym typeface="Nunito"/>
              </a:rPr>
              <a:t> </a:t>
            </a:r>
            <a:endParaRPr sz="1600" i="0" u="none" strike="noStrike" cap="none">
              <a:solidFill>
                <a:srgbClr val="0097A7"/>
              </a:solidFill>
              <a:latin typeface="Nunito"/>
              <a:ea typeface="Nunito"/>
              <a:cs typeface="Nunito"/>
              <a:sym typeface="Nunito"/>
            </a:endParaRPr>
          </a:p>
        </p:txBody>
      </p:sp>
      <p:sp>
        <p:nvSpPr>
          <p:cNvPr id="208" name="Google Shape;208;p10"/>
          <p:cNvSpPr txBox="1"/>
          <p:nvPr/>
        </p:nvSpPr>
        <p:spPr>
          <a:xfrm>
            <a:off x="4729900" y="4677150"/>
            <a:ext cx="3878100" cy="1569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fr-FR" sz="3000" b="1" i="1" u="none" strike="noStrike" cap="none">
                <a:solidFill>
                  <a:srgbClr val="660066"/>
                </a:solidFill>
                <a:latin typeface="Nunito"/>
                <a:ea typeface="Nunito"/>
                <a:cs typeface="Nunito"/>
                <a:sym typeface="Nunito"/>
              </a:rPr>
              <a:t>Merci pour votre temps et votre intérêt ! </a:t>
            </a:r>
            <a:endParaRPr sz="3000" b="1" i="1" u="none" strike="noStrike" cap="none">
              <a:solidFill>
                <a:srgbClr val="660066"/>
              </a:solidFill>
              <a:latin typeface="Nunito"/>
              <a:ea typeface="Nunito"/>
              <a:cs typeface="Nunito"/>
              <a:sym typeface="Nunito"/>
            </a:endParaRPr>
          </a:p>
        </p:txBody>
      </p:sp>
      <p:pic>
        <p:nvPicPr>
          <p:cNvPr id="209" name="Google Shape;209;p10"/>
          <p:cNvPicPr preferRelativeResize="0"/>
          <p:nvPr/>
        </p:nvPicPr>
        <p:blipFill rotWithShape="1">
          <a:blip r:embed="rId5">
            <a:alphaModFix/>
          </a:blip>
          <a:srcRect/>
          <a:stretch/>
        </p:blipFill>
        <p:spPr>
          <a:xfrm>
            <a:off x="2068900" y="4345844"/>
            <a:ext cx="1869193" cy="1589481"/>
          </a:xfrm>
          <a:prstGeom prst="rect">
            <a:avLst/>
          </a:prstGeom>
          <a:noFill/>
          <a:ln>
            <a:noFill/>
          </a:ln>
        </p:spPr>
      </p:pic>
      <p:sp>
        <p:nvSpPr>
          <p:cNvPr id="210" name="Google Shape;210;p10"/>
          <p:cNvSpPr/>
          <p:nvPr/>
        </p:nvSpPr>
        <p:spPr>
          <a:xfrm rot="-8240400">
            <a:off x="2807023" y="6330278"/>
            <a:ext cx="550730" cy="283244"/>
          </a:xfrm>
          <a:prstGeom prst="rightArrow">
            <a:avLst>
              <a:gd name="adj1" fmla="val 50000"/>
              <a:gd name="adj2" fmla="val 50000"/>
            </a:avLst>
          </a:prstGeom>
          <a:solidFill>
            <a:srgbClr val="B4A7D6"/>
          </a:solidFill>
          <a:ln w="9525"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11" name="Google Shape;211;p10"/>
          <p:cNvPicPr preferRelativeResize="0"/>
          <p:nvPr/>
        </p:nvPicPr>
        <p:blipFill rotWithShape="1">
          <a:blip r:embed="rId6">
            <a:alphaModFix/>
          </a:blip>
          <a:srcRect/>
          <a:stretch/>
        </p:blipFill>
        <p:spPr>
          <a:xfrm>
            <a:off x="525021" y="4692900"/>
            <a:ext cx="1617329" cy="2069227"/>
          </a:xfrm>
          <a:prstGeom prst="rect">
            <a:avLst/>
          </a:prstGeom>
          <a:noFill/>
          <a:ln>
            <a:noFill/>
          </a:ln>
        </p:spPr>
      </p:pic>
      <p:pic>
        <p:nvPicPr>
          <p:cNvPr id="212" name="Google Shape;212;p10"/>
          <p:cNvPicPr preferRelativeResize="0"/>
          <p:nvPr/>
        </p:nvPicPr>
        <p:blipFill rotWithShape="1">
          <a:blip r:embed="rId7">
            <a:alphaModFix/>
          </a:blip>
          <a:srcRect/>
          <a:stretch/>
        </p:blipFill>
        <p:spPr>
          <a:xfrm>
            <a:off x="7083925" y="80863"/>
            <a:ext cx="870986" cy="516075"/>
          </a:xfrm>
          <a:prstGeom prst="rect">
            <a:avLst/>
          </a:prstGeom>
          <a:noFill/>
          <a:ln>
            <a:noFill/>
          </a:ln>
        </p:spPr>
      </p:pic>
      <p:pic>
        <p:nvPicPr>
          <p:cNvPr id="213" name="Google Shape;213;p10"/>
          <p:cNvPicPr preferRelativeResize="0"/>
          <p:nvPr/>
        </p:nvPicPr>
        <p:blipFill>
          <a:blip r:embed="rId8">
            <a:alphaModFix/>
          </a:blip>
          <a:stretch>
            <a:fillRect/>
          </a:stretch>
        </p:blipFill>
        <p:spPr>
          <a:xfrm>
            <a:off x="8060926" y="121826"/>
            <a:ext cx="956124" cy="434150"/>
          </a:xfrm>
          <a:prstGeom prst="rect">
            <a:avLst/>
          </a:prstGeom>
          <a:noFill/>
          <a:ln>
            <a:noFill/>
          </a:ln>
        </p:spPr>
      </p:pic>
      <p:sp>
        <p:nvSpPr>
          <p:cNvPr id="214" name="Google Shape;214;p10"/>
          <p:cNvSpPr txBox="1"/>
          <p:nvPr/>
        </p:nvSpPr>
        <p:spPr>
          <a:xfrm>
            <a:off x="380575" y="1678850"/>
            <a:ext cx="3966900" cy="4311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rgbClr val="660066"/>
              </a:buClr>
              <a:buSzPts val="1600"/>
              <a:buFont typeface="Nunito"/>
              <a:buChar char="➔"/>
            </a:pPr>
            <a:r>
              <a:rPr lang="fr-FR" sz="1600" b="1" u="sng">
                <a:solidFill>
                  <a:srgbClr val="0097A7"/>
                </a:solidFill>
                <a:highlight>
                  <a:schemeClr val="lt1"/>
                </a:highlight>
                <a:latin typeface="Nunito"/>
                <a:ea typeface="Nunito"/>
                <a:cs typeface="Nunito"/>
                <a:sym typeface="Nunito"/>
                <a:hlinkClick r:id="rId9">
                  <a:extLst>
                    <a:ext uri="{A12FA001-AC4F-418D-AE19-62706E023703}">
                      <ahyp:hlinkClr xmlns:ahyp="http://schemas.microsoft.com/office/drawing/2018/hyperlinkcolor" val="tx"/>
                    </a:ext>
                  </a:extLst>
                </a:hlinkClick>
              </a:rPr>
              <a:t>BOITE à OUTIL</a:t>
            </a:r>
            <a:endParaRPr b="1">
              <a:solidFill>
                <a:srgbClr val="0097A7"/>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18"/>
        <p:cNvGrpSpPr/>
        <p:nvPr/>
      </p:nvGrpSpPr>
      <p:grpSpPr>
        <a:xfrm>
          <a:off x="0" y="0"/>
          <a:ext cx="0" cy="0"/>
          <a:chOff x="0" y="0"/>
          <a:chExt cx="0" cy="0"/>
        </a:xfrm>
      </p:grpSpPr>
      <p:sp>
        <p:nvSpPr>
          <p:cNvPr id="219" name="Google Shape;219;p8"/>
          <p:cNvSpPr/>
          <p:nvPr/>
        </p:nvSpPr>
        <p:spPr>
          <a:xfrm>
            <a:off x="-50" y="0"/>
            <a:ext cx="9144000" cy="1448100"/>
          </a:xfrm>
          <a:prstGeom prst="rect">
            <a:avLst/>
          </a:prstGeom>
          <a:solidFill>
            <a:srgbClr val="ECE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txBox="1">
            <a:spLocks noGrp="1"/>
          </p:cNvSpPr>
          <p:nvPr>
            <p:ph type="title"/>
          </p:nvPr>
        </p:nvSpPr>
        <p:spPr>
          <a:xfrm>
            <a:off x="311700" y="326667"/>
            <a:ext cx="85206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60066"/>
              </a:buClr>
              <a:buSzPts val="2800"/>
              <a:buFont typeface="Calibri"/>
              <a:buNone/>
            </a:pPr>
            <a:r>
              <a:rPr lang="fr-FR" sz="2700" b="1">
                <a:solidFill>
                  <a:srgbClr val="660066"/>
                </a:solidFill>
                <a:latin typeface="Nunito"/>
                <a:ea typeface="Nunito"/>
                <a:cs typeface="Nunito"/>
                <a:sym typeface="Nuni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Travail de groupe</a:t>
            </a:r>
            <a:endParaRPr sz="2700" b="1">
              <a:solidFill>
                <a:srgbClr val="660066"/>
              </a:solidFill>
              <a:latin typeface="Nunito"/>
              <a:ea typeface="Nunito"/>
              <a:cs typeface="Nunito"/>
              <a:sym typeface="Nunito"/>
            </a:endParaRPr>
          </a:p>
        </p:txBody>
      </p:sp>
      <p:sp>
        <p:nvSpPr>
          <p:cNvPr id="221" name="Google Shape;221;p8"/>
          <p:cNvSpPr/>
          <p:nvPr/>
        </p:nvSpPr>
        <p:spPr>
          <a:xfrm>
            <a:off x="0" y="1431300"/>
            <a:ext cx="5013300" cy="5415000"/>
          </a:xfrm>
          <a:prstGeom prst="rect">
            <a:avLst/>
          </a:prstGeom>
          <a:solidFill>
            <a:schemeClr val="lt1">
              <a:alpha val="5333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8"/>
          <p:cNvSpPr txBox="1"/>
          <p:nvPr/>
        </p:nvSpPr>
        <p:spPr>
          <a:xfrm>
            <a:off x="311700" y="3827675"/>
            <a:ext cx="3761100" cy="3039000"/>
          </a:xfrm>
          <a:prstGeom prst="rect">
            <a:avLst/>
          </a:prstGeom>
          <a:noFill/>
          <a:ln>
            <a:noFill/>
          </a:ln>
        </p:spPr>
        <p:txBody>
          <a:bodyPr spcFirstLastPara="1" wrap="square" lIns="91425" tIns="91425" rIns="91425" bIns="91425" anchor="t" anchorCtr="0">
            <a:spAutoFit/>
          </a:bodyPr>
          <a:lstStyle/>
          <a:p>
            <a:pPr marL="0" marR="0" lvl="0" indent="0" algn="l" rtl="0">
              <a:lnSpc>
                <a:spcPct val="125454"/>
              </a:lnSpc>
              <a:spcBef>
                <a:spcPts val="0"/>
              </a:spcBef>
              <a:spcAft>
                <a:spcPts val="0"/>
              </a:spcAft>
              <a:buNone/>
            </a:pPr>
            <a:r>
              <a:rPr lang="fr-FR" sz="1600" b="1" u="sng">
                <a:solidFill>
                  <a:srgbClr val="660066"/>
                </a:solidFill>
                <a:latin typeface="Nunito"/>
                <a:ea typeface="Nunito"/>
                <a:cs typeface="Nunito"/>
                <a:sym typeface="Nunito"/>
              </a:rPr>
              <a:t>Étape 1 :</a:t>
            </a:r>
            <a:r>
              <a:rPr lang="fr-FR" sz="1600" b="1">
                <a:solidFill>
                  <a:srgbClr val="660066"/>
                </a:solidFill>
                <a:latin typeface="Nunito"/>
                <a:ea typeface="Nunito"/>
                <a:cs typeface="Nunito"/>
                <a:sym typeface="Nunito"/>
              </a:rPr>
              <a:t> </a:t>
            </a:r>
            <a:r>
              <a:rPr lang="fr-FR" sz="1600">
                <a:solidFill>
                  <a:schemeClr val="dk1"/>
                </a:solidFill>
                <a:latin typeface="Nunito"/>
                <a:ea typeface="Nunito"/>
                <a:cs typeface="Nunito"/>
                <a:sym typeface="Nunito"/>
              </a:rPr>
              <a:t>Analysez les risques VBG dans le scénario, en utilisant l'outil TM de l'IASC et la matrice des risques de VBG pour guider votre discussion. </a:t>
            </a:r>
            <a:endParaRPr sz="1600" i="0" u="none" strike="noStrike" cap="none">
              <a:solidFill>
                <a:schemeClr val="dk1"/>
              </a:solidFill>
              <a:latin typeface="Nunito"/>
              <a:ea typeface="Nunito"/>
              <a:cs typeface="Nunito"/>
              <a:sym typeface="Nunito"/>
            </a:endParaRPr>
          </a:p>
          <a:p>
            <a:pPr marL="457200" marR="0" lvl="0" indent="0" algn="l" rtl="0">
              <a:lnSpc>
                <a:spcPct val="115000"/>
              </a:lnSpc>
              <a:spcBef>
                <a:spcPts val="0"/>
              </a:spcBef>
              <a:spcAft>
                <a:spcPts val="0"/>
              </a:spcAft>
              <a:buClr>
                <a:srgbClr val="000000"/>
              </a:buClr>
              <a:buSzPts val="1600"/>
              <a:buFont typeface="Arial"/>
              <a:buNone/>
            </a:pPr>
            <a:endParaRPr sz="1600" i="0" u="none" strike="noStrike" cap="none">
              <a:solidFill>
                <a:schemeClr val="dk1"/>
              </a:solidFill>
              <a:latin typeface="Nunito"/>
              <a:ea typeface="Nunito"/>
              <a:cs typeface="Nunito"/>
              <a:sym typeface="Nunito"/>
            </a:endParaRPr>
          </a:p>
          <a:p>
            <a:pPr marL="0" marR="0" lvl="0" indent="0" algn="l" rtl="0">
              <a:lnSpc>
                <a:spcPct val="115000"/>
              </a:lnSpc>
              <a:spcBef>
                <a:spcPts val="0"/>
              </a:spcBef>
              <a:spcAft>
                <a:spcPts val="0"/>
              </a:spcAft>
              <a:buClr>
                <a:srgbClr val="000000"/>
              </a:buClr>
              <a:buSzPts val="1600"/>
              <a:buFont typeface="Arial"/>
              <a:buNone/>
            </a:pPr>
            <a:r>
              <a:rPr lang="fr-FR" sz="1600" b="1" u="sng">
                <a:solidFill>
                  <a:srgbClr val="660066"/>
                </a:solidFill>
                <a:latin typeface="Nunito"/>
                <a:ea typeface="Nunito"/>
                <a:cs typeface="Nunito"/>
                <a:sym typeface="Nunito"/>
              </a:rPr>
              <a:t>Étape 2 :</a:t>
            </a:r>
            <a:r>
              <a:rPr lang="fr-FR" sz="1600" b="1">
                <a:solidFill>
                  <a:srgbClr val="660066"/>
                </a:solidFill>
                <a:latin typeface="Nunito"/>
                <a:ea typeface="Nunito"/>
                <a:cs typeface="Nunito"/>
                <a:sym typeface="Nunito"/>
              </a:rPr>
              <a:t> </a:t>
            </a:r>
            <a:r>
              <a:rPr lang="fr-FR" sz="1600">
                <a:solidFill>
                  <a:schemeClr val="dk1"/>
                </a:solidFill>
                <a:latin typeface="Nunito"/>
                <a:ea typeface="Nunito"/>
                <a:cs typeface="Nunito"/>
                <a:sym typeface="Nunito"/>
              </a:rPr>
              <a:t>Discutez des mesures que vous pouvez prendre pour faire face à ces risques.</a:t>
            </a:r>
            <a:endParaRPr sz="1600" i="0" u="none" strike="noStrike" cap="none">
              <a:solidFill>
                <a:schemeClr val="dk1"/>
              </a:solidFill>
              <a:latin typeface="Nunito"/>
              <a:ea typeface="Nunito"/>
              <a:cs typeface="Nunito"/>
              <a:sym typeface="Nunito"/>
            </a:endParaRPr>
          </a:p>
          <a:p>
            <a:pPr marL="0" marR="0" lvl="0" indent="0" algn="l" rtl="0">
              <a:lnSpc>
                <a:spcPct val="125454"/>
              </a:lnSpc>
              <a:spcBef>
                <a:spcPts val="0"/>
              </a:spcBef>
              <a:spcAft>
                <a:spcPts val="0"/>
              </a:spcAft>
              <a:buClr>
                <a:schemeClr val="dk1"/>
              </a:buClr>
              <a:buSzPts val="1100"/>
              <a:buFont typeface="Arial"/>
              <a:buNone/>
            </a:pPr>
            <a:endParaRPr sz="1000" i="0" u="none" strike="noStrike" cap="none">
              <a:solidFill>
                <a:schemeClr val="dk1"/>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500"/>
              <a:buFont typeface="Arial"/>
              <a:buNone/>
            </a:pPr>
            <a:endParaRPr sz="1500" i="0" u="none" strike="noStrike" cap="none">
              <a:solidFill>
                <a:schemeClr val="dk1"/>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400"/>
              <a:buFont typeface="Arial"/>
              <a:buNone/>
            </a:pPr>
            <a:endParaRPr sz="400" i="0" u="none" strike="noStrike" cap="none">
              <a:solidFill>
                <a:srgbClr val="000000"/>
              </a:solidFill>
              <a:latin typeface="Nunito"/>
              <a:ea typeface="Nunito"/>
              <a:cs typeface="Nunito"/>
              <a:sym typeface="Nunito"/>
            </a:endParaRPr>
          </a:p>
        </p:txBody>
      </p:sp>
      <p:pic>
        <p:nvPicPr>
          <p:cNvPr id="223" name="Google Shape;223;p8"/>
          <p:cNvPicPr preferRelativeResize="0"/>
          <p:nvPr/>
        </p:nvPicPr>
        <p:blipFill>
          <a:blip r:embed="rId3">
            <a:alphaModFix/>
          </a:blip>
          <a:stretch>
            <a:fillRect/>
          </a:stretch>
        </p:blipFill>
        <p:spPr>
          <a:xfrm>
            <a:off x="4368150" y="3429000"/>
            <a:ext cx="4775846" cy="3433997"/>
          </a:xfrm>
          <a:prstGeom prst="rect">
            <a:avLst/>
          </a:prstGeom>
          <a:noFill/>
          <a:ln>
            <a:noFill/>
          </a:ln>
        </p:spPr>
      </p:pic>
      <p:sp>
        <p:nvSpPr>
          <p:cNvPr id="224" name="Google Shape;224;p8"/>
          <p:cNvSpPr txBox="1"/>
          <p:nvPr/>
        </p:nvSpPr>
        <p:spPr>
          <a:xfrm>
            <a:off x="315300" y="1615975"/>
            <a:ext cx="8828700" cy="2192100"/>
          </a:xfrm>
          <a:prstGeom prst="rect">
            <a:avLst/>
          </a:prstGeom>
          <a:noFill/>
          <a:ln>
            <a:noFill/>
          </a:ln>
        </p:spPr>
        <p:txBody>
          <a:bodyPr spcFirstLastPara="1" wrap="square" lIns="91425" tIns="91425" rIns="91425" bIns="91425" anchor="t" anchorCtr="0">
            <a:spAutoFit/>
          </a:bodyPr>
          <a:lstStyle/>
          <a:p>
            <a:pPr marL="0" lvl="0" indent="0" algn="l" rtl="0">
              <a:lnSpc>
                <a:spcPct val="125454"/>
              </a:lnSpc>
              <a:spcBef>
                <a:spcPts val="0"/>
              </a:spcBef>
              <a:spcAft>
                <a:spcPts val="0"/>
              </a:spcAft>
              <a:buClr>
                <a:schemeClr val="dk1"/>
              </a:buClr>
              <a:buSzPts val="1700"/>
              <a:buFont typeface="Arial"/>
              <a:buNone/>
            </a:pPr>
            <a:r>
              <a:rPr lang="fr-FR" sz="1700" b="1">
                <a:solidFill>
                  <a:srgbClr val="660066"/>
                </a:solidFill>
                <a:latin typeface="Nunito"/>
                <a:ea typeface="Nunito"/>
                <a:cs typeface="Nunito"/>
                <a:sym typeface="Nunito"/>
              </a:rPr>
              <a:t>Scénario:</a:t>
            </a:r>
            <a:endParaRPr sz="1700" b="1">
              <a:solidFill>
                <a:srgbClr val="660066"/>
              </a:solidFill>
              <a:latin typeface="Nunito"/>
              <a:ea typeface="Nunito"/>
              <a:cs typeface="Nunito"/>
              <a:sym typeface="Nunito"/>
            </a:endParaRPr>
          </a:p>
          <a:p>
            <a:pPr marL="457200" lvl="0" indent="-317500" algn="l" rtl="0">
              <a:lnSpc>
                <a:spcPct val="125454"/>
              </a:lnSpc>
              <a:spcBef>
                <a:spcPts val="0"/>
              </a:spcBef>
              <a:spcAft>
                <a:spcPts val="0"/>
              </a:spcAft>
              <a:buClr>
                <a:srgbClr val="660066"/>
              </a:buClr>
              <a:buSzPts val="1400"/>
              <a:buFont typeface="Nunito"/>
              <a:buChar char="➔"/>
            </a:pPr>
            <a:r>
              <a:rPr lang="fr-FR" sz="1500">
                <a:solidFill>
                  <a:schemeClr val="dk1"/>
                </a:solidFill>
                <a:latin typeface="Nunito"/>
                <a:ea typeface="Nunito"/>
                <a:cs typeface="Nunito"/>
                <a:sym typeface="Nunito"/>
              </a:rPr>
              <a:t>Vous envisagez d'utiliser les transferts électroniques dans les zones urbaines. Comme votre programme comporte une composante “égalité de genre”, vous avez décidé de cibler uniquement les femmes pour la distribution de transferts monétaires. Après la première distribution, vous apprenez que dans certaines communautés les femmes subissent des tensions dans leurs foyers.</a:t>
            </a:r>
            <a:endParaRPr sz="1500">
              <a:solidFill>
                <a:schemeClr val="dk1"/>
              </a:solidFill>
              <a:latin typeface="Nunito"/>
              <a:ea typeface="Nunito"/>
              <a:cs typeface="Nunito"/>
              <a:sym typeface="Nunito"/>
            </a:endParaRPr>
          </a:p>
          <a:p>
            <a:pPr marL="457200" lvl="0" indent="0" algn="l" rtl="0">
              <a:lnSpc>
                <a:spcPct val="125454"/>
              </a:lnSpc>
              <a:spcBef>
                <a:spcPts val="0"/>
              </a:spcBef>
              <a:spcAft>
                <a:spcPts val="0"/>
              </a:spcAft>
              <a:buNone/>
            </a:pPr>
            <a:endParaRPr sz="1500">
              <a:solidFill>
                <a:schemeClr val="dk1"/>
              </a:solidFill>
              <a:latin typeface="Nunito"/>
              <a:ea typeface="Nunito"/>
              <a:cs typeface="Nunito"/>
              <a:sym typeface="Nunito"/>
            </a:endParaRPr>
          </a:p>
        </p:txBody>
      </p:sp>
      <p:pic>
        <p:nvPicPr>
          <p:cNvPr id="225" name="Google Shape;225;p8"/>
          <p:cNvPicPr preferRelativeResize="0"/>
          <p:nvPr/>
        </p:nvPicPr>
        <p:blipFill rotWithShape="1">
          <a:blip r:embed="rId4">
            <a:alphaModFix/>
          </a:blip>
          <a:srcRect/>
          <a:stretch/>
        </p:blipFill>
        <p:spPr>
          <a:xfrm>
            <a:off x="7083925" y="80863"/>
            <a:ext cx="870986" cy="516075"/>
          </a:xfrm>
          <a:prstGeom prst="rect">
            <a:avLst/>
          </a:prstGeom>
          <a:noFill/>
          <a:ln>
            <a:noFill/>
          </a:ln>
        </p:spPr>
      </p:pic>
      <p:pic>
        <p:nvPicPr>
          <p:cNvPr id="226" name="Google Shape;226;p8"/>
          <p:cNvPicPr preferRelativeResize="0"/>
          <p:nvPr/>
        </p:nvPicPr>
        <p:blipFill>
          <a:blip r:embed="rId5">
            <a:alphaModFix/>
          </a:blip>
          <a:stretch>
            <a:fillRect/>
          </a:stretch>
        </p:blipFill>
        <p:spPr>
          <a:xfrm>
            <a:off x="8060926" y="121826"/>
            <a:ext cx="956124" cy="434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p:nvPr/>
        </p:nvSpPr>
        <p:spPr>
          <a:xfrm>
            <a:off x="-50" y="0"/>
            <a:ext cx="9144000" cy="1448100"/>
          </a:xfrm>
          <a:prstGeom prst="rect">
            <a:avLst/>
          </a:prstGeom>
          <a:solidFill>
            <a:srgbClr val="ECE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 name="Google Shape;103;p2"/>
          <p:cNvPicPr preferRelativeResize="0"/>
          <p:nvPr/>
        </p:nvPicPr>
        <p:blipFill rotWithShape="1">
          <a:blip r:embed="rId3">
            <a:alphaModFix/>
          </a:blip>
          <a:srcRect l="-3011" t="3387" r="177" b="24796"/>
          <a:stretch/>
        </p:blipFill>
        <p:spPr>
          <a:xfrm>
            <a:off x="-266699" y="4"/>
            <a:ext cx="6261100" cy="6857996"/>
          </a:xfrm>
          <a:prstGeom prst="rect">
            <a:avLst/>
          </a:prstGeom>
          <a:noFill/>
          <a:ln>
            <a:noFill/>
          </a:ln>
        </p:spPr>
      </p:pic>
      <p:sp>
        <p:nvSpPr>
          <p:cNvPr id="104" name="Google Shape;104;p2"/>
          <p:cNvSpPr/>
          <p:nvPr/>
        </p:nvSpPr>
        <p:spPr>
          <a:xfrm>
            <a:off x="4724400" y="2226700"/>
            <a:ext cx="4419600" cy="3297900"/>
          </a:xfrm>
          <a:prstGeom prst="rect">
            <a:avLst/>
          </a:prstGeom>
          <a:solidFill>
            <a:schemeClr val="lt1">
              <a:alpha val="5333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2"/>
          <p:cNvSpPr txBox="1">
            <a:spLocks noGrp="1"/>
          </p:cNvSpPr>
          <p:nvPr>
            <p:ph type="body" idx="1"/>
          </p:nvPr>
        </p:nvSpPr>
        <p:spPr>
          <a:xfrm>
            <a:off x="4724400" y="1922975"/>
            <a:ext cx="4279800" cy="39054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Clr>
                <a:schemeClr val="dk1"/>
              </a:buClr>
              <a:buSzPct val="108108"/>
              <a:buNone/>
            </a:pPr>
            <a:endParaRPr b="1"/>
          </a:p>
          <a:p>
            <a:pPr marL="0" lvl="0" indent="0" algn="l" rtl="0">
              <a:lnSpc>
                <a:spcPct val="100000"/>
              </a:lnSpc>
              <a:spcBef>
                <a:spcPts val="640"/>
              </a:spcBef>
              <a:spcAft>
                <a:spcPts val="0"/>
              </a:spcAft>
              <a:buClr>
                <a:schemeClr val="dk1"/>
              </a:buClr>
              <a:buSzPct val="104274"/>
              <a:buNone/>
            </a:pPr>
            <a:r>
              <a:rPr lang="fr-FR" sz="3317" b="1">
                <a:solidFill>
                  <a:srgbClr val="660066"/>
                </a:solidFill>
                <a:latin typeface="Nunito"/>
                <a:ea typeface="Nunito"/>
                <a:cs typeface="Nunito"/>
                <a:sym typeface="Nunito"/>
              </a:rPr>
              <a:t>Agenda</a:t>
            </a:r>
            <a:endParaRPr sz="3317">
              <a:solidFill>
                <a:srgbClr val="660066"/>
              </a:solidFill>
              <a:latin typeface="Nunito"/>
              <a:ea typeface="Nunito"/>
              <a:cs typeface="Nunito"/>
              <a:sym typeface="Nunito"/>
            </a:endParaRPr>
          </a:p>
          <a:p>
            <a:pPr marL="342900" lvl="0" indent="-338952" algn="l" rtl="0">
              <a:lnSpc>
                <a:spcPct val="100000"/>
              </a:lnSpc>
              <a:spcBef>
                <a:spcPts val="400"/>
              </a:spcBef>
              <a:spcAft>
                <a:spcPts val="0"/>
              </a:spcAft>
              <a:buClr>
                <a:schemeClr val="dk1"/>
              </a:buClr>
              <a:buSzPct val="107657"/>
              <a:buFont typeface="Nunito"/>
              <a:buChar char="•"/>
            </a:pPr>
            <a:r>
              <a:rPr lang="fr-FR" sz="2117" b="1">
                <a:latin typeface="Nunito"/>
                <a:ea typeface="Nunito"/>
                <a:cs typeface="Nunito"/>
                <a:sym typeface="Nunito"/>
              </a:rPr>
              <a:t>Qu’est-ce que la violence basée sur le genre (VBG) ?</a:t>
            </a:r>
            <a:endParaRPr sz="2117" b="1">
              <a:latin typeface="Nunito"/>
              <a:ea typeface="Nunito"/>
              <a:cs typeface="Nunito"/>
              <a:sym typeface="Nunito"/>
            </a:endParaRPr>
          </a:p>
          <a:p>
            <a:pPr marL="342900" lvl="0" indent="-338952" algn="l" rtl="0">
              <a:lnSpc>
                <a:spcPct val="100000"/>
              </a:lnSpc>
              <a:spcBef>
                <a:spcPts val="400"/>
              </a:spcBef>
              <a:spcAft>
                <a:spcPts val="0"/>
              </a:spcAft>
              <a:buClr>
                <a:schemeClr val="dk1"/>
              </a:buClr>
              <a:buSzPct val="107657"/>
              <a:buFont typeface="Nunito"/>
              <a:buChar char="•"/>
            </a:pPr>
            <a:r>
              <a:rPr lang="fr-FR" sz="2117" b="1">
                <a:latin typeface="Nunito"/>
                <a:ea typeface="Nunito"/>
                <a:cs typeface="Nunito"/>
                <a:sym typeface="Nunito"/>
              </a:rPr>
              <a:t>Pourquoi est-il nécessaire d’atténuer les risques de VBG dans les transferts monétaires (TM) ? </a:t>
            </a:r>
            <a:endParaRPr sz="2117" b="1">
              <a:latin typeface="Nunito"/>
              <a:ea typeface="Nunito"/>
              <a:cs typeface="Nunito"/>
              <a:sym typeface="Nunito"/>
            </a:endParaRPr>
          </a:p>
          <a:p>
            <a:pPr marL="342900" lvl="0" indent="-338952" algn="l" rtl="0">
              <a:lnSpc>
                <a:spcPct val="100000"/>
              </a:lnSpc>
              <a:spcBef>
                <a:spcPts val="400"/>
              </a:spcBef>
              <a:spcAft>
                <a:spcPts val="0"/>
              </a:spcAft>
              <a:buClr>
                <a:schemeClr val="dk1"/>
              </a:buClr>
              <a:buSzPct val="107657"/>
              <a:buFont typeface="Nunito"/>
              <a:buChar char="•"/>
            </a:pPr>
            <a:r>
              <a:rPr lang="fr-FR" sz="2117" b="1">
                <a:latin typeface="Nunito"/>
                <a:ea typeface="Nunito"/>
                <a:cs typeface="Nunito"/>
                <a:sym typeface="Nunito"/>
              </a:rPr>
              <a:t>Identifier les risques de VBG dans les interventions centrées sur les transferts monétaires et </a:t>
            </a:r>
            <a:r>
              <a:rPr lang="fr-FR" sz="2117" b="1" i="1">
                <a:latin typeface="Nunito"/>
                <a:ea typeface="Nunito"/>
                <a:cs typeface="Nunito"/>
                <a:sym typeface="Nunito"/>
              </a:rPr>
              <a:t>comment réagir en tant qu’acteur TM</a:t>
            </a:r>
            <a:endParaRPr sz="2117" b="1" i="1">
              <a:latin typeface="Nunito"/>
              <a:ea typeface="Nunito"/>
              <a:cs typeface="Nunito"/>
              <a:sym typeface="Nunito"/>
            </a:endParaRPr>
          </a:p>
          <a:p>
            <a:pPr marL="342900" lvl="0" indent="-338952" algn="l" rtl="0">
              <a:lnSpc>
                <a:spcPct val="100000"/>
              </a:lnSpc>
              <a:spcBef>
                <a:spcPts val="400"/>
              </a:spcBef>
              <a:spcAft>
                <a:spcPts val="0"/>
              </a:spcAft>
              <a:buClr>
                <a:schemeClr val="dk1"/>
              </a:buClr>
              <a:buSzPct val="107657"/>
              <a:buFont typeface="Nunito"/>
              <a:buChar char="•"/>
            </a:pPr>
            <a:r>
              <a:rPr lang="fr-FR" sz="2117" b="1">
                <a:latin typeface="Nunito"/>
                <a:ea typeface="Nunito"/>
                <a:cs typeface="Nunito"/>
                <a:sym typeface="Nunito"/>
              </a:rPr>
              <a:t>Ressources clés</a:t>
            </a:r>
            <a:endParaRPr sz="2117" b="1">
              <a:latin typeface="Nunito"/>
              <a:ea typeface="Nunito"/>
              <a:cs typeface="Nunito"/>
              <a:sym typeface="Nunito"/>
            </a:endParaRPr>
          </a:p>
          <a:p>
            <a:pPr marL="342900" lvl="0" indent="-139700" algn="l" rtl="0">
              <a:lnSpc>
                <a:spcPct val="100000"/>
              </a:lnSpc>
              <a:spcBef>
                <a:spcPts val="640"/>
              </a:spcBef>
              <a:spcAft>
                <a:spcPts val="0"/>
              </a:spcAft>
              <a:buClr>
                <a:schemeClr val="dk1"/>
              </a:buClr>
              <a:buSzPct val="108108"/>
              <a:buNone/>
            </a:pPr>
            <a:endParaRPr/>
          </a:p>
        </p:txBody>
      </p:sp>
      <p:pic>
        <p:nvPicPr>
          <p:cNvPr id="106" name="Google Shape;106;p2"/>
          <p:cNvPicPr preferRelativeResize="0"/>
          <p:nvPr/>
        </p:nvPicPr>
        <p:blipFill rotWithShape="1">
          <a:blip r:embed="rId4">
            <a:alphaModFix/>
          </a:blip>
          <a:srcRect/>
          <a:stretch/>
        </p:blipFill>
        <p:spPr>
          <a:xfrm>
            <a:off x="6355087" y="129902"/>
            <a:ext cx="1135338" cy="672735"/>
          </a:xfrm>
          <a:prstGeom prst="rect">
            <a:avLst/>
          </a:prstGeom>
          <a:noFill/>
          <a:ln>
            <a:noFill/>
          </a:ln>
        </p:spPr>
      </p:pic>
      <p:pic>
        <p:nvPicPr>
          <p:cNvPr id="107" name="Google Shape;107;p2"/>
          <p:cNvPicPr preferRelativeResize="0"/>
          <p:nvPr/>
        </p:nvPicPr>
        <p:blipFill>
          <a:blip r:embed="rId5">
            <a:alphaModFix/>
          </a:blip>
          <a:stretch>
            <a:fillRect/>
          </a:stretch>
        </p:blipFill>
        <p:spPr>
          <a:xfrm>
            <a:off x="7645400" y="177300"/>
            <a:ext cx="1272673" cy="577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50" y="0"/>
            <a:ext cx="9144000" cy="1448100"/>
          </a:xfrm>
          <a:prstGeom prst="rect">
            <a:avLst/>
          </a:prstGeom>
          <a:solidFill>
            <a:srgbClr val="ECE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434200" y="1513800"/>
            <a:ext cx="8485800" cy="1087500"/>
          </a:xfrm>
          <a:prstGeom prst="roundRect">
            <a:avLst>
              <a:gd name="adj" fmla="val 16667"/>
            </a:avLst>
          </a:prstGeom>
          <a:solidFill>
            <a:schemeClr val="lt1"/>
          </a:solidFill>
          <a:ln w="19050" cap="flat" cmpd="sng">
            <a:solidFill>
              <a:srgbClr val="660066"/>
            </a:solidFill>
            <a:prstDash val="dot"/>
            <a:round/>
            <a:headEnd type="none" w="sm" len="sm"/>
            <a:tailEnd type="none" w="sm" len="sm"/>
          </a:ln>
        </p:spPr>
        <p:txBody>
          <a:bodyPr spcFirstLastPara="1" wrap="square" lIns="91425" tIns="91425" rIns="91425" bIns="91425" anchor="ctr" anchorCtr="0">
            <a:noAutofit/>
          </a:bodyPr>
          <a:lstStyle/>
          <a:p>
            <a:pPr marL="139700" marR="0" lvl="0" indent="0" algn="ctr" rtl="0">
              <a:lnSpc>
                <a:spcPct val="100000"/>
              </a:lnSpc>
              <a:spcBef>
                <a:spcPts val="0"/>
              </a:spcBef>
              <a:spcAft>
                <a:spcPts val="0"/>
              </a:spcAft>
              <a:buClr>
                <a:srgbClr val="000000"/>
              </a:buClr>
              <a:buSzPts val="1800"/>
              <a:buFont typeface="Arial"/>
              <a:buNone/>
            </a:pPr>
            <a:r>
              <a:rPr lang="fr-FR" sz="1800" i="1" u="none" strike="noStrike" cap="none">
                <a:solidFill>
                  <a:srgbClr val="660066"/>
                </a:solidFill>
                <a:latin typeface="Nunito"/>
                <a:ea typeface="Nunito"/>
                <a:cs typeface="Nunito"/>
                <a:sym typeface="Nunito"/>
              </a:rPr>
              <a:t> VBG: « La violence basée sur le genre est un terme générique décrivant les actes préjudiciables commis contre le gré d’une personne en se fondant sur les différences établies par la société entre les hommes et les femmes. » </a:t>
            </a:r>
            <a:endParaRPr sz="1800" i="1" u="none" strike="noStrike" cap="none">
              <a:solidFill>
                <a:srgbClr val="660066"/>
              </a:solidFill>
              <a:latin typeface="Nunito"/>
              <a:ea typeface="Nunito"/>
              <a:cs typeface="Nunito"/>
              <a:sym typeface="Nunito"/>
            </a:endParaRPr>
          </a:p>
          <a:p>
            <a:pPr marL="139700" marR="0" lvl="0" indent="0" algn="ctr" rtl="0">
              <a:lnSpc>
                <a:spcPct val="100000"/>
              </a:lnSpc>
              <a:spcBef>
                <a:spcPts val="0"/>
              </a:spcBef>
              <a:spcAft>
                <a:spcPts val="0"/>
              </a:spcAft>
              <a:buClr>
                <a:srgbClr val="000000"/>
              </a:buClr>
              <a:buSzPts val="1800"/>
              <a:buFont typeface="Arial"/>
              <a:buNone/>
            </a:pPr>
            <a:r>
              <a:rPr lang="fr-FR" sz="1400" i="1" u="none" strike="noStrike" cap="none">
                <a:solidFill>
                  <a:srgbClr val="660066"/>
                </a:solidFill>
                <a:latin typeface="Nunito"/>
                <a:ea typeface="Nunito"/>
                <a:cs typeface="Nunito"/>
                <a:sym typeface="Nunito"/>
              </a:rPr>
              <a:t>(définition de l’IASC)</a:t>
            </a:r>
            <a:endParaRPr sz="1400" i="1" u="none" strike="noStrike" cap="none">
              <a:solidFill>
                <a:srgbClr val="660066"/>
              </a:solidFill>
              <a:latin typeface="Nunito"/>
              <a:ea typeface="Nunito"/>
              <a:cs typeface="Nunito"/>
              <a:sym typeface="Nunito"/>
            </a:endParaRPr>
          </a:p>
        </p:txBody>
      </p:sp>
      <p:sp>
        <p:nvSpPr>
          <p:cNvPr id="114" name="Google Shape;114;p3"/>
          <p:cNvSpPr txBox="1">
            <a:spLocks noGrp="1"/>
          </p:cNvSpPr>
          <p:nvPr>
            <p:ph type="title"/>
          </p:nvPr>
        </p:nvSpPr>
        <p:spPr>
          <a:xfrm>
            <a:off x="311700" y="339375"/>
            <a:ext cx="81096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Calibri"/>
              <a:buNone/>
            </a:pPr>
            <a:r>
              <a:rPr lang="fr-FR" sz="2700" b="1">
                <a:solidFill>
                  <a:srgbClr val="660066"/>
                </a:solidFill>
                <a:latin typeface="Nunito"/>
                <a:ea typeface="Nunito"/>
                <a:cs typeface="Nunito"/>
                <a:sym typeface="Nunito"/>
              </a:rPr>
              <a:t>Concepts clés sur la VBG (violence basée </a:t>
            </a:r>
            <a:endParaRPr sz="2700" b="1">
              <a:solidFill>
                <a:srgbClr val="660066"/>
              </a:solidFill>
              <a:latin typeface="Nunito"/>
              <a:ea typeface="Nunito"/>
              <a:cs typeface="Nunito"/>
              <a:sym typeface="Nunito"/>
            </a:endParaRPr>
          </a:p>
          <a:p>
            <a:pPr marL="0" lvl="0" indent="0" algn="l" rtl="0">
              <a:lnSpc>
                <a:spcPct val="100000"/>
              </a:lnSpc>
              <a:spcBef>
                <a:spcPts val="0"/>
              </a:spcBef>
              <a:spcAft>
                <a:spcPts val="0"/>
              </a:spcAft>
              <a:buClr>
                <a:schemeClr val="dk1"/>
              </a:buClr>
              <a:buSzPts val="2800"/>
              <a:buFont typeface="Calibri"/>
              <a:buNone/>
            </a:pPr>
            <a:r>
              <a:rPr lang="fr-FR" sz="2700" b="1">
                <a:solidFill>
                  <a:srgbClr val="660066"/>
                </a:solidFill>
                <a:latin typeface="Nunito"/>
                <a:ea typeface="Nunito"/>
                <a:cs typeface="Nunito"/>
                <a:sym typeface="Nunito"/>
              </a:rPr>
              <a:t>sur le genre)</a:t>
            </a:r>
            <a:endParaRPr sz="2700" b="1">
              <a:solidFill>
                <a:srgbClr val="660066"/>
              </a:solidFill>
              <a:latin typeface="Nunito"/>
              <a:ea typeface="Nunito"/>
              <a:cs typeface="Nunito"/>
              <a:sym typeface="Nunito"/>
            </a:endParaRPr>
          </a:p>
        </p:txBody>
      </p:sp>
      <p:sp>
        <p:nvSpPr>
          <p:cNvPr id="115" name="Google Shape;115;p3"/>
          <p:cNvSpPr txBox="1">
            <a:spLocks noGrp="1"/>
          </p:cNvSpPr>
          <p:nvPr>
            <p:ph type="body" idx="1"/>
          </p:nvPr>
        </p:nvSpPr>
        <p:spPr>
          <a:xfrm>
            <a:off x="451400" y="2535600"/>
            <a:ext cx="7024200" cy="3725400"/>
          </a:xfrm>
          <a:prstGeom prst="rect">
            <a:avLst/>
          </a:prstGeom>
          <a:noFill/>
          <a:ln>
            <a:noFill/>
          </a:ln>
        </p:spPr>
        <p:txBody>
          <a:bodyPr spcFirstLastPara="1" wrap="square" lIns="91425" tIns="91425" rIns="91425" bIns="91425" anchor="t" anchorCtr="0">
            <a:noAutofit/>
          </a:bodyPr>
          <a:lstStyle/>
          <a:p>
            <a:pPr marL="482600" lvl="0" indent="-368300" algn="l" rtl="0">
              <a:lnSpc>
                <a:spcPct val="100000"/>
              </a:lnSpc>
              <a:spcBef>
                <a:spcPts val="0"/>
              </a:spcBef>
              <a:spcAft>
                <a:spcPts val="0"/>
              </a:spcAft>
              <a:buClr>
                <a:srgbClr val="660066"/>
              </a:buClr>
              <a:buSzPts val="1800"/>
              <a:buFont typeface="Nunito"/>
              <a:buChar char="•"/>
            </a:pPr>
            <a:r>
              <a:rPr lang="fr-FR" sz="1800">
                <a:solidFill>
                  <a:srgbClr val="000000"/>
                </a:solidFill>
                <a:latin typeface="Nunito"/>
                <a:ea typeface="Nunito"/>
                <a:cs typeface="Nunito"/>
                <a:sym typeface="Nunito"/>
              </a:rPr>
              <a:t>Différents types ou formes de violence : 1) violence sexuelle ; 2) violence physique ; 3) pratiques traditionnelles néfastes ; 4) violence socioéconomique ; 5) violence émotionnelle et psychologique, dont : </a:t>
            </a:r>
            <a:endParaRPr sz="1800">
              <a:solidFill>
                <a:srgbClr val="000000"/>
              </a:solidFill>
              <a:latin typeface="Nunito"/>
              <a:ea typeface="Nunito"/>
              <a:cs typeface="Nunito"/>
              <a:sym typeface="Nunito"/>
            </a:endParaRPr>
          </a:p>
          <a:p>
            <a:pPr marL="1371600" lvl="2" indent="-317500" algn="l" rtl="0">
              <a:lnSpc>
                <a:spcPct val="100000"/>
              </a:lnSpc>
              <a:spcBef>
                <a:spcPts val="0"/>
              </a:spcBef>
              <a:spcAft>
                <a:spcPts val="0"/>
              </a:spcAft>
              <a:buClr>
                <a:srgbClr val="000000"/>
              </a:buClr>
              <a:buSzPts val="1400"/>
              <a:buFont typeface="Nunito"/>
              <a:buChar char="○"/>
            </a:pPr>
            <a:r>
              <a:rPr lang="fr-FR" sz="1600">
                <a:solidFill>
                  <a:srgbClr val="000000"/>
                </a:solidFill>
                <a:latin typeface="Nunito"/>
                <a:ea typeface="Nunito"/>
                <a:cs typeface="Nunito"/>
                <a:sym typeface="Nunito"/>
              </a:rPr>
              <a:t>La violence au sein du couple </a:t>
            </a:r>
            <a:endParaRPr sz="1600">
              <a:solidFill>
                <a:srgbClr val="000000"/>
              </a:solidFill>
              <a:latin typeface="Nunito"/>
              <a:ea typeface="Nunito"/>
              <a:cs typeface="Nunito"/>
              <a:sym typeface="Nunito"/>
            </a:endParaRPr>
          </a:p>
          <a:p>
            <a:pPr marL="1371600" lvl="2" indent="-317500" algn="l" rtl="0">
              <a:lnSpc>
                <a:spcPct val="100000"/>
              </a:lnSpc>
              <a:spcBef>
                <a:spcPts val="0"/>
              </a:spcBef>
              <a:spcAft>
                <a:spcPts val="0"/>
              </a:spcAft>
              <a:buClr>
                <a:srgbClr val="000000"/>
              </a:buClr>
              <a:buSzPts val="1400"/>
              <a:buFont typeface="Nunito"/>
              <a:buChar char="○"/>
            </a:pPr>
            <a:r>
              <a:rPr lang="fr-FR" sz="1600">
                <a:solidFill>
                  <a:srgbClr val="000000"/>
                </a:solidFill>
                <a:latin typeface="Nunito"/>
                <a:ea typeface="Nunito"/>
                <a:cs typeface="Nunito"/>
                <a:sym typeface="Nunito"/>
              </a:rPr>
              <a:t>Le mariage précoce </a:t>
            </a:r>
            <a:endParaRPr sz="1600">
              <a:solidFill>
                <a:srgbClr val="000000"/>
              </a:solidFill>
              <a:latin typeface="Nunito"/>
              <a:ea typeface="Nunito"/>
              <a:cs typeface="Nunito"/>
              <a:sym typeface="Nunito"/>
            </a:endParaRPr>
          </a:p>
          <a:p>
            <a:pPr marL="1371600" lvl="2" indent="-317500" algn="l" rtl="0">
              <a:lnSpc>
                <a:spcPct val="100000"/>
              </a:lnSpc>
              <a:spcBef>
                <a:spcPts val="0"/>
              </a:spcBef>
              <a:spcAft>
                <a:spcPts val="0"/>
              </a:spcAft>
              <a:buClr>
                <a:srgbClr val="000000"/>
              </a:buClr>
              <a:buSzPts val="1400"/>
              <a:buFont typeface="Nunito"/>
              <a:buChar char="○"/>
            </a:pPr>
            <a:r>
              <a:rPr lang="fr-FR" sz="1600">
                <a:solidFill>
                  <a:srgbClr val="000000"/>
                </a:solidFill>
                <a:latin typeface="Nunito"/>
                <a:ea typeface="Nunito"/>
                <a:cs typeface="Nunito"/>
                <a:sym typeface="Nunito"/>
              </a:rPr>
              <a:t>L’exploitation et les abus sexuels </a:t>
            </a:r>
            <a:endParaRPr sz="1600">
              <a:solidFill>
                <a:srgbClr val="000000"/>
              </a:solidFill>
              <a:latin typeface="Nunito"/>
              <a:ea typeface="Nunito"/>
              <a:cs typeface="Nunito"/>
              <a:sym typeface="Nunito"/>
            </a:endParaRPr>
          </a:p>
          <a:p>
            <a:pPr marL="1371600" lvl="2" indent="-317500" algn="l" rtl="0">
              <a:lnSpc>
                <a:spcPct val="100000"/>
              </a:lnSpc>
              <a:spcBef>
                <a:spcPts val="0"/>
              </a:spcBef>
              <a:spcAft>
                <a:spcPts val="0"/>
              </a:spcAft>
              <a:buClr>
                <a:srgbClr val="000000"/>
              </a:buClr>
              <a:buSzPts val="1400"/>
              <a:buFont typeface="Nunito"/>
              <a:buChar char="○"/>
            </a:pPr>
            <a:r>
              <a:rPr lang="fr-FR" sz="1600">
                <a:solidFill>
                  <a:srgbClr val="000000"/>
                </a:solidFill>
                <a:latin typeface="Nunito"/>
                <a:ea typeface="Nunito"/>
                <a:cs typeface="Nunito"/>
                <a:sym typeface="Nunito"/>
              </a:rPr>
              <a:t>Etc.</a:t>
            </a:r>
            <a:endParaRPr sz="1600">
              <a:solidFill>
                <a:srgbClr val="000000"/>
              </a:solidFill>
              <a:latin typeface="Nunito"/>
              <a:ea typeface="Nunito"/>
              <a:cs typeface="Nunito"/>
              <a:sym typeface="Nunito"/>
            </a:endParaRPr>
          </a:p>
          <a:p>
            <a:pPr marL="482600" lvl="0" indent="-368300" algn="l" rtl="0">
              <a:lnSpc>
                <a:spcPct val="100000"/>
              </a:lnSpc>
              <a:spcBef>
                <a:spcPts val="0"/>
              </a:spcBef>
              <a:spcAft>
                <a:spcPts val="0"/>
              </a:spcAft>
              <a:buClr>
                <a:srgbClr val="660066"/>
              </a:buClr>
              <a:buSzPts val="1800"/>
              <a:buFont typeface="Nunito"/>
              <a:buChar char="•"/>
            </a:pPr>
            <a:r>
              <a:rPr lang="fr-FR" sz="1800">
                <a:solidFill>
                  <a:srgbClr val="000000"/>
                </a:solidFill>
                <a:latin typeface="Nunito"/>
                <a:ea typeface="Nunito"/>
                <a:cs typeface="Nunito"/>
                <a:sym typeface="Nunito"/>
              </a:rPr>
              <a:t>Crise humanitaire = augmentation des VBG </a:t>
            </a:r>
            <a:endParaRPr sz="1800">
              <a:solidFill>
                <a:srgbClr val="000000"/>
              </a:solidFill>
              <a:latin typeface="Nunito"/>
              <a:ea typeface="Nunito"/>
              <a:cs typeface="Nunito"/>
              <a:sym typeface="Nunito"/>
            </a:endParaRPr>
          </a:p>
          <a:p>
            <a:pPr marL="1371600" lvl="2" indent="-317500" algn="l" rtl="0">
              <a:lnSpc>
                <a:spcPct val="100000"/>
              </a:lnSpc>
              <a:spcBef>
                <a:spcPts val="0"/>
              </a:spcBef>
              <a:spcAft>
                <a:spcPts val="0"/>
              </a:spcAft>
              <a:buClr>
                <a:srgbClr val="000000"/>
              </a:buClr>
              <a:buSzPts val="1400"/>
              <a:buFont typeface="Nunito"/>
              <a:buChar char="○"/>
            </a:pPr>
            <a:r>
              <a:rPr lang="fr-FR" sz="1600">
                <a:solidFill>
                  <a:srgbClr val="000000"/>
                </a:solidFill>
                <a:latin typeface="Nunito"/>
                <a:ea typeface="Nunito"/>
                <a:cs typeface="Nunito"/>
                <a:sym typeface="Nunito"/>
              </a:rPr>
              <a:t>La majorité des femmes déplacées sont l’unique chef de famille : elles sont plus vulnérables et prennent des risques pour trouver de la nourriture/de l’eau</a:t>
            </a:r>
            <a:endParaRPr sz="1600">
              <a:solidFill>
                <a:srgbClr val="000000"/>
              </a:solidFill>
              <a:latin typeface="Nunito"/>
              <a:ea typeface="Nunito"/>
              <a:cs typeface="Nunito"/>
              <a:sym typeface="Nunito"/>
            </a:endParaRPr>
          </a:p>
          <a:p>
            <a:pPr marL="1371600" lvl="2" indent="-317500" algn="l" rtl="0">
              <a:lnSpc>
                <a:spcPct val="100000"/>
              </a:lnSpc>
              <a:spcBef>
                <a:spcPts val="0"/>
              </a:spcBef>
              <a:spcAft>
                <a:spcPts val="0"/>
              </a:spcAft>
              <a:buClr>
                <a:srgbClr val="000000"/>
              </a:buClr>
              <a:buSzPts val="1400"/>
              <a:buFont typeface="Nunito"/>
              <a:buChar char="○"/>
            </a:pPr>
            <a:r>
              <a:rPr lang="fr-FR" sz="1600">
                <a:solidFill>
                  <a:srgbClr val="000000"/>
                </a:solidFill>
                <a:latin typeface="Nunito"/>
                <a:ea typeface="Nunito"/>
                <a:cs typeface="Nunito"/>
                <a:sym typeface="Nunito"/>
              </a:rPr>
              <a:t>Augmentation de la violence domestique, des mariages/grossesses précoces, de l’exploitation sexuelle, etc.</a:t>
            </a:r>
            <a:endParaRPr sz="1600">
              <a:solidFill>
                <a:srgbClr val="000000"/>
              </a:solidFill>
              <a:latin typeface="Nunito"/>
              <a:ea typeface="Nunito"/>
              <a:cs typeface="Nunito"/>
              <a:sym typeface="Nunito"/>
            </a:endParaRPr>
          </a:p>
          <a:p>
            <a:pPr marL="139700" lvl="0" indent="0" algn="l" rtl="0">
              <a:lnSpc>
                <a:spcPct val="100000"/>
              </a:lnSpc>
              <a:spcBef>
                <a:spcPts val="0"/>
              </a:spcBef>
              <a:spcAft>
                <a:spcPts val="0"/>
              </a:spcAft>
              <a:buClr>
                <a:srgbClr val="000000"/>
              </a:buClr>
              <a:buSzPts val="1800"/>
              <a:buNone/>
            </a:pPr>
            <a:endParaRPr sz="1800" b="1">
              <a:solidFill>
                <a:srgbClr val="660066"/>
              </a:solidFill>
              <a:latin typeface="Nunito"/>
              <a:ea typeface="Nunito"/>
              <a:cs typeface="Nunito"/>
              <a:sym typeface="Nunito"/>
            </a:endParaRPr>
          </a:p>
          <a:p>
            <a:pPr marL="0" lvl="0" indent="0" algn="l" rtl="0">
              <a:lnSpc>
                <a:spcPct val="100000"/>
              </a:lnSpc>
              <a:spcBef>
                <a:spcPts val="0"/>
              </a:spcBef>
              <a:spcAft>
                <a:spcPts val="0"/>
              </a:spcAft>
              <a:buClr>
                <a:srgbClr val="000000"/>
              </a:buClr>
              <a:buSzPts val="1800"/>
              <a:buNone/>
            </a:pPr>
            <a:endParaRPr sz="1800" b="1">
              <a:solidFill>
                <a:srgbClr val="660066"/>
              </a:solidFill>
              <a:latin typeface="Nunito"/>
              <a:ea typeface="Nunito"/>
              <a:cs typeface="Nunito"/>
              <a:sym typeface="Nunito"/>
            </a:endParaRPr>
          </a:p>
        </p:txBody>
      </p:sp>
      <p:pic>
        <p:nvPicPr>
          <p:cNvPr id="116" name="Google Shape;116;p3"/>
          <p:cNvPicPr preferRelativeResize="0"/>
          <p:nvPr/>
        </p:nvPicPr>
        <p:blipFill rotWithShape="1">
          <a:blip r:embed="rId3">
            <a:alphaModFix/>
          </a:blip>
          <a:srcRect/>
          <a:stretch/>
        </p:blipFill>
        <p:spPr>
          <a:xfrm>
            <a:off x="7173593" y="3213100"/>
            <a:ext cx="1658707" cy="2075185"/>
          </a:xfrm>
          <a:prstGeom prst="rect">
            <a:avLst/>
          </a:prstGeom>
          <a:noFill/>
          <a:ln>
            <a:noFill/>
          </a:ln>
        </p:spPr>
      </p:pic>
      <p:sp>
        <p:nvSpPr>
          <p:cNvPr id="117" name="Google Shape;117;p3"/>
          <p:cNvSpPr/>
          <p:nvPr/>
        </p:nvSpPr>
        <p:spPr>
          <a:xfrm>
            <a:off x="727450" y="6261000"/>
            <a:ext cx="7899300" cy="555600"/>
          </a:xfrm>
          <a:prstGeom prst="roundRect">
            <a:avLst>
              <a:gd name="adj" fmla="val 16667"/>
            </a:avLst>
          </a:prstGeom>
          <a:solidFill>
            <a:srgbClr val="FFFFFF"/>
          </a:solidFill>
          <a:ln w="19050" cap="flat" cmpd="sng">
            <a:solidFill>
              <a:srgbClr val="660066"/>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SzPts val="1800"/>
              <a:buNone/>
            </a:pPr>
            <a:endParaRPr sz="1800" b="1">
              <a:solidFill>
                <a:srgbClr val="660066"/>
              </a:solidFill>
              <a:latin typeface="Nunito"/>
              <a:ea typeface="Nunito"/>
              <a:cs typeface="Nunito"/>
              <a:sym typeface="Nunito"/>
            </a:endParaRPr>
          </a:p>
          <a:p>
            <a:pPr marL="0" lvl="0" indent="0" algn="ctr" rtl="0">
              <a:spcBef>
                <a:spcPts val="0"/>
              </a:spcBef>
              <a:spcAft>
                <a:spcPts val="0"/>
              </a:spcAft>
              <a:buClr>
                <a:schemeClr val="dk1"/>
              </a:buClr>
              <a:buSzPts val="1800"/>
              <a:buFont typeface="Arial"/>
              <a:buNone/>
            </a:pPr>
            <a:r>
              <a:rPr lang="fr-FR" sz="1800" b="1">
                <a:solidFill>
                  <a:srgbClr val="660066"/>
                </a:solidFill>
                <a:latin typeface="Nunito"/>
                <a:ea typeface="Nunito"/>
                <a:cs typeface="Nunito"/>
                <a:sym typeface="Nunito"/>
              </a:rPr>
              <a:t>La VBG est l’une des principales violations des droits de la personne.</a:t>
            </a:r>
            <a:endParaRPr sz="1800" b="1">
              <a:solidFill>
                <a:srgbClr val="660066"/>
              </a:solidFill>
              <a:latin typeface="Nunito"/>
              <a:ea typeface="Nunito"/>
              <a:cs typeface="Nunito"/>
              <a:sym typeface="Nunito"/>
            </a:endParaRPr>
          </a:p>
          <a:p>
            <a:pPr marL="139700" marR="0" lvl="0" indent="0" algn="l" rtl="0">
              <a:spcBef>
                <a:spcPts val="0"/>
              </a:spcBef>
              <a:spcAft>
                <a:spcPts val="0"/>
              </a:spcAft>
              <a:buNone/>
            </a:pPr>
            <a:endParaRPr sz="1800" i="1">
              <a:solidFill>
                <a:srgbClr val="660066"/>
              </a:solidFill>
              <a:latin typeface="Nunito"/>
              <a:ea typeface="Nunito"/>
              <a:cs typeface="Nunito"/>
              <a:sym typeface="Nunito"/>
            </a:endParaRPr>
          </a:p>
        </p:txBody>
      </p:sp>
      <p:pic>
        <p:nvPicPr>
          <p:cNvPr id="118" name="Google Shape;118;p3"/>
          <p:cNvPicPr preferRelativeResize="0"/>
          <p:nvPr/>
        </p:nvPicPr>
        <p:blipFill rotWithShape="1">
          <a:blip r:embed="rId4">
            <a:alphaModFix/>
          </a:blip>
          <a:srcRect/>
          <a:stretch/>
        </p:blipFill>
        <p:spPr>
          <a:xfrm>
            <a:off x="7083925" y="80863"/>
            <a:ext cx="870986" cy="516075"/>
          </a:xfrm>
          <a:prstGeom prst="rect">
            <a:avLst/>
          </a:prstGeom>
          <a:noFill/>
          <a:ln>
            <a:noFill/>
          </a:ln>
        </p:spPr>
      </p:pic>
      <p:pic>
        <p:nvPicPr>
          <p:cNvPr id="119" name="Google Shape;119;p3"/>
          <p:cNvPicPr preferRelativeResize="0"/>
          <p:nvPr/>
        </p:nvPicPr>
        <p:blipFill>
          <a:blip r:embed="rId5">
            <a:alphaModFix/>
          </a:blip>
          <a:stretch>
            <a:fillRect/>
          </a:stretch>
        </p:blipFill>
        <p:spPr>
          <a:xfrm>
            <a:off x="8060926" y="121826"/>
            <a:ext cx="956124" cy="434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p:nvPr/>
        </p:nvSpPr>
        <p:spPr>
          <a:xfrm>
            <a:off x="-50" y="0"/>
            <a:ext cx="9144000" cy="1448100"/>
          </a:xfrm>
          <a:prstGeom prst="rect">
            <a:avLst/>
          </a:prstGeom>
          <a:solidFill>
            <a:srgbClr val="ECE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4374925" y="1236100"/>
            <a:ext cx="4807200" cy="1340700"/>
          </a:xfrm>
          <a:prstGeom prst="roundRect">
            <a:avLst>
              <a:gd name="adj" fmla="val 16667"/>
            </a:avLst>
          </a:prstGeom>
          <a:solidFill>
            <a:srgbClr val="660066"/>
          </a:solidFill>
          <a:ln w="9525" cap="flat" cmpd="sng">
            <a:solidFill>
              <a:srgbClr val="6600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txBox="1">
            <a:spLocks noGrp="1"/>
          </p:cNvSpPr>
          <p:nvPr>
            <p:ph type="body" idx="1"/>
          </p:nvPr>
        </p:nvSpPr>
        <p:spPr>
          <a:xfrm>
            <a:off x="4298300" y="3466650"/>
            <a:ext cx="2524800" cy="13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dk1"/>
              </a:buClr>
              <a:buSzPts val="1800"/>
              <a:buNone/>
            </a:pPr>
            <a:endParaRPr sz="1800">
              <a:solidFill>
                <a:schemeClr val="dk1"/>
              </a:solidFill>
              <a:latin typeface="Nunito"/>
              <a:ea typeface="Nunito"/>
              <a:cs typeface="Nunito"/>
              <a:sym typeface="Nunito"/>
            </a:endParaRPr>
          </a:p>
          <a:p>
            <a:pPr marL="0" lvl="0" indent="0" algn="l" rtl="0">
              <a:lnSpc>
                <a:spcPct val="100000"/>
              </a:lnSpc>
              <a:spcBef>
                <a:spcPts val="600"/>
              </a:spcBef>
              <a:spcAft>
                <a:spcPts val="0"/>
              </a:spcAft>
              <a:buClr>
                <a:schemeClr val="dk1"/>
              </a:buClr>
              <a:buSzPts val="1800"/>
              <a:buNone/>
            </a:pPr>
            <a:endParaRPr sz="1500">
              <a:solidFill>
                <a:schemeClr val="dk1"/>
              </a:solidFill>
              <a:latin typeface="Nunito"/>
              <a:ea typeface="Nunito"/>
              <a:cs typeface="Nunito"/>
              <a:sym typeface="Nunito"/>
            </a:endParaRPr>
          </a:p>
          <a:p>
            <a:pPr marL="0" lvl="0" indent="0" algn="l" rtl="0">
              <a:lnSpc>
                <a:spcPct val="100000"/>
              </a:lnSpc>
              <a:spcBef>
                <a:spcPts val="0"/>
              </a:spcBef>
              <a:spcAft>
                <a:spcPts val="0"/>
              </a:spcAft>
              <a:buClr>
                <a:schemeClr val="dk1"/>
              </a:buClr>
              <a:buSzPts val="1800"/>
              <a:buNone/>
            </a:pPr>
            <a:endParaRPr sz="1500">
              <a:solidFill>
                <a:schemeClr val="dk1"/>
              </a:solidFill>
              <a:latin typeface="Nunito"/>
              <a:ea typeface="Nunito"/>
              <a:cs typeface="Nunito"/>
              <a:sym typeface="Nunito"/>
            </a:endParaRPr>
          </a:p>
          <a:p>
            <a:pPr marL="0" lvl="0" indent="0" algn="l" rtl="0">
              <a:lnSpc>
                <a:spcPct val="100000"/>
              </a:lnSpc>
              <a:spcBef>
                <a:spcPts val="600"/>
              </a:spcBef>
              <a:spcAft>
                <a:spcPts val="0"/>
              </a:spcAft>
              <a:buClr>
                <a:schemeClr val="dk1"/>
              </a:buClr>
              <a:buSzPts val="1800"/>
              <a:buNone/>
            </a:pPr>
            <a:endParaRPr sz="1900">
              <a:solidFill>
                <a:srgbClr val="660066"/>
              </a:solidFill>
              <a:latin typeface="Nunito"/>
              <a:ea typeface="Nunito"/>
              <a:cs typeface="Nunito"/>
              <a:sym typeface="Nunito"/>
            </a:endParaRPr>
          </a:p>
          <a:p>
            <a:pPr marL="0" lvl="0" indent="0" algn="l" rtl="0">
              <a:lnSpc>
                <a:spcPct val="98181"/>
              </a:lnSpc>
              <a:spcBef>
                <a:spcPts val="800"/>
              </a:spcBef>
              <a:spcAft>
                <a:spcPts val="0"/>
              </a:spcAft>
              <a:buClr>
                <a:schemeClr val="dk1"/>
              </a:buClr>
              <a:buSzPts val="1100"/>
              <a:buFont typeface="Arial"/>
              <a:buNone/>
            </a:pPr>
            <a:endParaRPr sz="2700">
              <a:solidFill>
                <a:schemeClr val="dk1"/>
              </a:solidFill>
              <a:latin typeface="Nunito"/>
              <a:ea typeface="Nunito"/>
              <a:cs typeface="Nunito"/>
              <a:sym typeface="Nunito"/>
            </a:endParaRPr>
          </a:p>
          <a:p>
            <a:pPr marL="0" lvl="0" indent="0" algn="l" rtl="0">
              <a:lnSpc>
                <a:spcPct val="100000"/>
              </a:lnSpc>
              <a:spcBef>
                <a:spcPts val="0"/>
              </a:spcBef>
              <a:spcAft>
                <a:spcPts val="1600"/>
              </a:spcAft>
              <a:buClr>
                <a:schemeClr val="dk1"/>
              </a:buClr>
              <a:buSzPts val="1800"/>
              <a:buNone/>
            </a:pPr>
            <a:endParaRPr>
              <a:latin typeface="Nunito"/>
              <a:ea typeface="Nunito"/>
              <a:cs typeface="Nunito"/>
              <a:sym typeface="Nunito"/>
            </a:endParaRPr>
          </a:p>
        </p:txBody>
      </p:sp>
      <p:sp>
        <p:nvSpPr>
          <p:cNvPr id="127" name="Google Shape;127;p4"/>
          <p:cNvSpPr txBox="1"/>
          <p:nvPr/>
        </p:nvSpPr>
        <p:spPr>
          <a:xfrm>
            <a:off x="4054525" y="2701475"/>
            <a:ext cx="2756700" cy="31305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rgbClr val="660066"/>
              </a:buClr>
              <a:buSzPts val="1600"/>
              <a:buFont typeface="Nunito"/>
              <a:buChar char="➔"/>
            </a:pPr>
            <a:r>
              <a:rPr lang="fr-FR" sz="1600" i="0" u="none" strike="noStrike" cap="none">
                <a:solidFill>
                  <a:schemeClr val="dk1"/>
                </a:solidFill>
                <a:latin typeface="Nunito"/>
                <a:ea typeface="Nunito"/>
                <a:cs typeface="Nunito"/>
                <a:sym typeface="Nunito"/>
              </a:rPr>
              <a:t>Veillez à ce que les personnes vulnérables puissent accéder de manière satisfaisante à vos services de</a:t>
            </a:r>
            <a:r>
              <a:rPr lang="fr-FR" sz="1600">
                <a:solidFill>
                  <a:schemeClr val="dk1"/>
                </a:solidFill>
                <a:latin typeface="Nunito"/>
                <a:ea typeface="Nunito"/>
                <a:cs typeface="Nunito"/>
                <a:sym typeface="Nunito"/>
              </a:rPr>
              <a:t> TM</a:t>
            </a:r>
            <a:endParaRPr sz="1600" i="0" u="none" strike="noStrike" cap="none">
              <a:solidFill>
                <a:schemeClr val="dk1"/>
              </a:solidFill>
              <a:latin typeface="Nunito"/>
              <a:ea typeface="Nunito"/>
              <a:cs typeface="Nunito"/>
              <a:sym typeface="Nunito"/>
            </a:endParaRPr>
          </a:p>
          <a:p>
            <a:pPr marL="457200" lvl="0" indent="-342900" algn="l" rtl="0">
              <a:spcBef>
                <a:spcPts val="0"/>
              </a:spcBef>
              <a:spcAft>
                <a:spcPts val="0"/>
              </a:spcAft>
              <a:buClr>
                <a:srgbClr val="660066"/>
              </a:buClr>
              <a:buSzPts val="1800"/>
              <a:buFont typeface="Nunito"/>
              <a:buChar char="➔"/>
            </a:pPr>
            <a:r>
              <a:rPr lang="fr-FR" sz="1600">
                <a:solidFill>
                  <a:schemeClr val="dk1"/>
                </a:solidFill>
                <a:latin typeface="Nunito"/>
                <a:ea typeface="Nunito"/>
                <a:cs typeface="Nunito"/>
                <a:sym typeface="Nunito"/>
              </a:rPr>
              <a:t>Veillez à ce que vos programmes n’entraînent pas de VBG ni de risques de VBG supplémentaires</a:t>
            </a:r>
            <a:endParaRPr sz="1600">
              <a:solidFill>
                <a:schemeClr val="dk1"/>
              </a:solidFill>
              <a:latin typeface="Nunito"/>
              <a:ea typeface="Nunito"/>
              <a:cs typeface="Nunito"/>
              <a:sym typeface="Nunito"/>
            </a:endParaRPr>
          </a:p>
        </p:txBody>
      </p:sp>
      <p:pic>
        <p:nvPicPr>
          <p:cNvPr id="128" name="Google Shape;128;p4"/>
          <p:cNvPicPr preferRelativeResize="0"/>
          <p:nvPr/>
        </p:nvPicPr>
        <p:blipFill rotWithShape="1">
          <a:blip r:embed="rId3">
            <a:alphaModFix/>
          </a:blip>
          <a:srcRect/>
          <a:stretch/>
        </p:blipFill>
        <p:spPr>
          <a:xfrm>
            <a:off x="6990633" y="4188200"/>
            <a:ext cx="1513575" cy="1166250"/>
          </a:xfrm>
          <a:prstGeom prst="rect">
            <a:avLst/>
          </a:prstGeom>
          <a:noFill/>
          <a:ln>
            <a:noFill/>
          </a:ln>
        </p:spPr>
      </p:pic>
      <p:sp>
        <p:nvSpPr>
          <p:cNvPr id="129" name="Google Shape;129;p4"/>
          <p:cNvSpPr txBox="1"/>
          <p:nvPr/>
        </p:nvSpPr>
        <p:spPr>
          <a:xfrm>
            <a:off x="4365350" y="1316725"/>
            <a:ext cx="2390700" cy="939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900"/>
              </a:spcBef>
              <a:spcAft>
                <a:spcPts val="0"/>
              </a:spcAft>
              <a:buClr>
                <a:schemeClr val="dk1"/>
              </a:buClr>
              <a:buSzPts val="1100"/>
              <a:buFont typeface="Arial"/>
              <a:buNone/>
            </a:pPr>
            <a:r>
              <a:rPr lang="fr-FR" sz="1700" b="1" i="0" u="none" strike="noStrike" cap="none">
                <a:solidFill>
                  <a:srgbClr val="FFFFFF"/>
                </a:solidFill>
                <a:latin typeface="Nunito"/>
                <a:ea typeface="Nunito"/>
                <a:cs typeface="Nunito"/>
                <a:sym typeface="Nunito"/>
              </a:rPr>
              <a:t>« Ne pas nuire » </a:t>
            </a:r>
            <a:endParaRPr sz="1700" b="1" i="0" u="none" strike="noStrike" cap="none">
              <a:solidFill>
                <a:srgbClr val="FFFFFF"/>
              </a:solidFill>
              <a:latin typeface="Nunito"/>
              <a:ea typeface="Nunito"/>
              <a:cs typeface="Nunito"/>
              <a:sym typeface="Nunito"/>
            </a:endParaRPr>
          </a:p>
          <a:p>
            <a:pPr marL="0" marR="0" lvl="0" indent="0" algn="ctr" rtl="0">
              <a:lnSpc>
                <a:spcPct val="115000"/>
              </a:lnSpc>
              <a:spcBef>
                <a:spcPts val="900"/>
              </a:spcBef>
              <a:spcAft>
                <a:spcPts val="0"/>
              </a:spcAft>
              <a:buClr>
                <a:schemeClr val="dk1"/>
              </a:buClr>
              <a:buSzPts val="1100"/>
              <a:buFont typeface="Arial"/>
              <a:buNone/>
            </a:pPr>
            <a:r>
              <a:rPr lang="fr-FR" sz="1700" b="1" i="0" u="none" strike="noStrike" cap="none">
                <a:solidFill>
                  <a:srgbClr val="FFFFFF"/>
                </a:solidFill>
                <a:latin typeface="Nunito"/>
                <a:ea typeface="Nunito"/>
                <a:cs typeface="Nunito"/>
                <a:sym typeface="Nunito"/>
              </a:rPr>
              <a:t>« Place centrale de la protection »</a:t>
            </a:r>
            <a:endParaRPr sz="1700" b="1" i="0" u="none" strike="noStrike" cap="none">
              <a:solidFill>
                <a:srgbClr val="FFFFFF"/>
              </a:solidFill>
              <a:latin typeface="Nunito"/>
              <a:ea typeface="Nunito"/>
              <a:cs typeface="Nunito"/>
              <a:sym typeface="Nunito"/>
            </a:endParaRPr>
          </a:p>
        </p:txBody>
      </p:sp>
      <p:pic>
        <p:nvPicPr>
          <p:cNvPr id="130" name="Google Shape;130;p4"/>
          <p:cNvPicPr preferRelativeResize="0"/>
          <p:nvPr/>
        </p:nvPicPr>
        <p:blipFill rotWithShape="1">
          <a:blip r:embed="rId4">
            <a:alphaModFix/>
          </a:blip>
          <a:srcRect/>
          <a:stretch/>
        </p:blipFill>
        <p:spPr>
          <a:xfrm>
            <a:off x="7491295" y="2594178"/>
            <a:ext cx="1257679" cy="1161579"/>
          </a:xfrm>
          <a:prstGeom prst="rect">
            <a:avLst/>
          </a:prstGeom>
          <a:noFill/>
          <a:ln>
            <a:noFill/>
          </a:ln>
        </p:spPr>
      </p:pic>
      <p:pic>
        <p:nvPicPr>
          <p:cNvPr id="131" name="Google Shape;131;p4"/>
          <p:cNvPicPr preferRelativeResize="0"/>
          <p:nvPr/>
        </p:nvPicPr>
        <p:blipFill rotWithShape="1">
          <a:blip r:embed="rId5">
            <a:alphaModFix/>
          </a:blip>
          <a:srcRect/>
          <a:stretch/>
        </p:blipFill>
        <p:spPr>
          <a:xfrm>
            <a:off x="8159090" y="3368162"/>
            <a:ext cx="1155710" cy="1166263"/>
          </a:xfrm>
          <a:prstGeom prst="rect">
            <a:avLst/>
          </a:prstGeom>
          <a:noFill/>
          <a:ln>
            <a:noFill/>
          </a:ln>
        </p:spPr>
      </p:pic>
      <p:pic>
        <p:nvPicPr>
          <p:cNvPr id="132" name="Google Shape;132;p4"/>
          <p:cNvPicPr preferRelativeResize="0"/>
          <p:nvPr/>
        </p:nvPicPr>
        <p:blipFill rotWithShape="1">
          <a:blip r:embed="rId6">
            <a:alphaModFix/>
          </a:blip>
          <a:srcRect/>
          <a:stretch/>
        </p:blipFill>
        <p:spPr>
          <a:xfrm>
            <a:off x="6811225" y="2915608"/>
            <a:ext cx="939475" cy="1151329"/>
          </a:xfrm>
          <a:prstGeom prst="rect">
            <a:avLst/>
          </a:prstGeom>
          <a:noFill/>
          <a:ln>
            <a:noFill/>
          </a:ln>
        </p:spPr>
      </p:pic>
      <p:sp>
        <p:nvSpPr>
          <p:cNvPr id="133" name="Google Shape;133;p4"/>
          <p:cNvSpPr txBox="1"/>
          <p:nvPr/>
        </p:nvSpPr>
        <p:spPr>
          <a:xfrm>
            <a:off x="427525" y="1582544"/>
            <a:ext cx="3627000" cy="22146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500"/>
              </a:spcBef>
              <a:spcAft>
                <a:spcPts val="0"/>
              </a:spcAft>
              <a:buClr>
                <a:srgbClr val="660066"/>
              </a:buClr>
              <a:buSzPts val="1600"/>
              <a:buFont typeface="Nunito"/>
              <a:buChar char="➔"/>
            </a:pPr>
            <a:r>
              <a:rPr lang="fr-FR" sz="1600" u="none" strike="noStrike" cap="none">
                <a:solidFill>
                  <a:schemeClr val="dk1"/>
                </a:solidFill>
                <a:latin typeface="Nunito"/>
                <a:ea typeface="Nunito"/>
                <a:cs typeface="Nunito"/>
                <a:sym typeface="Nunito"/>
              </a:rPr>
              <a:t>Les bénéficiaires sont les ménages, les personnes vulnérables – y compris les femmes et les filles, les personnes handicapées, les femmes plus âgées… la plupart font face à des risques accrus de VBG.</a:t>
            </a:r>
            <a:endParaRPr sz="1600" u="none" strike="noStrike" cap="none">
              <a:solidFill>
                <a:schemeClr val="dk1"/>
              </a:solidFill>
              <a:latin typeface="Nunito"/>
              <a:ea typeface="Nunito"/>
              <a:cs typeface="Nunito"/>
              <a:sym typeface="Nunito"/>
            </a:endParaRPr>
          </a:p>
          <a:p>
            <a:pPr marL="457200" marR="0" lvl="0" indent="-330200" algn="l" rtl="0">
              <a:lnSpc>
                <a:spcPct val="115000"/>
              </a:lnSpc>
              <a:spcBef>
                <a:spcPts val="0"/>
              </a:spcBef>
              <a:spcAft>
                <a:spcPts val="0"/>
              </a:spcAft>
              <a:buClr>
                <a:srgbClr val="660066"/>
              </a:buClr>
              <a:buSzPts val="1600"/>
              <a:buFont typeface="Nunito"/>
              <a:buChar char="➔"/>
            </a:pPr>
            <a:r>
              <a:rPr lang="fr-FR" sz="1600" u="none" strike="noStrike" cap="none">
                <a:solidFill>
                  <a:schemeClr val="dk1"/>
                </a:solidFill>
                <a:latin typeface="Nunito"/>
                <a:ea typeface="Nunito"/>
                <a:cs typeface="Nunito"/>
                <a:sym typeface="Nunito"/>
              </a:rPr>
              <a:t>L’aide en espèces ne peut contribuer à l’autonomie ni à la résilience des personnes si elle exacerbe les risques.</a:t>
            </a:r>
            <a:endParaRPr sz="1600" u="none" strike="noStrike" cap="none">
              <a:solidFill>
                <a:schemeClr val="dk1"/>
              </a:solidFill>
              <a:latin typeface="Nunito"/>
              <a:ea typeface="Nunito"/>
              <a:cs typeface="Nunito"/>
              <a:sym typeface="Nunito"/>
            </a:endParaRPr>
          </a:p>
          <a:p>
            <a:pPr marL="457200" marR="0" lvl="0" indent="-330200" algn="l" rtl="0">
              <a:lnSpc>
                <a:spcPct val="115000"/>
              </a:lnSpc>
              <a:spcBef>
                <a:spcPts val="0"/>
              </a:spcBef>
              <a:spcAft>
                <a:spcPts val="0"/>
              </a:spcAft>
              <a:buClr>
                <a:srgbClr val="660066"/>
              </a:buClr>
              <a:buSzPts val="1600"/>
              <a:buFont typeface="Nunito"/>
              <a:buChar char="➔"/>
            </a:pPr>
            <a:r>
              <a:rPr lang="fr-FR" sz="1600" u="none" strike="noStrike" cap="none">
                <a:solidFill>
                  <a:schemeClr val="dk1"/>
                </a:solidFill>
                <a:latin typeface="Nunito"/>
                <a:ea typeface="Nunito"/>
                <a:cs typeface="Nunito"/>
                <a:sym typeface="Nunito"/>
              </a:rPr>
              <a:t>Programmes améliorés = meilleurs résultats !</a:t>
            </a:r>
            <a:endParaRPr sz="1600" u="none" strike="noStrike" cap="none">
              <a:solidFill>
                <a:schemeClr val="dk1"/>
              </a:solidFill>
              <a:latin typeface="Nunito"/>
              <a:ea typeface="Nunito"/>
              <a:cs typeface="Nunito"/>
              <a:sym typeface="Nunito"/>
            </a:endParaRPr>
          </a:p>
        </p:txBody>
      </p:sp>
      <p:sp>
        <p:nvSpPr>
          <p:cNvPr id="134" name="Google Shape;134;p4"/>
          <p:cNvSpPr/>
          <p:nvPr/>
        </p:nvSpPr>
        <p:spPr>
          <a:xfrm>
            <a:off x="1013900" y="5740861"/>
            <a:ext cx="7275300" cy="1052700"/>
          </a:xfrm>
          <a:prstGeom prst="roundRect">
            <a:avLst>
              <a:gd name="adj" fmla="val 16667"/>
            </a:avLst>
          </a:prstGeom>
          <a:solidFill>
            <a:schemeClr val="lt1"/>
          </a:solidFill>
          <a:ln w="19050" cap="flat" cmpd="sng">
            <a:solidFill>
              <a:srgbClr val="660066"/>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5" name="Google Shape;135;p4"/>
          <p:cNvSpPr txBox="1"/>
          <p:nvPr/>
        </p:nvSpPr>
        <p:spPr>
          <a:xfrm>
            <a:off x="1333912" y="5740861"/>
            <a:ext cx="7170300" cy="1340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600"/>
              </a:spcBef>
              <a:spcAft>
                <a:spcPts val="0"/>
              </a:spcAft>
              <a:buClr>
                <a:srgbClr val="660066"/>
              </a:buClr>
              <a:buSzPts val="1600"/>
              <a:buFont typeface="Calibri"/>
              <a:buNone/>
            </a:pPr>
            <a:r>
              <a:rPr lang="fr-FR" sz="1600" i="1" u="none" strike="noStrike" cap="none">
                <a:solidFill>
                  <a:srgbClr val="660066"/>
                </a:solidFill>
                <a:latin typeface="Nunito"/>
                <a:ea typeface="Nunito"/>
                <a:cs typeface="Nunito"/>
                <a:sym typeface="Nunito"/>
              </a:rPr>
              <a:t>Les </a:t>
            </a:r>
            <a:r>
              <a:rPr lang="fr-FR" sz="1600" i="1">
                <a:solidFill>
                  <a:srgbClr val="660066"/>
                </a:solidFill>
                <a:latin typeface="Nunito"/>
                <a:ea typeface="Nunito"/>
                <a:cs typeface="Nunito"/>
                <a:sym typeface="Nunito"/>
              </a:rPr>
              <a:t>acteurs </a:t>
            </a:r>
            <a:r>
              <a:rPr lang="fr-FR" sz="1600" i="1" u="none" strike="noStrike" cap="none">
                <a:solidFill>
                  <a:srgbClr val="660066"/>
                </a:solidFill>
                <a:latin typeface="Nunito"/>
                <a:ea typeface="Nunito"/>
                <a:cs typeface="Nunito"/>
                <a:sym typeface="Nunito"/>
              </a:rPr>
              <a:t>humanitaires ont un rôle de prévention et d’atténuation des risques de VBG qui vient </a:t>
            </a:r>
            <a:r>
              <a:rPr lang="fr-FR" sz="1600" b="1" i="1" u="none" strike="noStrike" cap="none">
                <a:solidFill>
                  <a:srgbClr val="660066"/>
                </a:solidFill>
                <a:latin typeface="Nunito"/>
                <a:ea typeface="Nunito"/>
                <a:cs typeface="Nunito"/>
                <a:sym typeface="Nunito"/>
              </a:rPr>
              <a:t>compléter</a:t>
            </a:r>
            <a:r>
              <a:rPr lang="fr-FR" sz="1600" i="1" u="none" strike="noStrike" cap="none">
                <a:solidFill>
                  <a:srgbClr val="660066"/>
                </a:solidFill>
                <a:latin typeface="Nunito"/>
                <a:ea typeface="Nunito"/>
                <a:cs typeface="Nunito"/>
                <a:sym typeface="Nunito"/>
              </a:rPr>
              <a:t> le travail des spécialistes de la VBG chargés de traiter et gérer les cas de VBG et leurs conséquences.</a:t>
            </a:r>
            <a:endParaRPr sz="1600" i="1" u="none" strike="noStrike" cap="none">
              <a:solidFill>
                <a:schemeClr val="dk1"/>
              </a:solidFill>
              <a:latin typeface="Nunito"/>
              <a:ea typeface="Nunito"/>
              <a:cs typeface="Nunito"/>
              <a:sym typeface="Nunito"/>
            </a:endParaRPr>
          </a:p>
        </p:txBody>
      </p:sp>
      <p:pic>
        <p:nvPicPr>
          <p:cNvPr id="136" name="Google Shape;136;p4"/>
          <p:cNvPicPr preferRelativeResize="0"/>
          <p:nvPr/>
        </p:nvPicPr>
        <p:blipFill rotWithShape="1">
          <a:blip r:embed="rId7">
            <a:alphaModFix/>
          </a:blip>
          <a:srcRect/>
          <a:stretch/>
        </p:blipFill>
        <p:spPr>
          <a:xfrm>
            <a:off x="8066325" y="1671957"/>
            <a:ext cx="1023550" cy="489775"/>
          </a:xfrm>
          <a:prstGeom prst="rect">
            <a:avLst/>
          </a:prstGeom>
          <a:noFill/>
          <a:ln w="9525" cap="flat" cmpd="sng">
            <a:solidFill>
              <a:srgbClr val="660066"/>
            </a:solidFill>
            <a:prstDash val="solid"/>
            <a:round/>
            <a:headEnd type="none" w="sm" len="sm"/>
            <a:tailEnd type="none" w="sm" len="sm"/>
          </a:ln>
        </p:spPr>
      </p:pic>
      <p:pic>
        <p:nvPicPr>
          <p:cNvPr id="137" name="Google Shape;137;p4"/>
          <p:cNvPicPr preferRelativeResize="0"/>
          <p:nvPr/>
        </p:nvPicPr>
        <p:blipFill rotWithShape="1">
          <a:blip r:embed="rId8">
            <a:alphaModFix/>
          </a:blip>
          <a:srcRect/>
          <a:stretch/>
        </p:blipFill>
        <p:spPr>
          <a:xfrm>
            <a:off x="6756050" y="1390489"/>
            <a:ext cx="1179406" cy="1052675"/>
          </a:xfrm>
          <a:prstGeom prst="rect">
            <a:avLst/>
          </a:prstGeom>
          <a:noFill/>
          <a:ln>
            <a:noFill/>
          </a:ln>
        </p:spPr>
      </p:pic>
      <p:sp>
        <p:nvSpPr>
          <p:cNvPr id="138" name="Google Shape;138;p4"/>
          <p:cNvSpPr txBox="1"/>
          <p:nvPr/>
        </p:nvSpPr>
        <p:spPr>
          <a:xfrm>
            <a:off x="62825" y="151138"/>
            <a:ext cx="8341800" cy="1356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Clr>
                <a:srgbClr val="660066"/>
              </a:buClr>
              <a:buSzPts val="2800"/>
              <a:buFont typeface="Calibri"/>
              <a:buNone/>
            </a:pPr>
            <a:r>
              <a:rPr lang="fr-FR" sz="2700" b="1">
                <a:solidFill>
                  <a:srgbClr val="660066"/>
                </a:solidFill>
                <a:latin typeface="Nunito"/>
                <a:ea typeface="Nunito"/>
                <a:cs typeface="Nunito"/>
                <a:sym typeface="Nunito"/>
              </a:rPr>
              <a:t>Atténuation des risques de VBG dans les transferts monétaires : pourquoi ?</a:t>
            </a:r>
            <a:endParaRPr sz="2700" b="1">
              <a:solidFill>
                <a:srgbClr val="660066"/>
              </a:solidFill>
              <a:latin typeface="Nunito"/>
              <a:ea typeface="Nunito"/>
              <a:cs typeface="Nunito"/>
              <a:sym typeface="Nunito"/>
            </a:endParaRPr>
          </a:p>
          <a:p>
            <a:pPr marL="0" lvl="0" indent="0" algn="l" rtl="0">
              <a:spcBef>
                <a:spcPts val="0"/>
              </a:spcBef>
              <a:spcAft>
                <a:spcPts val="0"/>
              </a:spcAft>
              <a:buNone/>
            </a:pPr>
            <a:endParaRPr>
              <a:latin typeface="Calibri"/>
              <a:ea typeface="Calibri"/>
              <a:cs typeface="Calibri"/>
              <a:sym typeface="Calibri"/>
            </a:endParaRPr>
          </a:p>
        </p:txBody>
      </p:sp>
      <p:pic>
        <p:nvPicPr>
          <p:cNvPr id="139" name="Google Shape;139;p4"/>
          <p:cNvPicPr preferRelativeResize="0"/>
          <p:nvPr/>
        </p:nvPicPr>
        <p:blipFill rotWithShape="1">
          <a:blip r:embed="rId9">
            <a:alphaModFix/>
          </a:blip>
          <a:srcRect/>
          <a:stretch/>
        </p:blipFill>
        <p:spPr>
          <a:xfrm>
            <a:off x="7083925" y="80863"/>
            <a:ext cx="870986" cy="516075"/>
          </a:xfrm>
          <a:prstGeom prst="rect">
            <a:avLst/>
          </a:prstGeom>
          <a:noFill/>
          <a:ln>
            <a:noFill/>
          </a:ln>
        </p:spPr>
      </p:pic>
      <p:pic>
        <p:nvPicPr>
          <p:cNvPr id="140" name="Google Shape;140;p4"/>
          <p:cNvPicPr preferRelativeResize="0"/>
          <p:nvPr/>
        </p:nvPicPr>
        <p:blipFill>
          <a:blip r:embed="rId10">
            <a:alphaModFix/>
          </a:blip>
          <a:stretch>
            <a:fillRect/>
          </a:stretch>
        </p:blipFill>
        <p:spPr>
          <a:xfrm>
            <a:off x="8060926" y="121826"/>
            <a:ext cx="956124" cy="434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p:nvPr/>
        </p:nvSpPr>
        <p:spPr>
          <a:xfrm>
            <a:off x="-50" y="0"/>
            <a:ext cx="9144000" cy="1448100"/>
          </a:xfrm>
          <a:prstGeom prst="rect">
            <a:avLst/>
          </a:prstGeom>
          <a:solidFill>
            <a:srgbClr val="ECE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5"/>
          <p:cNvPicPr preferRelativeResize="0"/>
          <p:nvPr/>
        </p:nvPicPr>
        <p:blipFill rotWithShape="1">
          <a:blip r:embed="rId3">
            <a:alphaModFix/>
          </a:blip>
          <a:srcRect/>
          <a:stretch/>
        </p:blipFill>
        <p:spPr>
          <a:xfrm>
            <a:off x="0" y="1448100"/>
            <a:ext cx="9143999" cy="5409900"/>
          </a:xfrm>
          <a:prstGeom prst="rect">
            <a:avLst/>
          </a:prstGeom>
          <a:noFill/>
          <a:ln>
            <a:noFill/>
          </a:ln>
        </p:spPr>
      </p:pic>
      <p:sp>
        <p:nvSpPr>
          <p:cNvPr id="147" name="Google Shape;147;p5"/>
          <p:cNvSpPr txBox="1">
            <a:spLocks noGrp="1"/>
          </p:cNvSpPr>
          <p:nvPr>
            <p:ph type="title"/>
          </p:nvPr>
        </p:nvSpPr>
        <p:spPr>
          <a:xfrm>
            <a:off x="131975" y="80875"/>
            <a:ext cx="7396200" cy="144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700"/>
              </a:spcBef>
              <a:spcAft>
                <a:spcPts val="0"/>
              </a:spcAft>
              <a:buClr>
                <a:srgbClr val="660066"/>
              </a:buClr>
              <a:buSzPts val="2800"/>
              <a:buFont typeface="Calibri"/>
              <a:buNone/>
            </a:pPr>
            <a:r>
              <a:rPr lang="fr-FR" sz="2700" b="1">
                <a:solidFill>
                  <a:srgbClr val="660066"/>
                </a:solidFill>
                <a:latin typeface="Nunito"/>
                <a:ea typeface="Nunito"/>
                <a:cs typeface="Nunito"/>
                <a:sym typeface="Nunito"/>
              </a:rPr>
              <a:t>Atténuation des risques de VBG dans les transferts monétaires : </a:t>
            </a:r>
            <a:r>
              <a:rPr lang="fr-FR" sz="2700" b="1" i="1">
                <a:solidFill>
                  <a:srgbClr val="660066"/>
                </a:solidFill>
                <a:latin typeface="Nunito"/>
                <a:ea typeface="Nunito"/>
                <a:cs typeface="Nunito"/>
                <a:sym typeface="Nunito"/>
              </a:rPr>
              <a:t>problèmes potentiels</a:t>
            </a:r>
            <a:endParaRPr sz="2700" b="1">
              <a:solidFill>
                <a:srgbClr val="660066"/>
              </a:solidFill>
              <a:latin typeface="Nunito"/>
              <a:ea typeface="Nunito"/>
              <a:cs typeface="Nunito"/>
              <a:sym typeface="Nunito"/>
            </a:endParaRPr>
          </a:p>
        </p:txBody>
      </p:sp>
      <p:pic>
        <p:nvPicPr>
          <p:cNvPr id="148" name="Google Shape;148;p5"/>
          <p:cNvPicPr preferRelativeResize="0"/>
          <p:nvPr/>
        </p:nvPicPr>
        <p:blipFill rotWithShape="1">
          <a:blip r:embed="rId4">
            <a:alphaModFix/>
          </a:blip>
          <a:srcRect/>
          <a:stretch/>
        </p:blipFill>
        <p:spPr>
          <a:xfrm>
            <a:off x="7083925" y="80863"/>
            <a:ext cx="870986" cy="516075"/>
          </a:xfrm>
          <a:prstGeom prst="rect">
            <a:avLst/>
          </a:prstGeom>
          <a:noFill/>
          <a:ln>
            <a:noFill/>
          </a:ln>
        </p:spPr>
      </p:pic>
      <p:pic>
        <p:nvPicPr>
          <p:cNvPr id="149" name="Google Shape;149;p5"/>
          <p:cNvPicPr preferRelativeResize="0"/>
          <p:nvPr/>
        </p:nvPicPr>
        <p:blipFill>
          <a:blip r:embed="rId5">
            <a:alphaModFix/>
          </a:blip>
          <a:stretch>
            <a:fillRect/>
          </a:stretch>
        </p:blipFill>
        <p:spPr>
          <a:xfrm>
            <a:off x="8060926" y="121826"/>
            <a:ext cx="956124" cy="434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p:nvPr/>
        </p:nvSpPr>
        <p:spPr>
          <a:xfrm>
            <a:off x="-50" y="0"/>
            <a:ext cx="9144000" cy="1448100"/>
          </a:xfrm>
          <a:prstGeom prst="rect">
            <a:avLst/>
          </a:prstGeom>
          <a:solidFill>
            <a:srgbClr val="ECE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txBox="1">
            <a:spLocks noGrp="1"/>
          </p:cNvSpPr>
          <p:nvPr>
            <p:ph type="body" idx="1"/>
          </p:nvPr>
        </p:nvSpPr>
        <p:spPr>
          <a:xfrm>
            <a:off x="144500" y="1549950"/>
            <a:ext cx="4007100" cy="3363600"/>
          </a:xfrm>
          <a:prstGeom prst="rect">
            <a:avLst/>
          </a:prstGeom>
          <a:noFill/>
          <a:ln>
            <a:noFill/>
          </a:ln>
        </p:spPr>
        <p:txBody>
          <a:bodyPr spcFirstLastPara="1" wrap="square" lIns="91425" tIns="91425" rIns="91425" bIns="91425" anchor="t" anchorCtr="0">
            <a:noAutofit/>
          </a:bodyPr>
          <a:lstStyle/>
          <a:p>
            <a:pPr marL="457200" lvl="0" indent="-330200" algn="l" rtl="0">
              <a:lnSpc>
                <a:spcPct val="100000"/>
              </a:lnSpc>
              <a:spcBef>
                <a:spcPts val="600"/>
              </a:spcBef>
              <a:spcAft>
                <a:spcPts val="0"/>
              </a:spcAft>
              <a:buClr>
                <a:srgbClr val="660066"/>
              </a:buClr>
              <a:buSzPts val="1600"/>
              <a:buFont typeface="Nunito"/>
              <a:buChar char="➔"/>
            </a:pPr>
            <a:r>
              <a:rPr lang="fr-FR" sz="1600">
                <a:solidFill>
                  <a:schemeClr val="dk1"/>
                </a:solidFill>
                <a:latin typeface="Nunito"/>
                <a:ea typeface="Nunito"/>
                <a:cs typeface="Nunito"/>
                <a:sym typeface="Nunito"/>
              </a:rPr>
              <a:t>Phase de conception trop rapide – aucune analyse sur la VBG/protection, oubli des éléments suivants :</a:t>
            </a:r>
            <a:endParaRPr sz="1600">
              <a:solidFill>
                <a:schemeClr val="dk1"/>
              </a:solidFill>
              <a:latin typeface="Nunito"/>
              <a:ea typeface="Nunito"/>
              <a:cs typeface="Nunito"/>
              <a:sym typeface="Nunito"/>
            </a:endParaRPr>
          </a:p>
          <a:p>
            <a:pPr marL="914400" lvl="0" indent="-317500" algn="l" rtl="0">
              <a:lnSpc>
                <a:spcPct val="100000"/>
              </a:lnSpc>
              <a:spcBef>
                <a:spcPts val="600"/>
              </a:spcBef>
              <a:spcAft>
                <a:spcPts val="0"/>
              </a:spcAft>
              <a:buClr>
                <a:srgbClr val="660066"/>
              </a:buClr>
              <a:buSzPts val="1400"/>
              <a:buFont typeface="Nunito"/>
              <a:buChar char="●"/>
            </a:pPr>
            <a:r>
              <a:rPr lang="fr-FR" sz="1600">
                <a:solidFill>
                  <a:schemeClr val="dk1"/>
                </a:solidFill>
                <a:latin typeface="Nunito"/>
                <a:ea typeface="Nunito"/>
                <a:cs typeface="Nunito"/>
                <a:sym typeface="Nunito"/>
              </a:rPr>
              <a:t>Dynamique des ménages </a:t>
            </a:r>
            <a:endParaRPr sz="1600">
              <a:solidFill>
                <a:schemeClr val="dk1"/>
              </a:solidFill>
              <a:latin typeface="Nunito"/>
              <a:ea typeface="Nunito"/>
              <a:cs typeface="Nunito"/>
              <a:sym typeface="Nunito"/>
            </a:endParaRPr>
          </a:p>
          <a:p>
            <a:pPr marL="914400" lvl="0" indent="-317500" algn="l" rtl="0">
              <a:lnSpc>
                <a:spcPct val="100000"/>
              </a:lnSpc>
              <a:spcBef>
                <a:spcPts val="0"/>
              </a:spcBef>
              <a:spcAft>
                <a:spcPts val="0"/>
              </a:spcAft>
              <a:buClr>
                <a:srgbClr val="660066"/>
              </a:buClr>
              <a:buSzPts val="1400"/>
              <a:buFont typeface="Nunito"/>
              <a:buChar char="●"/>
            </a:pPr>
            <a:r>
              <a:rPr lang="fr-FR" sz="1600">
                <a:solidFill>
                  <a:schemeClr val="dk1"/>
                </a:solidFill>
                <a:latin typeface="Nunito"/>
                <a:ea typeface="Nunito"/>
                <a:cs typeface="Nunito"/>
                <a:sym typeface="Nunito"/>
              </a:rPr>
              <a:t>Dynamique de genre au sein de la communauté avant la crise </a:t>
            </a:r>
            <a:endParaRPr sz="1600">
              <a:solidFill>
                <a:schemeClr val="dk1"/>
              </a:solidFill>
              <a:latin typeface="Nunito"/>
              <a:ea typeface="Nunito"/>
              <a:cs typeface="Nunito"/>
              <a:sym typeface="Nunito"/>
            </a:endParaRPr>
          </a:p>
          <a:p>
            <a:pPr marL="914400" lvl="0" indent="-317500" algn="l" rtl="0">
              <a:lnSpc>
                <a:spcPct val="100000"/>
              </a:lnSpc>
              <a:spcBef>
                <a:spcPts val="0"/>
              </a:spcBef>
              <a:spcAft>
                <a:spcPts val="0"/>
              </a:spcAft>
              <a:buClr>
                <a:srgbClr val="660066"/>
              </a:buClr>
              <a:buSzPts val="1400"/>
              <a:buFont typeface="Nunito"/>
              <a:buChar char="●"/>
            </a:pPr>
            <a:r>
              <a:rPr lang="fr-FR" sz="1600">
                <a:latin typeface="Nunito"/>
                <a:ea typeface="Nunito"/>
                <a:cs typeface="Nunito"/>
                <a:sym typeface="Nunito"/>
              </a:rPr>
              <a:t>Accessibilité</a:t>
            </a:r>
            <a:r>
              <a:rPr lang="fr-FR" sz="1600">
                <a:solidFill>
                  <a:schemeClr val="dk1"/>
                </a:solidFill>
                <a:latin typeface="Nunito"/>
                <a:ea typeface="Nunito"/>
                <a:cs typeface="Nunito"/>
                <a:sym typeface="Nunito"/>
              </a:rPr>
              <a:t> des modalités/du mécanisme de prestation </a:t>
            </a:r>
            <a:endParaRPr sz="1600">
              <a:solidFill>
                <a:schemeClr val="dk1"/>
              </a:solidFill>
              <a:latin typeface="Nunito"/>
              <a:ea typeface="Nunito"/>
              <a:cs typeface="Nunito"/>
              <a:sym typeface="Nunito"/>
            </a:endParaRPr>
          </a:p>
          <a:p>
            <a:pPr marL="914400" lvl="0" indent="-317500" algn="l" rtl="0">
              <a:lnSpc>
                <a:spcPct val="100000"/>
              </a:lnSpc>
              <a:spcBef>
                <a:spcPts val="0"/>
              </a:spcBef>
              <a:spcAft>
                <a:spcPts val="0"/>
              </a:spcAft>
              <a:buClr>
                <a:srgbClr val="660066"/>
              </a:buClr>
              <a:buSzPts val="1400"/>
              <a:buFont typeface="Nunito"/>
              <a:buChar char="●"/>
            </a:pPr>
            <a:r>
              <a:rPr lang="fr-FR" sz="1600">
                <a:solidFill>
                  <a:schemeClr val="dk1"/>
                </a:solidFill>
                <a:latin typeface="Nunito"/>
                <a:ea typeface="Nunito"/>
                <a:cs typeface="Nunito"/>
                <a:sym typeface="Nunito"/>
              </a:rPr>
              <a:t>Risques d’abus de pouvoir/de fraude, d’exploitation et d’abus sexuels</a:t>
            </a:r>
            <a:endParaRPr sz="1600">
              <a:solidFill>
                <a:schemeClr val="dk1"/>
              </a:solidFill>
              <a:latin typeface="Nunito"/>
              <a:ea typeface="Nunito"/>
              <a:cs typeface="Nunito"/>
              <a:sym typeface="Nunito"/>
            </a:endParaRPr>
          </a:p>
          <a:p>
            <a:pPr marL="457200" lvl="0" indent="0" algn="l" rtl="0">
              <a:lnSpc>
                <a:spcPct val="100000"/>
              </a:lnSpc>
              <a:spcBef>
                <a:spcPts val="600"/>
              </a:spcBef>
              <a:spcAft>
                <a:spcPts val="0"/>
              </a:spcAft>
              <a:buClr>
                <a:schemeClr val="dk1"/>
              </a:buClr>
              <a:buSzPts val="1800"/>
              <a:buNone/>
            </a:pPr>
            <a:endParaRPr sz="1100">
              <a:solidFill>
                <a:schemeClr val="dk1"/>
              </a:solidFill>
              <a:latin typeface="Nunito"/>
              <a:ea typeface="Nunito"/>
              <a:cs typeface="Nunito"/>
              <a:sym typeface="Nunito"/>
            </a:endParaRPr>
          </a:p>
          <a:p>
            <a:pPr marL="0" lvl="0" indent="0" algn="l" rtl="0">
              <a:lnSpc>
                <a:spcPct val="100000"/>
              </a:lnSpc>
              <a:spcBef>
                <a:spcPts val="0"/>
              </a:spcBef>
              <a:spcAft>
                <a:spcPts val="0"/>
              </a:spcAft>
              <a:buClr>
                <a:schemeClr val="dk1"/>
              </a:buClr>
              <a:buSzPts val="1800"/>
              <a:buNone/>
            </a:pPr>
            <a:endParaRPr sz="1100">
              <a:solidFill>
                <a:schemeClr val="dk1"/>
              </a:solidFill>
              <a:latin typeface="Nunito"/>
              <a:ea typeface="Nunito"/>
              <a:cs typeface="Nunito"/>
              <a:sym typeface="Nunito"/>
            </a:endParaRPr>
          </a:p>
          <a:p>
            <a:pPr marL="0" lvl="0" indent="0" algn="l" rtl="0">
              <a:lnSpc>
                <a:spcPct val="100000"/>
              </a:lnSpc>
              <a:spcBef>
                <a:spcPts val="0"/>
              </a:spcBef>
              <a:spcAft>
                <a:spcPts val="1600"/>
              </a:spcAft>
              <a:buClr>
                <a:schemeClr val="dk1"/>
              </a:buClr>
              <a:buSzPts val="1800"/>
              <a:buNone/>
            </a:pPr>
            <a:endParaRPr sz="1200">
              <a:latin typeface="Nunito"/>
              <a:ea typeface="Nunito"/>
              <a:cs typeface="Nunito"/>
              <a:sym typeface="Nunito"/>
            </a:endParaRPr>
          </a:p>
        </p:txBody>
      </p:sp>
      <p:sp>
        <p:nvSpPr>
          <p:cNvPr id="156" name="Google Shape;156;p6"/>
          <p:cNvSpPr txBox="1"/>
          <p:nvPr/>
        </p:nvSpPr>
        <p:spPr>
          <a:xfrm>
            <a:off x="4466875" y="1549950"/>
            <a:ext cx="4834800" cy="5107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fr-FR" sz="2000" b="1" i="0" u="none" strike="noStrike" cap="none">
                <a:solidFill>
                  <a:srgbClr val="660066"/>
                </a:solidFill>
                <a:latin typeface="Nunito"/>
                <a:ea typeface="Nunito"/>
                <a:cs typeface="Nunito"/>
                <a:sym typeface="Nunito"/>
              </a:rPr>
              <a:t>Quelles solutions ?</a:t>
            </a:r>
            <a:endParaRPr sz="2000" b="1" i="0" u="none" strike="noStrike" cap="none">
              <a:solidFill>
                <a:srgbClr val="660066"/>
              </a:solidFill>
              <a:latin typeface="Nunito"/>
              <a:ea typeface="Nunito"/>
              <a:cs typeface="Nunito"/>
              <a:sym typeface="Nunito"/>
            </a:endParaRPr>
          </a:p>
          <a:p>
            <a:pPr marL="457200" marR="0" lvl="0" indent="-330200" algn="l" rtl="0">
              <a:lnSpc>
                <a:spcPct val="115000"/>
              </a:lnSpc>
              <a:spcBef>
                <a:spcPts val="0"/>
              </a:spcBef>
              <a:spcAft>
                <a:spcPts val="0"/>
              </a:spcAft>
              <a:buClr>
                <a:srgbClr val="660066"/>
              </a:buClr>
              <a:buSzPts val="1600"/>
              <a:buFont typeface="Nunito"/>
              <a:buChar char="➔"/>
            </a:pPr>
            <a:r>
              <a:rPr lang="fr-FR" sz="1600" i="0" u="none" strike="noStrike" cap="none">
                <a:solidFill>
                  <a:schemeClr val="dk1"/>
                </a:solidFill>
                <a:latin typeface="Nunito"/>
                <a:ea typeface="Nunito"/>
                <a:cs typeface="Nunito"/>
                <a:sym typeface="Nunito"/>
              </a:rPr>
              <a:t>Commencez chaque projet de transferts monétaires par une analyse des risques de VBG/protection</a:t>
            </a:r>
            <a:endParaRPr sz="1600" i="0" u="none" strike="noStrike" cap="none">
              <a:solidFill>
                <a:schemeClr val="dk1"/>
              </a:solidFill>
              <a:latin typeface="Nunito"/>
              <a:ea typeface="Nunito"/>
              <a:cs typeface="Nunito"/>
              <a:sym typeface="Nunito"/>
            </a:endParaRPr>
          </a:p>
          <a:p>
            <a:pPr marL="457200" marR="0" lvl="0" indent="-330200" algn="l" rtl="0">
              <a:lnSpc>
                <a:spcPct val="115000"/>
              </a:lnSpc>
              <a:spcBef>
                <a:spcPts val="0"/>
              </a:spcBef>
              <a:spcAft>
                <a:spcPts val="0"/>
              </a:spcAft>
              <a:buClr>
                <a:srgbClr val="660066"/>
              </a:buClr>
              <a:buSzPts val="1600"/>
              <a:buFont typeface="Nunito"/>
              <a:buChar char="➔"/>
            </a:pPr>
            <a:r>
              <a:rPr lang="fr-FR" sz="1600" i="0" u="none" strike="noStrike" cap="none">
                <a:solidFill>
                  <a:schemeClr val="dk1"/>
                </a:solidFill>
                <a:latin typeface="Nunito"/>
                <a:ea typeface="Nunito"/>
                <a:cs typeface="Nunito"/>
                <a:sym typeface="Nunito"/>
              </a:rPr>
              <a:t>Veillez à mettre en place les éléments suivants : </a:t>
            </a:r>
            <a:endParaRPr sz="1600" i="0" u="none" strike="noStrike" cap="none">
              <a:solidFill>
                <a:schemeClr val="dk1"/>
              </a:solidFill>
              <a:latin typeface="Nunito"/>
              <a:ea typeface="Nunito"/>
              <a:cs typeface="Nunito"/>
              <a:sym typeface="Nunito"/>
            </a:endParaRPr>
          </a:p>
          <a:p>
            <a:pPr marL="914400" marR="0" lvl="0" indent="-317500" algn="l" rtl="0">
              <a:lnSpc>
                <a:spcPct val="115000"/>
              </a:lnSpc>
              <a:spcBef>
                <a:spcPts val="0"/>
              </a:spcBef>
              <a:spcAft>
                <a:spcPts val="0"/>
              </a:spcAft>
              <a:buClr>
                <a:srgbClr val="660066"/>
              </a:buClr>
              <a:buSzPts val="1400"/>
              <a:buFont typeface="Nunito"/>
              <a:buChar char="●"/>
            </a:pPr>
            <a:r>
              <a:rPr lang="fr-FR" sz="1600" i="0" u="none" strike="noStrike" cap="none">
                <a:solidFill>
                  <a:schemeClr val="dk1"/>
                </a:solidFill>
                <a:latin typeface="Nunito"/>
                <a:ea typeface="Nunito"/>
                <a:cs typeface="Nunito"/>
                <a:sym typeface="Nunito"/>
              </a:rPr>
              <a:t>Mécanisme de retours et de pla</a:t>
            </a:r>
            <a:r>
              <a:rPr lang="fr-FR" sz="1600">
                <a:solidFill>
                  <a:schemeClr val="dk1"/>
                </a:solidFill>
                <a:latin typeface="Nunito"/>
                <a:ea typeface="Nunito"/>
                <a:cs typeface="Nunito"/>
                <a:sym typeface="Nunito"/>
              </a:rPr>
              <a:t>intes </a:t>
            </a:r>
            <a:r>
              <a:rPr lang="fr-FR" sz="1600" i="0" u="none" strike="noStrike" cap="none">
                <a:solidFill>
                  <a:schemeClr val="dk1"/>
                </a:solidFill>
                <a:latin typeface="Nunito"/>
                <a:ea typeface="Nunito"/>
                <a:cs typeface="Nunito"/>
                <a:sym typeface="Nunito"/>
              </a:rPr>
              <a:t>solide (parlez aux bénéficiaires !)</a:t>
            </a:r>
            <a:endParaRPr sz="1600" i="0" u="none" strike="noStrike" cap="none">
              <a:solidFill>
                <a:schemeClr val="dk1"/>
              </a:solidFill>
              <a:latin typeface="Nunito"/>
              <a:ea typeface="Nunito"/>
              <a:cs typeface="Nunito"/>
              <a:sym typeface="Nunito"/>
            </a:endParaRPr>
          </a:p>
          <a:p>
            <a:pPr marL="914400" marR="0" lvl="0" indent="-317500" algn="l" rtl="0">
              <a:lnSpc>
                <a:spcPct val="115000"/>
              </a:lnSpc>
              <a:spcBef>
                <a:spcPts val="0"/>
              </a:spcBef>
              <a:spcAft>
                <a:spcPts val="0"/>
              </a:spcAft>
              <a:buClr>
                <a:srgbClr val="660066"/>
              </a:buClr>
              <a:buSzPts val="1400"/>
              <a:buFont typeface="Nunito"/>
              <a:buChar char="●"/>
            </a:pPr>
            <a:r>
              <a:rPr lang="fr-FR" sz="1600" i="0" u="none" strike="noStrike" cap="none">
                <a:solidFill>
                  <a:schemeClr val="dk1"/>
                </a:solidFill>
                <a:latin typeface="Nunito"/>
                <a:ea typeface="Nunito"/>
                <a:cs typeface="Nunito"/>
                <a:sym typeface="Nunito"/>
              </a:rPr>
              <a:t>Prise en compte des besoins/priorités des personnes les plus vulnérables</a:t>
            </a:r>
            <a:endParaRPr sz="1600" i="0" u="none" strike="noStrike" cap="none">
              <a:solidFill>
                <a:schemeClr val="dk1"/>
              </a:solidFill>
              <a:latin typeface="Nunito"/>
              <a:ea typeface="Nunito"/>
              <a:cs typeface="Nunito"/>
              <a:sym typeface="Nunito"/>
            </a:endParaRPr>
          </a:p>
          <a:p>
            <a:pPr marL="914400" marR="0" lvl="0" indent="-317500" algn="l" rtl="0">
              <a:lnSpc>
                <a:spcPct val="115000"/>
              </a:lnSpc>
              <a:spcBef>
                <a:spcPts val="0"/>
              </a:spcBef>
              <a:spcAft>
                <a:spcPts val="0"/>
              </a:spcAft>
              <a:buClr>
                <a:srgbClr val="660066"/>
              </a:buClr>
              <a:buSzPts val="1400"/>
              <a:buFont typeface="Nunito"/>
              <a:buChar char="●"/>
            </a:pPr>
            <a:r>
              <a:rPr lang="fr-FR" sz="1600" i="0" u="none" strike="noStrike" cap="none">
                <a:solidFill>
                  <a:schemeClr val="dk1"/>
                </a:solidFill>
                <a:latin typeface="Nunito"/>
                <a:ea typeface="Nunito"/>
                <a:cs typeface="Nunito"/>
                <a:sym typeface="Nunito"/>
              </a:rPr>
              <a:t>Lien vers les systèmes d’orientation liés à la VBG</a:t>
            </a:r>
            <a:endParaRPr sz="1600" i="0" u="none" strike="noStrike" cap="none">
              <a:solidFill>
                <a:schemeClr val="dk1"/>
              </a:solidFill>
              <a:latin typeface="Nunito"/>
              <a:ea typeface="Nunito"/>
              <a:cs typeface="Nunito"/>
              <a:sym typeface="Nunito"/>
            </a:endParaRPr>
          </a:p>
          <a:p>
            <a:pPr marL="914400" marR="0" lvl="0" indent="-317500" algn="l" rtl="0">
              <a:lnSpc>
                <a:spcPct val="115000"/>
              </a:lnSpc>
              <a:spcBef>
                <a:spcPts val="0"/>
              </a:spcBef>
              <a:spcAft>
                <a:spcPts val="0"/>
              </a:spcAft>
              <a:buClr>
                <a:srgbClr val="660066"/>
              </a:buClr>
              <a:buSzPts val="1400"/>
              <a:buFont typeface="Nunito"/>
              <a:buChar char="●"/>
            </a:pPr>
            <a:r>
              <a:rPr lang="fr-FR" sz="1600" i="0" u="none" strike="noStrike" cap="none">
                <a:solidFill>
                  <a:schemeClr val="dk1"/>
                </a:solidFill>
                <a:latin typeface="Nunito"/>
                <a:ea typeface="Nunito"/>
                <a:cs typeface="Nunito"/>
                <a:sym typeface="Nunito"/>
              </a:rPr>
              <a:t>Formation des équipes (y compris les entreprises mobiles privées) et signature d’un Code de </a:t>
            </a:r>
            <a:r>
              <a:rPr lang="fr-FR" sz="1600">
                <a:solidFill>
                  <a:schemeClr val="dk1"/>
                </a:solidFill>
                <a:latin typeface="Nunito"/>
                <a:ea typeface="Nunito"/>
                <a:cs typeface="Nunito"/>
                <a:sym typeface="Nunito"/>
              </a:rPr>
              <a:t>C</a:t>
            </a:r>
            <a:r>
              <a:rPr lang="fr-FR" sz="1600" i="0" u="none" strike="noStrike" cap="none">
                <a:solidFill>
                  <a:schemeClr val="dk1"/>
                </a:solidFill>
                <a:latin typeface="Nunito"/>
                <a:ea typeface="Nunito"/>
                <a:cs typeface="Nunito"/>
                <a:sym typeface="Nunito"/>
              </a:rPr>
              <a:t>onduite</a:t>
            </a:r>
            <a:endParaRPr sz="1600" i="0" u="none" strike="noStrike" cap="none">
              <a:solidFill>
                <a:schemeClr val="dk1"/>
              </a:solidFill>
              <a:latin typeface="Nunito"/>
              <a:ea typeface="Nunito"/>
              <a:cs typeface="Nunito"/>
              <a:sym typeface="Nunito"/>
            </a:endParaRPr>
          </a:p>
          <a:p>
            <a:pPr marL="914400" marR="0" lvl="0" indent="-317500" algn="l" rtl="0">
              <a:lnSpc>
                <a:spcPct val="115000"/>
              </a:lnSpc>
              <a:spcBef>
                <a:spcPts val="0"/>
              </a:spcBef>
              <a:spcAft>
                <a:spcPts val="0"/>
              </a:spcAft>
              <a:buClr>
                <a:srgbClr val="660066"/>
              </a:buClr>
              <a:buSzPts val="1400"/>
              <a:buFont typeface="Nunito"/>
              <a:buChar char="●"/>
            </a:pPr>
            <a:r>
              <a:rPr lang="fr-FR" sz="1600" i="0" u="none" strike="noStrike" cap="none">
                <a:solidFill>
                  <a:schemeClr val="dk1"/>
                </a:solidFill>
                <a:latin typeface="Nunito"/>
                <a:ea typeface="Nunito"/>
                <a:cs typeface="Nunito"/>
                <a:sym typeface="Nunito"/>
              </a:rPr>
              <a:t>Présence de femmes au sein de vos équipes de première ligne</a:t>
            </a:r>
            <a:endParaRPr sz="1600" i="0" u="none" strike="noStrike" cap="none">
              <a:solidFill>
                <a:schemeClr val="dk1"/>
              </a:solidFill>
              <a:latin typeface="Nunito"/>
              <a:ea typeface="Nunito"/>
              <a:cs typeface="Nunito"/>
              <a:sym typeface="Nunito"/>
            </a:endParaRPr>
          </a:p>
          <a:p>
            <a:pPr marL="457200" marR="0" lvl="0" indent="-330200" algn="l" rtl="0">
              <a:lnSpc>
                <a:spcPct val="115000"/>
              </a:lnSpc>
              <a:spcBef>
                <a:spcPts val="0"/>
              </a:spcBef>
              <a:spcAft>
                <a:spcPts val="0"/>
              </a:spcAft>
              <a:buClr>
                <a:srgbClr val="660066"/>
              </a:buClr>
              <a:buSzPts val="1600"/>
              <a:buFont typeface="Nunito"/>
              <a:buChar char="➔"/>
            </a:pPr>
            <a:r>
              <a:rPr lang="fr-FR" sz="1600" i="0" u="none" strike="noStrike" cap="none">
                <a:solidFill>
                  <a:schemeClr val="dk1"/>
                </a:solidFill>
                <a:latin typeface="Nunito"/>
                <a:ea typeface="Nunito"/>
                <a:cs typeface="Nunito"/>
                <a:sym typeface="Nunito"/>
              </a:rPr>
              <a:t>Effectuez un suivi régulier</a:t>
            </a:r>
            <a:endParaRPr sz="1600" i="0" u="none" strike="noStrike" cap="none">
              <a:solidFill>
                <a:schemeClr val="dk1"/>
              </a:solidFill>
              <a:latin typeface="Nunito"/>
              <a:ea typeface="Nunito"/>
              <a:cs typeface="Nunito"/>
              <a:sym typeface="Nunito"/>
            </a:endParaRPr>
          </a:p>
        </p:txBody>
      </p:sp>
      <p:sp>
        <p:nvSpPr>
          <p:cNvPr id="157" name="Google Shape;157;p6"/>
          <p:cNvSpPr/>
          <p:nvPr/>
        </p:nvSpPr>
        <p:spPr>
          <a:xfrm rot="-6447567">
            <a:off x="3343093" y="3653540"/>
            <a:ext cx="1069890" cy="2395969"/>
          </a:xfrm>
          <a:prstGeom prst="curvedRightArrow">
            <a:avLst>
              <a:gd name="adj1" fmla="val 25000"/>
              <a:gd name="adj2" fmla="val 50000"/>
              <a:gd name="adj3" fmla="val 25000"/>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i="0" u="none" strike="noStrike" cap="none">
              <a:solidFill>
                <a:schemeClr val="dk1"/>
              </a:solidFill>
              <a:latin typeface="Nunito"/>
              <a:ea typeface="Nunito"/>
              <a:cs typeface="Nunito"/>
              <a:sym typeface="Nunito"/>
            </a:endParaRPr>
          </a:p>
        </p:txBody>
      </p:sp>
      <p:sp>
        <p:nvSpPr>
          <p:cNvPr id="158" name="Google Shape;158;p6"/>
          <p:cNvSpPr/>
          <p:nvPr/>
        </p:nvSpPr>
        <p:spPr>
          <a:xfrm>
            <a:off x="596025" y="4815925"/>
            <a:ext cx="1714500" cy="1841700"/>
          </a:xfrm>
          <a:prstGeom prst="triangle">
            <a:avLst>
              <a:gd name="adj" fmla="val 50000"/>
            </a:avLst>
          </a:prstGeom>
          <a:solidFill>
            <a:srgbClr val="B2A0C7"/>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chemeClr val="lt1"/>
              </a:solidFill>
              <a:latin typeface="Nunito"/>
              <a:ea typeface="Nunito"/>
              <a:cs typeface="Nunito"/>
              <a:sym typeface="Nunito"/>
            </a:endParaRPr>
          </a:p>
        </p:txBody>
      </p:sp>
      <p:sp>
        <p:nvSpPr>
          <p:cNvPr id="159" name="Google Shape;159;p6"/>
          <p:cNvSpPr txBox="1"/>
          <p:nvPr/>
        </p:nvSpPr>
        <p:spPr>
          <a:xfrm>
            <a:off x="1021425" y="5210851"/>
            <a:ext cx="8637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fr-FR" sz="8800" b="1" i="0" u="none" strike="noStrike" cap="none">
                <a:solidFill>
                  <a:schemeClr val="lt1"/>
                </a:solidFill>
                <a:latin typeface="Nunito"/>
                <a:ea typeface="Nunito"/>
                <a:cs typeface="Nunito"/>
                <a:sym typeface="Nunito"/>
              </a:rPr>
              <a:t>!</a:t>
            </a:r>
            <a:endParaRPr sz="8800" b="1" i="0" u="none" strike="noStrike" cap="none">
              <a:solidFill>
                <a:schemeClr val="lt1"/>
              </a:solidFill>
              <a:latin typeface="Nunito"/>
              <a:ea typeface="Nunito"/>
              <a:cs typeface="Nunito"/>
              <a:sym typeface="Nunito"/>
            </a:endParaRPr>
          </a:p>
        </p:txBody>
      </p:sp>
      <p:sp>
        <p:nvSpPr>
          <p:cNvPr id="160" name="Google Shape;160;p6"/>
          <p:cNvSpPr txBox="1"/>
          <p:nvPr/>
        </p:nvSpPr>
        <p:spPr>
          <a:xfrm>
            <a:off x="367850" y="262750"/>
            <a:ext cx="6769500" cy="10158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Clr>
                <a:srgbClr val="660066"/>
              </a:buClr>
              <a:buSzPts val="1800"/>
              <a:buFont typeface="Arial"/>
              <a:buNone/>
            </a:pPr>
            <a:r>
              <a:rPr lang="fr-FR" sz="2700" b="1">
                <a:solidFill>
                  <a:srgbClr val="660066"/>
                </a:solidFill>
                <a:latin typeface="Nunito"/>
                <a:ea typeface="Nunito"/>
                <a:cs typeface="Nunito"/>
                <a:sym typeface="Nunito"/>
              </a:rPr>
              <a:t>Éventuelles sources de risques de VBG dans les transferts monétaires </a:t>
            </a:r>
            <a:endParaRPr>
              <a:latin typeface="Calibri"/>
              <a:ea typeface="Calibri"/>
              <a:cs typeface="Calibri"/>
              <a:sym typeface="Calibri"/>
            </a:endParaRPr>
          </a:p>
        </p:txBody>
      </p:sp>
      <p:pic>
        <p:nvPicPr>
          <p:cNvPr id="161" name="Google Shape;161;p6"/>
          <p:cNvPicPr preferRelativeResize="0"/>
          <p:nvPr/>
        </p:nvPicPr>
        <p:blipFill rotWithShape="1">
          <a:blip r:embed="rId3">
            <a:alphaModFix/>
          </a:blip>
          <a:srcRect/>
          <a:stretch/>
        </p:blipFill>
        <p:spPr>
          <a:xfrm>
            <a:off x="7083925" y="80863"/>
            <a:ext cx="870986" cy="516075"/>
          </a:xfrm>
          <a:prstGeom prst="rect">
            <a:avLst/>
          </a:prstGeom>
          <a:noFill/>
          <a:ln>
            <a:noFill/>
          </a:ln>
        </p:spPr>
      </p:pic>
      <p:pic>
        <p:nvPicPr>
          <p:cNvPr id="162" name="Google Shape;162;p6"/>
          <p:cNvPicPr preferRelativeResize="0"/>
          <p:nvPr/>
        </p:nvPicPr>
        <p:blipFill>
          <a:blip r:embed="rId4">
            <a:alphaModFix/>
          </a:blip>
          <a:stretch>
            <a:fillRect/>
          </a:stretch>
        </p:blipFill>
        <p:spPr>
          <a:xfrm>
            <a:off x="8060926" y="121826"/>
            <a:ext cx="956124" cy="434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p:nvPr/>
        </p:nvSpPr>
        <p:spPr>
          <a:xfrm>
            <a:off x="-50" y="0"/>
            <a:ext cx="9144000" cy="1448100"/>
          </a:xfrm>
          <a:prstGeom prst="rect">
            <a:avLst/>
          </a:prstGeom>
          <a:solidFill>
            <a:srgbClr val="ECE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txBox="1">
            <a:spLocks noGrp="1"/>
          </p:cNvSpPr>
          <p:nvPr>
            <p:ph type="title"/>
          </p:nvPr>
        </p:nvSpPr>
        <p:spPr>
          <a:xfrm>
            <a:off x="533400" y="211567"/>
            <a:ext cx="82989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660066"/>
              </a:buClr>
              <a:buSzPts val="2800"/>
              <a:buFont typeface="Calibri"/>
              <a:buNone/>
            </a:pPr>
            <a:r>
              <a:rPr lang="fr-FR" sz="2700" b="1">
                <a:solidFill>
                  <a:srgbClr val="660066"/>
                </a:solidFill>
                <a:latin typeface="Nunito"/>
                <a:ea typeface="Nunito"/>
                <a:cs typeface="Nunito"/>
                <a:sym typeface="Nuni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Modèle d’analyse des risques de VBG </a:t>
            </a:r>
            <a:endParaRPr sz="2700" b="1">
              <a:solidFill>
                <a:srgbClr val="660066"/>
              </a:solidFill>
              <a:latin typeface="Nunito"/>
              <a:ea typeface="Nunito"/>
              <a:cs typeface="Nunito"/>
              <a:sym typeface="Nuni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0" lvl="0" indent="0" algn="l" rtl="0">
              <a:lnSpc>
                <a:spcPct val="100000"/>
              </a:lnSpc>
              <a:spcBef>
                <a:spcPts val="0"/>
              </a:spcBef>
              <a:spcAft>
                <a:spcPts val="0"/>
              </a:spcAft>
              <a:buClr>
                <a:srgbClr val="660066"/>
              </a:buClr>
              <a:buSzPts val="2800"/>
              <a:buFont typeface="Calibri"/>
              <a:buNone/>
            </a:pPr>
            <a:r>
              <a:rPr lang="fr-FR" sz="2700" b="1">
                <a:solidFill>
                  <a:srgbClr val="660066"/>
                </a:solidFill>
                <a:latin typeface="Nunito"/>
                <a:ea typeface="Nunito"/>
                <a:cs typeface="Nunito"/>
                <a:sym typeface="Nuni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pour les transferts monétaires</a:t>
            </a:r>
            <a:br>
              <a:rPr lang="fr-FR" sz="2700" b="1">
                <a:solidFill>
                  <a:srgbClr val="660066"/>
                </a:solidFill>
                <a:latin typeface="Nunito"/>
                <a:ea typeface="Nunito"/>
                <a:cs typeface="Nunito"/>
                <a:sym typeface="Nuni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br>
            <a:endParaRPr sz="2700" b="1">
              <a:solidFill>
                <a:srgbClr val="660066"/>
              </a:solidFill>
              <a:latin typeface="Nunito"/>
              <a:ea typeface="Nunito"/>
              <a:cs typeface="Nunito"/>
              <a:sym typeface="Nunito"/>
            </a:endParaRPr>
          </a:p>
        </p:txBody>
      </p:sp>
      <p:pic>
        <p:nvPicPr>
          <p:cNvPr id="169" name="Google Shape;169;p7"/>
          <p:cNvPicPr preferRelativeResize="0"/>
          <p:nvPr/>
        </p:nvPicPr>
        <p:blipFill>
          <a:blip r:embed="rId3">
            <a:alphaModFix/>
          </a:blip>
          <a:stretch>
            <a:fillRect/>
          </a:stretch>
        </p:blipFill>
        <p:spPr>
          <a:xfrm>
            <a:off x="644313" y="1258900"/>
            <a:ext cx="7855265" cy="5105099"/>
          </a:xfrm>
          <a:prstGeom prst="rect">
            <a:avLst/>
          </a:prstGeom>
          <a:noFill/>
          <a:ln>
            <a:noFill/>
          </a:ln>
        </p:spPr>
      </p:pic>
      <p:pic>
        <p:nvPicPr>
          <p:cNvPr id="170" name="Google Shape;170;p7"/>
          <p:cNvPicPr preferRelativeResize="0"/>
          <p:nvPr/>
        </p:nvPicPr>
        <p:blipFill rotWithShape="1">
          <a:blip r:embed="rId4">
            <a:alphaModFix/>
          </a:blip>
          <a:srcRect/>
          <a:stretch/>
        </p:blipFill>
        <p:spPr>
          <a:xfrm>
            <a:off x="7083925" y="80863"/>
            <a:ext cx="870986" cy="516075"/>
          </a:xfrm>
          <a:prstGeom prst="rect">
            <a:avLst/>
          </a:prstGeom>
          <a:noFill/>
          <a:ln>
            <a:noFill/>
          </a:ln>
        </p:spPr>
      </p:pic>
      <p:pic>
        <p:nvPicPr>
          <p:cNvPr id="171" name="Google Shape;171;p7"/>
          <p:cNvPicPr preferRelativeResize="0"/>
          <p:nvPr/>
        </p:nvPicPr>
        <p:blipFill>
          <a:blip r:embed="rId5">
            <a:alphaModFix/>
          </a:blip>
          <a:stretch>
            <a:fillRect/>
          </a:stretch>
        </p:blipFill>
        <p:spPr>
          <a:xfrm>
            <a:off x="8060926" y="121826"/>
            <a:ext cx="956124" cy="434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p:nvPr/>
        </p:nvSpPr>
        <p:spPr>
          <a:xfrm>
            <a:off x="381000" y="5247000"/>
            <a:ext cx="8447700" cy="1448100"/>
          </a:xfrm>
          <a:prstGeom prst="roundRect">
            <a:avLst>
              <a:gd name="adj" fmla="val 16667"/>
            </a:avLst>
          </a:prstGeom>
          <a:solidFill>
            <a:srgbClr val="FFFFFF"/>
          </a:solidFill>
          <a:ln w="19050" cap="flat" cmpd="sng">
            <a:solidFill>
              <a:srgbClr val="660066"/>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7" name="Google Shape;177;p9"/>
          <p:cNvSpPr/>
          <p:nvPr/>
        </p:nvSpPr>
        <p:spPr>
          <a:xfrm>
            <a:off x="-50" y="0"/>
            <a:ext cx="9144000" cy="1448100"/>
          </a:xfrm>
          <a:prstGeom prst="rect">
            <a:avLst/>
          </a:prstGeom>
          <a:solidFill>
            <a:srgbClr val="ECE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381000" y="5247000"/>
            <a:ext cx="8447700" cy="1611000"/>
          </a:xfrm>
          <a:prstGeom prst="rect">
            <a:avLst/>
          </a:prstGeom>
          <a:solidFill>
            <a:schemeClr val="lt1">
              <a:alpha val="53333"/>
            </a:schemeClr>
          </a:solidFill>
          <a:ln>
            <a:noFill/>
          </a:ln>
        </p:spPr>
        <p:txBody>
          <a:bodyPr spcFirstLastPara="1" wrap="square" lIns="91425" tIns="45700" rIns="91425" bIns="45700" anchor="ctr" anchorCtr="0">
            <a:noAutofit/>
          </a:bodyPr>
          <a:lstStyle/>
          <a:p>
            <a:pPr marL="457200" lvl="0" indent="0" algn="ctr" rtl="0">
              <a:spcBef>
                <a:spcPts val="1600"/>
              </a:spcBef>
              <a:spcAft>
                <a:spcPts val="0"/>
              </a:spcAft>
              <a:buClr>
                <a:schemeClr val="dk1"/>
              </a:buClr>
              <a:buSzPts val="1800"/>
              <a:buFont typeface="Arial"/>
              <a:buNone/>
            </a:pPr>
            <a:r>
              <a:rPr lang="fr-FR">
                <a:solidFill>
                  <a:schemeClr val="dk1"/>
                </a:solidFill>
                <a:latin typeface="Nunito"/>
                <a:ea typeface="Nunito"/>
                <a:cs typeface="Nunito"/>
                <a:sym typeface="Nunito"/>
              </a:rPr>
              <a:t>Pour en savoir plus : consultez le </a:t>
            </a:r>
            <a:r>
              <a:rPr lang="fr-FR" u="sng">
                <a:solidFill>
                  <a:srgbClr val="0097A7"/>
                </a:solidFill>
                <a:latin typeface="Nunito"/>
                <a:ea typeface="Nunito"/>
                <a:cs typeface="Nunito"/>
                <a:sym typeface="Nunito"/>
                <a:hlinkClick r:id="rId3">
                  <a:extLst>
                    <a:ext uri="{A12FA001-AC4F-418D-AE19-62706E023703}">
                      <ahyp:hlinkClr xmlns:ahyp="http://schemas.microsoft.com/office/drawing/2018/hyperlinkcolor" val="tx"/>
                    </a:ext>
                  </a:extLst>
                </a:hlinkClick>
              </a:rPr>
              <a:t>Guide de poche sur la VBG</a:t>
            </a:r>
            <a:r>
              <a:rPr lang="fr-FR">
                <a:solidFill>
                  <a:srgbClr val="0097A7"/>
                </a:solidFill>
                <a:latin typeface="Nunito"/>
                <a:ea typeface="Nunito"/>
                <a:cs typeface="Nunito"/>
                <a:sym typeface="Nunito"/>
              </a:rPr>
              <a:t> (</a:t>
            </a:r>
            <a:r>
              <a:rPr lang="fr-FR">
                <a:solidFill>
                  <a:schemeClr val="dk1"/>
                </a:solidFill>
                <a:latin typeface="Nunito"/>
                <a:ea typeface="Nunito"/>
                <a:cs typeface="Nunito"/>
                <a:sym typeface="Nunito"/>
              </a:rPr>
              <a:t>disponible dans de nombreuses langues et sous forme d’application !)</a:t>
            </a:r>
            <a:endParaRPr>
              <a:solidFill>
                <a:schemeClr val="dk1"/>
              </a:solidFill>
              <a:latin typeface="Nunito"/>
              <a:ea typeface="Nunito"/>
              <a:cs typeface="Nunito"/>
              <a:sym typeface="Nunito"/>
            </a:endParaRPr>
          </a:p>
          <a:p>
            <a:pPr marL="457200" lvl="0" indent="0" algn="ctr" rtl="0">
              <a:spcBef>
                <a:spcPts val="1600"/>
              </a:spcBef>
              <a:spcAft>
                <a:spcPts val="0"/>
              </a:spcAft>
              <a:buClr>
                <a:schemeClr val="dk1"/>
              </a:buClr>
              <a:buSzPts val="1800"/>
              <a:buFont typeface="Arial"/>
              <a:buNone/>
            </a:pPr>
            <a:r>
              <a:rPr lang="fr-FR">
                <a:solidFill>
                  <a:schemeClr val="dk1"/>
                </a:solidFill>
                <a:latin typeface="Nunito"/>
                <a:ea typeface="Nunito"/>
                <a:cs typeface="Nunito"/>
                <a:sym typeface="Nunito"/>
              </a:rPr>
              <a:t>… et assurez-vous d’avoir consulté vos collègues spécialistes de la VBG ou de la protection avant d’entreprendre une évaluation/visite sur le terrain/discussion, etc.</a:t>
            </a:r>
            <a:endParaRPr>
              <a:solidFill>
                <a:schemeClr val="dk1"/>
              </a:solidFill>
              <a:latin typeface="Nunito"/>
              <a:ea typeface="Nunito"/>
              <a:cs typeface="Nunito"/>
              <a:sym typeface="Nunito"/>
            </a:endParaRPr>
          </a:p>
        </p:txBody>
      </p:sp>
      <p:sp>
        <p:nvSpPr>
          <p:cNvPr id="179" name="Google Shape;179;p9"/>
          <p:cNvSpPr txBox="1">
            <a:spLocks noGrp="1"/>
          </p:cNvSpPr>
          <p:nvPr>
            <p:ph type="body" idx="1"/>
          </p:nvPr>
        </p:nvSpPr>
        <p:spPr>
          <a:xfrm>
            <a:off x="166200" y="1556850"/>
            <a:ext cx="4602900" cy="358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800"/>
              <a:buNone/>
            </a:pPr>
            <a:r>
              <a:rPr lang="fr-FR" sz="1600">
                <a:solidFill>
                  <a:srgbClr val="000000"/>
                </a:solidFill>
                <a:latin typeface="Nunito"/>
                <a:ea typeface="Nunito"/>
                <a:cs typeface="Nunito"/>
                <a:sym typeface="Nunito"/>
              </a:rPr>
              <a:t>Les personnes qui ne sont pas des spécialistes de la protection ne doivent </a:t>
            </a:r>
            <a:r>
              <a:rPr lang="fr-FR" sz="1600" b="1" i="1">
                <a:solidFill>
                  <a:srgbClr val="000000"/>
                </a:solidFill>
                <a:latin typeface="Nunito"/>
                <a:ea typeface="Nunito"/>
                <a:cs typeface="Nunito"/>
                <a:sym typeface="Nunito"/>
              </a:rPr>
              <a:t>jamais</a:t>
            </a:r>
            <a:r>
              <a:rPr lang="fr-FR" sz="1600">
                <a:solidFill>
                  <a:srgbClr val="000000"/>
                </a:solidFill>
                <a:latin typeface="Nunito"/>
                <a:ea typeface="Nunito"/>
                <a:cs typeface="Nunito"/>
                <a:sym typeface="Nunito"/>
              </a:rPr>
              <a:t> demander aux bénéficiaires si elles (ils) ont été victimes d’un acte de violence (VBG, violence domestique, abus sexuel, etc.)</a:t>
            </a:r>
            <a:endParaRPr sz="1400">
              <a:solidFill>
                <a:srgbClr val="000000"/>
              </a:solidFill>
              <a:latin typeface="Nunito"/>
              <a:ea typeface="Nunito"/>
              <a:cs typeface="Nunito"/>
              <a:sym typeface="Nunito"/>
            </a:endParaRPr>
          </a:p>
          <a:p>
            <a:pPr marL="0" lvl="0" indent="0" algn="l" rtl="0">
              <a:lnSpc>
                <a:spcPct val="100000"/>
              </a:lnSpc>
              <a:spcBef>
                <a:spcPts val="0"/>
              </a:spcBef>
              <a:spcAft>
                <a:spcPts val="0"/>
              </a:spcAft>
              <a:buClr>
                <a:srgbClr val="000000"/>
              </a:buClr>
              <a:buSzPts val="1800"/>
              <a:buNone/>
            </a:pPr>
            <a:endParaRPr sz="1400">
              <a:solidFill>
                <a:srgbClr val="000000"/>
              </a:solidFill>
              <a:latin typeface="Nunito"/>
              <a:ea typeface="Nunito"/>
              <a:cs typeface="Nunito"/>
              <a:sym typeface="Nunito"/>
            </a:endParaRPr>
          </a:p>
          <a:p>
            <a:pPr marL="914400" lvl="0" indent="-317500" algn="l" rtl="0">
              <a:lnSpc>
                <a:spcPct val="100000"/>
              </a:lnSpc>
              <a:spcBef>
                <a:spcPts val="0"/>
              </a:spcBef>
              <a:spcAft>
                <a:spcPts val="0"/>
              </a:spcAft>
              <a:buClr>
                <a:srgbClr val="660066"/>
              </a:buClr>
              <a:buSzPts val="1400"/>
              <a:buFont typeface="Nunito"/>
              <a:buChar char="➔"/>
            </a:pPr>
            <a:r>
              <a:rPr lang="fr-FR" sz="1400">
                <a:solidFill>
                  <a:srgbClr val="000000"/>
                </a:solidFill>
                <a:latin typeface="Nunito"/>
                <a:ea typeface="Nunito"/>
                <a:cs typeface="Nunito"/>
                <a:sym typeface="Nunito"/>
              </a:rPr>
              <a:t>Posez des questions générales sur les risques, les tendances ou les mécanismes d’adaptation au niveau individuel/communautaire</a:t>
            </a:r>
            <a:endParaRPr sz="1400">
              <a:solidFill>
                <a:srgbClr val="000000"/>
              </a:solidFill>
              <a:latin typeface="Nunito"/>
              <a:ea typeface="Nunito"/>
              <a:cs typeface="Nunito"/>
              <a:sym typeface="Nunito"/>
            </a:endParaRPr>
          </a:p>
          <a:p>
            <a:pPr marL="914400" lvl="0" indent="-317500" algn="l" rtl="0">
              <a:lnSpc>
                <a:spcPct val="100000"/>
              </a:lnSpc>
              <a:spcBef>
                <a:spcPts val="0"/>
              </a:spcBef>
              <a:spcAft>
                <a:spcPts val="0"/>
              </a:spcAft>
              <a:buClr>
                <a:srgbClr val="660066"/>
              </a:buClr>
              <a:buSzPts val="1400"/>
              <a:buFont typeface="Nunito"/>
              <a:buChar char="➔"/>
            </a:pPr>
            <a:r>
              <a:rPr lang="fr-FR" sz="1400">
                <a:solidFill>
                  <a:srgbClr val="000000"/>
                </a:solidFill>
                <a:latin typeface="Nunito"/>
                <a:ea typeface="Nunito"/>
                <a:cs typeface="Nunito"/>
                <a:sym typeface="Nunito"/>
              </a:rPr>
              <a:t>Si quelqu’un vous parle d’un incident de VBG ou vous signale un cas – ne vous en chargez pas, mais transmettez les informations de contact d’un membre d’un service VBG spécialisé</a:t>
            </a:r>
            <a:endParaRPr sz="1400">
              <a:solidFill>
                <a:srgbClr val="000000"/>
              </a:solidFill>
              <a:latin typeface="Nunito"/>
              <a:ea typeface="Nunito"/>
              <a:cs typeface="Nunito"/>
              <a:sym typeface="Nunito"/>
            </a:endParaRPr>
          </a:p>
          <a:p>
            <a:pPr marL="0" lvl="0" indent="0" algn="l" rtl="0">
              <a:lnSpc>
                <a:spcPct val="100000"/>
              </a:lnSpc>
              <a:spcBef>
                <a:spcPts val="1600"/>
              </a:spcBef>
              <a:spcAft>
                <a:spcPts val="1600"/>
              </a:spcAft>
              <a:buClr>
                <a:schemeClr val="dk1"/>
              </a:buClr>
              <a:buSzPts val="1800"/>
              <a:buNone/>
            </a:pPr>
            <a:endParaRPr sz="2800"/>
          </a:p>
        </p:txBody>
      </p:sp>
      <p:pic>
        <p:nvPicPr>
          <p:cNvPr id="180" name="Google Shape;180;p9" descr="picture hands copie.png"/>
          <p:cNvPicPr preferRelativeResize="0"/>
          <p:nvPr/>
        </p:nvPicPr>
        <p:blipFill rotWithShape="1">
          <a:blip r:embed="rId4">
            <a:alphaModFix/>
          </a:blip>
          <a:srcRect/>
          <a:stretch/>
        </p:blipFill>
        <p:spPr>
          <a:xfrm>
            <a:off x="4847900" y="1750400"/>
            <a:ext cx="4296100" cy="3151025"/>
          </a:xfrm>
          <a:prstGeom prst="rect">
            <a:avLst/>
          </a:prstGeom>
          <a:noFill/>
          <a:ln>
            <a:noFill/>
          </a:ln>
        </p:spPr>
      </p:pic>
      <p:sp>
        <p:nvSpPr>
          <p:cNvPr id="181" name="Google Shape;181;p9"/>
          <p:cNvSpPr txBox="1"/>
          <p:nvPr/>
        </p:nvSpPr>
        <p:spPr>
          <a:xfrm>
            <a:off x="289025" y="446700"/>
            <a:ext cx="4926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660066"/>
              </a:buClr>
              <a:buSzPts val="1800"/>
              <a:buFont typeface="Arial"/>
              <a:buNone/>
            </a:pPr>
            <a:r>
              <a:rPr lang="fr-FR" sz="2700" b="1">
                <a:solidFill>
                  <a:srgbClr val="660066"/>
                </a:solidFill>
                <a:latin typeface="Nunito"/>
                <a:ea typeface="Nunito"/>
                <a:cs typeface="Nunito"/>
                <a:sym typeface="Nunito"/>
              </a:rPr>
              <a:t>Considérations principales</a:t>
            </a:r>
            <a:endParaRPr>
              <a:latin typeface="Calibri"/>
              <a:ea typeface="Calibri"/>
              <a:cs typeface="Calibri"/>
              <a:sym typeface="Calibri"/>
            </a:endParaRPr>
          </a:p>
        </p:txBody>
      </p:sp>
      <p:pic>
        <p:nvPicPr>
          <p:cNvPr id="182" name="Google Shape;182;p9"/>
          <p:cNvPicPr preferRelativeResize="0"/>
          <p:nvPr/>
        </p:nvPicPr>
        <p:blipFill rotWithShape="1">
          <a:blip r:embed="rId5">
            <a:alphaModFix/>
          </a:blip>
          <a:srcRect/>
          <a:stretch/>
        </p:blipFill>
        <p:spPr>
          <a:xfrm>
            <a:off x="7083925" y="80863"/>
            <a:ext cx="870986" cy="516075"/>
          </a:xfrm>
          <a:prstGeom prst="rect">
            <a:avLst/>
          </a:prstGeom>
          <a:noFill/>
          <a:ln>
            <a:noFill/>
          </a:ln>
        </p:spPr>
      </p:pic>
      <p:pic>
        <p:nvPicPr>
          <p:cNvPr id="183" name="Google Shape;183;p9"/>
          <p:cNvPicPr preferRelativeResize="0"/>
          <p:nvPr/>
        </p:nvPicPr>
        <p:blipFill>
          <a:blip r:embed="rId6">
            <a:alphaModFix/>
          </a:blip>
          <a:stretch>
            <a:fillRect/>
          </a:stretch>
        </p:blipFill>
        <p:spPr>
          <a:xfrm>
            <a:off x="8060926" y="121826"/>
            <a:ext cx="956124" cy="434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352091d842_0_0"/>
          <p:cNvSpPr/>
          <p:nvPr/>
        </p:nvSpPr>
        <p:spPr>
          <a:xfrm>
            <a:off x="-50" y="0"/>
            <a:ext cx="9144000" cy="1448100"/>
          </a:xfrm>
          <a:prstGeom prst="rect">
            <a:avLst/>
          </a:prstGeom>
          <a:solidFill>
            <a:srgbClr val="ECE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g1352091d842_0_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660066"/>
              </a:buClr>
              <a:buSzPts val="2800"/>
              <a:buFont typeface="Calibri"/>
              <a:buNone/>
            </a:pPr>
            <a:r>
              <a:rPr lang="fr-FR" sz="2700" b="1">
                <a:solidFill>
                  <a:srgbClr val="660066"/>
                </a:solidFill>
                <a:latin typeface="Nunito"/>
                <a:ea typeface="Nunito"/>
                <a:cs typeface="Nunito"/>
                <a:sym typeface="Nunito"/>
              </a:rPr>
              <a:t>Meilleures pratiques</a:t>
            </a:r>
            <a:endParaRPr sz="2700" b="1">
              <a:solidFill>
                <a:srgbClr val="660066"/>
              </a:solidFill>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p:txBody>
      </p:sp>
      <p:sp>
        <p:nvSpPr>
          <p:cNvPr id="191" name="Google Shape;191;g1352091d842_0_0"/>
          <p:cNvSpPr txBox="1">
            <a:spLocks noGrp="1"/>
          </p:cNvSpPr>
          <p:nvPr>
            <p:ph type="body" idx="1"/>
          </p:nvPr>
        </p:nvSpPr>
        <p:spPr>
          <a:xfrm>
            <a:off x="531300" y="1651025"/>
            <a:ext cx="4040700" cy="45552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660066"/>
              </a:buClr>
              <a:buSzPts val="1800"/>
              <a:buFont typeface="Nunito"/>
              <a:buChar char="●"/>
            </a:pPr>
            <a:r>
              <a:rPr lang="fr-FR" sz="1800" u="sng">
                <a:solidFill>
                  <a:srgbClr val="0097A7"/>
                </a:solidFill>
                <a:latin typeface="Nunito"/>
                <a:ea typeface="Nunito"/>
                <a:cs typeface="Nunito"/>
                <a:sym typeface="Nunito"/>
                <a:hlinkClick r:id="rId3">
                  <a:extLst>
                    <a:ext uri="{A12FA001-AC4F-418D-AE19-62706E023703}">
                      <ahyp:hlinkClr xmlns:ahyp="http://schemas.microsoft.com/office/drawing/2018/hyperlinkcolor" val="tx"/>
                    </a:ext>
                  </a:extLst>
                </a:hlinkClick>
              </a:rPr>
              <a:t>Ukraine &amp; Moldavie</a:t>
            </a:r>
            <a:r>
              <a:rPr lang="fr-FR" sz="1800">
                <a:latin typeface="Nunito"/>
                <a:ea typeface="Nunito"/>
                <a:cs typeface="Nunito"/>
                <a:sym typeface="Nunito"/>
              </a:rPr>
              <a:t>: Task Force VBG-TM, révision d’outils et analyse conjointe des risques VBG dans les TM  </a:t>
            </a:r>
            <a:r>
              <a:rPr lang="fr-FR" sz="1800" u="sng">
                <a:solidFill>
                  <a:srgbClr val="0097A7"/>
                </a:solidFill>
                <a:latin typeface="Nunito"/>
                <a:ea typeface="Nunito"/>
                <a:cs typeface="Nunito"/>
                <a:sym typeface="Nunito"/>
                <a:hlinkClick r:id="rId4">
                  <a:extLst>
                    <a:ext uri="{A12FA001-AC4F-418D-AE19-62706E023703}">
                      <ahyp:hlinkClr xmlns:ahyp="http://schemas.microsoft.com/office/drawing/2018/hyperlinkcolor" val="tx"/>
                    </a:ext>
                  </a:extLst>
                </a:hlinkClick>
              </a:rPr>
              <a:t>joint risk analysis</a:t>
            </a:r>
            <a:endParaRPr sz="1800">
              <a:latin typeface="Nunito"/>
              <a:ea typeface="Nunito"/>
              <a:cs typeface="Nunito"/>
              <a:sym typeface="Nunito"/>
            </a:endParaRPr>
          </a:p>
          <a:p>
            <a:pPr marL="457200" lvl="0" indent="-342900" algn="l" rtl="0">
              <a:lnSpc>
                <a:spcPct val="150000"/>
              </a:lnSpc>
              <a:spcBef>
                <a:spcPts val="0"/>
              </a:spcBef>
              <a:spcAft>
                <a:spcPts val="0"/>
              </a:spcAft>
              <a:buClr>
                <a:srgbClr val="660066"/>
              </a:buClr>
              <a:buSzPts val="1800"/>
              <a:buFont typeface="Nunito"/>
              <a:buChar char="●"/>
            </a:pPr>
            <a:r>
              <a:rPr lang="fr-FR" sz="1800">
                <a:latin typeface="Nunito"/>
                <a:ea typeface="Nunito"/>
                <a:cs typeface="Nunito"/>
                <a:sym typeface="Nunito"/>
              </a:rPr>
              <a:t>Afghanistan: fiche conseils pour acteurs TM , révision d’outils, checklist, formations, etc.  </a:t>
            </a:r>
            <a:endParaRPr sz="1800">
              <a:latin typeface="Nunito"/>
              <a:ea typeface="Nunito"/>
              <a:cs typeface="Nunito"/>
              <a:sym typeface="Nunito"/>
            </a:endParaRPr>
          </a:p>
          <a:p>
            <a:pPr marL="457200" lvl="0" indent="-342900" algn="l" rtl="0">
              <a:lnSpc>
                <a:spcPct val="150000"/>
              </a:lnSpc>
              <a:spcBef>
                <a:spcPts val="0"/>
              </a:spcBef>
              <a:spcAft>
                <a:spcPts val="0"/>
              </a:spcAft>
              <a:buClr>
                <a:srgbClr val="660066"/>
              </a:buClr>
              <a:buSzPts val="1800"/>
              <a:buFont typeface="Nunito"/>
              <a:buChar char="●"/>
            </a:pPr>
            <a:r>
              <a:rPr lang="fr-FR" sz="1800" u="sng">
                <a:solidFill>
                  <a:srgbClr val="0097A7"/>
                </a:solidFill>
                <a:latin typeface="Nunito"/>
                <a:ea typeface="Nunito"/>
                <a:cs typeface="Nunito"/>
                <a:sym typeface="Nunito"/>
                <a:hlinkClick r:id="rId5">
                  <a:extLst>
                    <a:ext uri="{A12FA001-AC4F-418D-AE19-62706E023703}">
                      <ahyp:hlinkClr xmlns:ahyp="http://schemas.microsoft.com/office/drawing/2018/hyperlinkcolor" val="tx"/>
                    </a:ext>
                  </a:extLst>
                </a:hlinkClick>
              </a:rPr>
              <a:t>NW Syria</a:t>
            </a:r>
            <a:r>
              <a:rPr lang="fr-FR" sz="1800">
                <a:latin typeface="Nunito"/>
                <a:ea typeface="Nunito"/>
                <a:cs typeface="Nunito"/>
                <a:sym typeface="Nunito"/>
              </a:rPr>
              <a:t>: Task Force VBG-TM</a:t>
            </a:r>
            <a:endParaRPr sz="1800">
              <a:latin typeface="Nunito"/>
              <a:ea typeface="Nunito"/>
              <a:cs typeface="Nunito"/>
              <a:sym typeface="Nunito"/>
            </a:endParaRPr>
          </a:p>
          <a:p>
            <a:pPr marL="457200" lvl="0" indent="-342900" algn="l" rtl="0">
              <a:lnSpc>
                <a:spcPct val="150000"/>
              </a:lnSpc>
              <a:spcBef>
                <a:spcPts val="0"/>
              </a:spcBef>
              <a:spcAft>
                <a:spcPts val="0"/>
              </a:spcAft>
              <a:buClr>
                <a:srgbClr val="660066"/>
              </a:buClr>
              <a:buSzPts val="1800"/>
              <a:buFont typeface="Nunito"/>
              <a:buChar char="●"/>
            </a:pPr>
            <a:r>
              <a:rPr lang="fr-FR" sz="1800">
                <a:latin typeface="Nunito"/>
                <a:ea typeface="Nunito"/>
                <a:cs typeface="Nunito"/>
                <a:sym typeface="Nunito"/>
              </a:rPr>
              <a:t>Aussi </a:t>
            </a:r>
            <a:r>
              <a:rPr lang="fr-FR" sz="1800" u="sng">
                <a:solidFill>
                  <a:srgbClr val="0097A7"/>
                </a:solidFill>
                <a:latin typeface="Nunito"/>
                <a:ea typeface="Nunito"/>
                <a:cs typeface="Nunito"/>
                <a:sym typeface="Nunito"/>
                <a:hlinkClick r:id="rId6">
                  <a:extLst>
                    <a:ext uri="{A12FA001-AC4F-418D-AE19-62706E023703}">
                      <ahyp:hlinkClr xmlns:ahyp="http://schemas.microsoft.com/office/drawing/2018/hyperlinkcolor" val="tx"/>
                    </a:ext>
                  </a:extLst>
                </a:hlinkClick>
              </a:rPr>
              <a:t>Somalie</a:t>
            </a:r>
            <a:r>
              <a:rPr lang="fr-FR" sz="1800">
                <a:solidFill>
                  <a:srgbClr val="7F7F7F"/>
                </a:solidFill>
                <a:latin typeface="Nunito"/>
                <a:ea typeface="Nunito"/>
                <a:cs typeface="Nunito"/>
                <a:sym typeface="Nunito"/>
              </a:rPr>
              <a:t>, </a:t>
            </a:r>
            <a:r>
              <a:rPr lang="fr-FR" sz="1800" u="sng">
                <a:solidFill>
                  <a:srgbClr val="0097A7"/>
                </a:solidFill>
                <a:latin typeface="Nunito"/>
                <a:ea typeface="Nunito"/>
                <a:cs typeface="Nunito"/>
                <a:sym typeface="Nunito"/>
                <a:hlinkClick r:id="rId7">
                  <a:extLst>
                    <a:ext uri="{A12FA001-AC4F-418D-AE19-62706E023703}">
                      <ahyp:hlinkClr xmlns:ahyp="http://schemas.microsoft.com/office/drawing/2018/hyperlinkcolor" val="tx"/>
                    </a:ext>
                  </a:extLst>
                </a:hlinkClick>
              </a:rPr>
              <a:t>Burundi</a:t>
            </a:r>
            <a:r>
              <a:rPr lang="fr-FR" sz="1800">
                <a:latin typeface="Nunito"/>
                <a:ea typeface="Nunito"/>
                <a:cs typeface="Nunito"/>
                <a:sym typeface="Nunito"/>
              </a:rPr>
              <a:t>, </a:t>
            </a:r>
            <a:r>
              <a:rPr lang="fr-FR" sz="1800" u="sng">
                <a:solidFill>
                  <a:srgbClr val="0097A7"/>
                </a:solidFill>
                <a:latin typeface="Nunito"/>
                <a:ea typeface="Nunito"/>
                <a:cs typeface="Nunito"/>
                <a:sym typeface="Nunito"/>
                <a:hlinkClick r:id="rId8">
                  <a:extLst>
                    <a:ext uri="{A12FA001-AC4F-418D-AE19-62706E023703}">
                      <ahyp:hlinkClr xmlns:ahyp="http://schemas.microsoft.com/office/drawing/2018/hyperlinkcolor" val="tx"/>
                    </a:ext>
                  </a:extLst>
                </a:hlinkClick>
              </a:rPr>
              <a:t>Myanmar</a:t>
            </a:r>
            <a:endParaRPr sz="3400">
              <a:latin typeface="Nunito"/>
              <a:ea typeface="Nunito"/>
              <a:cs typeface="Nunito"/>
              <a:sym typeface="Nunito"/>
            </a:endParaRPr>
          </a:p>
        </p:txBody>
      </p:sp>
      <p:pic>
        <p:nvPicPr>
          <p:cNvPr id="192" name="Google Shape;192;g1352091d842_0_0"/>
          <p:cNvPicPr preferRelativeResize="0"/>
          <p:nvPr/>
        </p:nvPicPr>
        <p:blipFill rotWithShape="1">
          <a:blip r:embed="rId9">
            <a:alphaModFix/>
          </a:blip>
          <a:srcRect/>
          <a:stretch/>
        </p:blipFill>
        <p:spPr>
          <a:xfrm>
            <a:off x="7061650" y="4142600"/>
            <a:ext cx="1844422" cy="2377725"/>
          </a:xfrm>
          <a:prstGeom prst="rect">
            <a:avLst/>
          </a:prstGeom>
          <a:noFill/>
          <a:ln>
            <a:noFill/>
          </a:ln>
        </p:spPr>
      </p:pic>
      <p:pic>
        <p:nvPicPr>
          <p:cNvPr id="193" name="Google Shape;193;g1352091d842_0_0"/>
          <p:cNvPicPr preferRelativeResize="0"/>
          <p:nvPr/>
        </p:nvPicPr>
        <p:blipFill rotWithShape="1">
          <a:blip r:embed="rId10">
            <a:alphaModFix/>
          </a:blip>
          <a:srcRect/>
          <a:stretch/>
        </p:blipFill>
        <p:spPr>
          <a:xfrm>
            <a:off x="5106425" y="4087575"/>
            <a:ext cx="1744551" cy="2488450"/>
          </a:xfrm>
          <a:prstGeom prst="rect">
            <a:avLst/>
          </a:prstGeom>
          <a:noFill/>
          <a:ln>
            <a:noFill/>
          </a:ln>
        </p:spPr>
      </p:pic>
      <p:pic>
        <p:nvPicPr>
          <p:cNvPr id="194" name="Google Shape;194;g1352091d842_0_0"/>
          <p:cNvPicPr preferRelativeResize="0"/>
          <p:nvPr/>
        </p:nvPicPr>
        <p:blipFill rotWithShape="1">
          <a:blip r:embed="rId11">
            <a:alphaModFix/>
          </a:blip>
          <a:srcRect/>
          <a:stretch/>
        </p:blipFill>
        <p:spPr>
          <a:xfrm>
            <a:off x="5106425" y="1578969"/>
            <a:ext cx="1683575" cy="2377730"/>
          </a:xfrm>
          <a:prstGeom prst="rect">
            <a:avLst/>
          </a:prstGeom>
          <a:noFill/>
          <a:ln>
            <a:noFill/>
          </a:ln>
        </p:spPr>
      </p:pic>
      <p:pic>
        <p:nvPicPr>
          <p:cNvPr id="195" name="Google Shape;195;g1352091d842_0_0"/>
          <p:cNvPicPr preferRelativeResize="0"/>
          <p:nvPr/>
        </p:nvPicPr>
        <p:blipFill>
          <a:blip r:embed="rId12">
            <a:alphaModFix/>
          </a:blip>
          <a:stretch>
            <a:fillRect/>
          </a:stretch>
        </p:blipFill>
        <p:spPr>
          <a:xfrm>
            <a:off x="7142076" y="1560525"/>
            <a:ext cx="1683575" cy="2378422"/>
          </a:xfrm>
          <a:prstGeom prst="rect">
            <a:avLst/>
          </a:prstGeom>
          <a:noFill/>
          <a:ln>
            <a:noFill/>
          </a:ln>
        </p:spPr>
      </p:pic>
      <p:pic>
        <p:nvPicPr>
          <p:cNvPr id="196" name="Google Shape;196;g1352091d842_0_0"/>
          <p:cNvPicPr preferRelativeResize="0"/>
          <p:nvPr/>
        </p:nvPicPr>
        <p:blipFill rotWithShape="1">
          <a:blip r:embed="rId13">
            <a:alphaModFix/>
          </a:blip>
          <a:srcRect/>
          <a:stretch/>
        </p:blipFill>
        <p:spPr>
          <a:xfrm>
            <a:off x="7083925" y="80863"/>
            <a:ext cx="870986" cy="516075"/>
          </a:xfrm>
          <a:prstGeom prst="rect">
            <a:avLst/>
          </a:prstGeom>
          <a:noFill/>
          <a:ln>
            <a:noFill/>
          </a:ln>
        </p:spPr>
      </p:pic>
      <p:pic>
        <p:nvPicPr>
          <p:cNvPr id="197" name="Google Shape;197;g1352091d842_0_0"/>
          <p:cNvPicPr preferRelativeResize="0"/>
          <p:nvPr/>
        </p:nvPicPr>
        <p:blipFill>
          <a:blip r:embed="rId14">
            <a:alphaModFix/>
          </a:blip>
          <a:stretch>
            <a:fillRect/>
          </a:stretch>
        </p:blipFill>
        <p:spPr>
          <a:xfrm>
            <a:off x="8060926" y="121826"/>
            <a:ext cx="956124" cy="434150"/>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985</Words>
  <Application>Microsoft Macintosh PowerPoint</Application>
  <PresentationFormat>On-screen Show (4:3)</PresentationFormat>
  <Paragraphs>90</Paragraphs>
  <Slides>11</Slides>
  <Notes>11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Arial</vt:lpstr>
      <vt:lpstr>Nunito</vt:lpstr>
      <vt:lpstr>Thème Office</vt:lpstr>
      <vt:lpstr>Comment atténuer les risques de VGB  dans les transferts monétaires ? </vt:lpstr>
      <vt:lpstr>PowerPoint Presentation</vt:lpstr>
      <vt:lpstr>Concepts clés sur la VBG (violence basée  sur le genre)</vt:lpstr>
      <vt:lpstr>PowerPoint Presentation</vt:lpstr>
      <vt:lpstr>Atténuation des risques de VBG dans les transferts monétaires : problèmes potentiels</vt:lpstr>
      <vt:lpstr>PowerPoint Presentation</vt:lpstr>
      <vt:lpstr>Modèle d’analyse des risques de VBG  pour les transferts monétaires </vt:lpstr>
      <vt:lpstr>PowerPoint Presentation</vt:lpstr>
      <vt:lpstr>Meilleures pratiques </vt:lpstr>
      <vt:lpstr> Ressources clés</vt:lpstr>
      <vt:lpstr>Travail de groupe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atténuer les risques de VGB  dans les transferts monétaires ? </dc:title>
  <dc:creator>Luana de Souza</dc:creator>
  <cp:lastModifiedBy>Madeline Dement</cp:lastModifiedBy>
  <cp:revision>1</cp:revision>
  <dcterms:created xsi:type="dcterms:W3CDTF">2020-11-26T08:25:09Z</dcterms:created>
  <dcterms:modified xsi:type="dcterms:W3CDTF">2022-09-05T12:04:20Z</dcterms:modified>
</cp:coreProperties>
</file>