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66" r:id="rId2"/>
    <p:sldId id="262" r:id="rId3"/>
    <p:sldId id="264" r:id="rId4"/>
    <p:sldId id="267" r:id="rId5"/>
    <p:sldId id="256" r:id="rId6"/>
    <p:sldId id="257" r:id="rId7"/>
    <p:sldId id="371" r:id="rId8"/>
    <p:sldId id="370" r:id="rId9"/>
    <p:sldId id="372" r:id="rId10"/>
    <p:sldId id="373" r:id="rId11"/>
    <p:sldId id="374" r:id="rId12"/>
    <p:sldId id="392" r:id="rId13"/>
    <p:sldId id="258" r:id="rId14"/>
    <p:sldId id="376" r:id="rId15"/>
    <p:sldId id="377" r:id="rId16"/>
    <p:sldId id="259" r:id="rId17"/>
    <p:sldId id="379" r:id="rId18"/>
    <p:sldId id="260" r:id="rId19"/>
    <p:sldId id="261" r:id="rId20"/>
    <p:sldId id="380" r:id="rId21"/>
    <p:sldId id="263" r:id="rId22"/>
    <p:sldId id="381" r:id="rId23"/>
    <p:sldId id="382" r:id="rId24"/>
    <p:sldId id="268" r:id="rId25"/>
    <p:sldId id="378" r:id="rId26"/>
    <p:sldId id="319" r:id="rId27"/>
    <p:sldId id="311" r:id="rId28"/>
    <p:sldId id="317" r:id="rId29"/>
    <p:sldId id="313" r:id="rId30"/>
    <p:sldId id="321" r:id="rId31"/>
    <p:sldId id="318" r:id="rId32"/>
    <p:sldId id="320" r:id="rId33"/>
    <p:sldId id="315" r:id="rId34"/>
    <p:sldId id="316" r:id="rId35"/>
    <p:sldId id="299" r:id="rId36"/>
    <p:sldId id="271" r:id="rId37"/>
    <p:sldId id="272" r:id="rId38"/>
    <p:sldId id="265"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Century Gothic" panose="020B0502020202020204" pitchFamily="34" charset="0"/>
      <p:regular r:id="rId47"/>
      <p:bold r:id="rId48"/>
      <p:italic r:id="rId49"/>
      <p:boldItalic r:id="rId50"/>
    </p:embeddedFont>
    <p:embeddedFont>
      <p:font typeface="Tw Cen MT" panose="020B0602020104020603" pitchFamily="34" charset="77"/>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TQXN5ZNXdhLUs1oObvsZs1Y430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an Koech" initials="" lastIdx="1" clrIdx="0"/>
  <p:cmAuthor id="1" name="Emily Siu" initials="" lastIdx="8" clrIdx="1"/>
  <p:cmAuthor id="2" name="Leigh-Ashley Lipscomb" initials="" lastIdx="1" clrIdx="2"/>
  <p:cmAuthor id="3" name="Shiva Sharifzad" initials="" lastIdx="1" clrIdx="3"/>
  <p:cmAuthor id="4" name="Microsoft Office User" initials="MOU" lastIdx="3" clrIdx="4">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396"/>
    <a:srgbClr val="00C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2"/>
    <p:restoredTop sz="94648"/>
  </p:normalViewPr>
  <p:slideViewPr>
    <p:cSldViewPr snapToGrid="0">
      <p:cViewPr varScale="1">
        <p:scale>
          <a:sx n="111" d="100"/>
          <a:sy n="111" d="100"/>
        </p:scale>
        <p:origin x="240" y="3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viewProps" Target="viewProps.xml"/></Relationships>
</file>

<file path=ppt/diagrams/_rels/data4.xml.rels><?xml version="1.0" encoding="UTF-8" standalone="yes"?>
<Relationships xmlns="http://schemas.openxmlformats.org/package/2006/relationships"><Relationship Id="rId2" Type="http://schemas.openxmlformats.org/officeDocument/2006/relationships/hyperlink" Target="https://gbvaor.net/support#help-desk" TargetMode="External"/><Relationship Id="rId1" Type="http://schemas.openxmlformats.org/officeDocument/2006/relationships/hyperlink" Target="https://gbvaor.net/support#community-of-practice"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gbvaor.net/support#help-desk" TargetMode="External"/><Relationship Id="rId1" Type="http://schemas.openxmlformats.org/officeDocument/2006/relationships/hyperlink" Target="https://gbvaor.net/support#community-of-practic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B814B-47C2-418A-918D-0BBE1DD4EFC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9634B57-1364-4749-97BC-A62C3AD6EFB6}">
      <dgm:prSet custT="1"/>
      <dgm:spPr/>
      <dgm:t>
        <a:bodyPr/>
        <a:lstStyle/>
        <a:p>
          <a:pPr algn="ctr"/>
          <a:r>
            <a:rPr lang="en-GB" sz="1800" b="1" dirty="0"/>
            <a:t>Forced Migrant Women’s Voices:</a:t>
          </a:r>
          <a:endParaRPr lang="en-US" sz="1800" b="1" dirty="0"/>
        </a:p>
      </dgm:t>
    </dgm:pt>
    <dgm:pt modelId="{90C38ABE-635A-4422-B885-FE3BDCD2FE10}" type="parTrans" cxnId="{63CF790C-0D60-41D3-BB56-808A1A18587F}">
      <dgm:prSet/>
      <dgm:spPr/>
      <dgm:t>
        <a:bodyPr/>
        <a:lstStyle/>
        <a:p>
          <a:endParaRPr lang="en-US" sz="1400"/>
        </a:p>
      </dgm:t>
    </dgm:pt>
    <dgm:pt modelId="{6D13A300-D4F0-4A9D-B3C7-64873D1BCCB8}" type="sibTrans" cxnId="{63CF790C-0D60-41D3-BB56-808A1A18587F}">
      <dgm:prSet/>
      <dgm:spPr/>
      <dgm:t>
        <a:bodyPr/>
        <a:lstStyle/>
        <a:p>
          <a:endParaRPr lang="en-US" sz="1400"/>
        </a:p>
      </dgm:t>
    </dgm:pt>
    <dgm:pt modelId="{6796AA30-B47C-4BDE-8118-A3BEDC9BAD06}">
      <dgm:prSet custT="1"/>
      <dgm:spPr/>
      <dgm:t>
        <a:bodyPr/>
        <a:lstStyle/>
        <a:p>
          <a:pPr algn="ctr"/>
          <a:br>
            <a:rPr lang="en-GB" sz="1800" b="1" dirty="0"/>
          </a:br>
          <a:r>
            <a:rPr lang="en-GB" sz="1800" b="1" dirty="0"/>
            <a:t>Resilience:</a:t>
          </a:r>
        </a:p>
        <a:p>
          <a:pPr algn="ctr"/>
          <a:r>
            <a:rPr lang="en-GB" sz="1800" dirty="0"/>
            <a:t>– Religion, faith and spirituality are resilience factors and coping resources </a:t>
          </a:r>
        </a:p>
        <a:p>
          <a:pPr algn="ctr"/>
          <a:r>
            <a:rPr lang="en-GB" sz="1800" dirty="0"/>
            <a:t>- Religious coping mechanisms: cognitive, behavioural and spiritual coping strategies</a:t>
          </a:r>
        </a:p>
        <a:p>
          <a:pPr algn="ctr"/>
          <a:r>
            <a:rPr lang="en-GB" sz="1800" dirty="0"/>
            <a:t>- Social context &amp; loss of religious resources impact on survivors’ coping &amp; healing</a:t>
          </a:r>
        </a:p>
      </dgm:t>
    </dgm:pt>
    <dgm:pt modelId="{C6145108-AF57-40DD-9F09-F545D23C6876}" type="parTrans" cxnId="{7D62447F-DF21-40A0-8295-DAF698DF2AF2}">
      <dgm:prSet/>
      <dgm:spPr/>
      <dgm:t>
        <a:bodyPr/>
        <a:lstStyle/>
        <a:p>
          <a:endParaRPr lang="en-US" sz="1400"/>
        </a:p>
      </dgm:t>
    </dgm:pt>
    <dgm:pt modelId="{6362026D-C7A1-4AC7-BF44-3234AEAA6F22}" type="sibTrans" cxnId="{7D62447F-DF21-40A0-8295-DAF698DF2AF2}">
      <dgm:prSet/>
      <dgm:spPr/>
      <dgm:t>
        <a:bodyPr/>
        <a:lstStyle/>
        <a:p>
          <a:endParaRPr lang="en-US" sz="1400"/>
        </a:p>
      </dgm:t>
    </dgm:pt>
    <dgm:pt modelId="{974773DB-3860-4B4C-9400-B7BEB6A19EAC}">
      <dgm:prSet custT="1"/>
      <dgm:spPr/>
      <dgm:t>
        <a:bodyPr/>
        <a:lstStyle/>
        <a:p>
          <a:pPr algn="ctr"/>
          <a:br>
            <a:rPr lang="en-GB" sz="1800" b="1" dirty="0"/>
          </a:br>
          <a:r>
            <a:rPr lang="en-GB" sz="1800" b="1" dirty="0"/>
            <a:t>Intersecting vulnerability:</a:t>
          </a:r>
        </a:p>
        <a:p>
          <a:pPr algn="ctr"/>
          <a:r>
            <a:rPr lang="en-GB" sz="1800" dirty="0"/>
            <a:t>– Intersecting vulnerabilities: religious persecution, racialised religious discrimination</a:t>
          </a:r>
        </a:p>
        <a:p>
          <a:pPr algn="ctr"/>
          <a:r>
            <a:rPr lang="en-GB" sz="1800" dirty="0"/>
            <a:t>- The gender-culture-religion nexus: social norms and patriarchal cultural influences, internalised factors  </a:t>
          </a:r>
          <a:endParaRPr lang="en-US" sz="1800" dirty="0"/>
        </a:p>
      </dgm:t>
    </dgm:pt>
    <dgm:pt modelId="{E6870B6E-2957-4316-922A-896A2FC658A0}" type="parTrans" cxnId="{F60607D0-A024-477D-AC7D-A026EE828490}">
      <dgm:prSet/>
      <dgm:spPr/>
      <dgm:t>
        <a:bodyPr/>
        <a:lstStyle/>
        <a:p>
          <a:endParaRPr lang="en-US" sz="1400"/>
        </a:p>
      </dgm:t>
    </dgm:pt>
    <dgm:pt modelId="{CC8CD262-9AB1-47D0-8887-85DA33037FA9}" type="sibTrans" cxnId="{F60607D0-A024-477D-AC7D-A026EE828490}">
      <dgm:prSet/>
      <dgm:spPr/>
      <dgm:t>
        <a:bodyPr/>
        <a:lstStyle/>
        <a:p>
          <a:endParaRPr lang="en-US" sz="1400"/>
        </a:p>
      </dgm:t>
    </dgm:pt>
    <dgm:pt modelId="{FE5B6FA8-4D87-40E5-AB47-963C1A1FC87E}" type="pres">
      <dgm:prSet presAssocID="{C44B814B-47C2-418A-918D-0BBE1DD4EFCF}" presName="vert0" presStyleCnt="0">
        <dgm:presLayoutVars>
          <dgm:dir/>
          <dgm:animOne val="branch"/>
          <dgm:animLvl val="lvl"/>
        </dgm:presLayoutVars>
      </dgm:prSet>
      <dgm:spPr/>
    </dgm:pt>
    <dgm:pt modelId="{50049E0C-0329-4CD5-B333-8C7993A76EE8}" type="pres">
      <dgm:prSet presAssocID="{29634B57-1364-4749-97BC-A62C3AD6EFB6}" presName="thickLine" presStyleLbl="alignNode1" presStyleIdx="0" presStyleCnt="3"/>
      <dgm:spPr/>
    </dgm:pt>
    <dgm:pt modelId="{BEAB906F-D63B-40A9-8B18-C50B2E9A7F25}" type="pres">
      <dgm:prSet presAssocID="{29634B57-1364-4749-97BC-A62C3AD6EFB6}" presName="horz1" presStyleCnt="0"/>
      <dgm:spPr/>
    </dgm:pt>
    <dgm:pt modelId="{B93974E3-50E2-42AA-A5BA-FCD2CF890FF8}" type="pres">
      <dgm:prSet presAssocID="{29634B57-1364-4749-97BC-A62C3AD6EFB6}" presName="tx1" presStyleLbl="revTx" presStyleIdx="0" presStyleCnt="3"/>
      <dgm:spPr/>
    </dgm:pt>
    <dgm:pt modelId="{C6ACD3F0-16AF-459F-B4AD-128355D41E65}" type="pres">
      <dgm:prSet presAssocID="{29634B57-1364-4749-97BC-A62C3AD6EFB6}" presName="vert1" presStyleCnt="0"/>
      <dgm:spPr/>
    </dgm:pt>
    <dgm:pt modelId="{9DA2F875-59A2-4511-961D-D7D240B552C5}" type="pres">
      <dgm:prSet presAssocID="{6796AA30-B47C-4BDE-8118-A3BEDC9BAD06}" presName="thickLine" presStyleLbl="alignNode1" presStyleIdx="1" presStyleCnt="3" custLinFactNeighborX="-55" custLinFactNeighborY="20276"/>
      <dgm:spPr/>
    </dgm:pt>
    <dgm:pt modelId="{ACE566F2-7867-405C-BAFE-E5EDEDE394F3}" type="pres">
      <dgm:prSet presAssocID="{6796AA30-B47C-4BDE-8118-A3BEDC9BAD06}" presName="horz1" presStyleCnt="0"/>
      <dgm:spPr/>
    </dgm:pt>
    <dgm:pt modelId="{CC0B1D7A-DC86-4BB3-96A8-2051534C0DA0}" type="pres">
      <dgm:prSet presAssocID="{6796AA30-B47C-4BDE-8118-A3BEDC9BAD06}" presName="tx1" presStyleLbl="revTx" presStyleIdx="1" presStyleCnt="3" custLinFactNeighborX="86" custLinFactNeighborY="7121"/>
      <dgm:spPr/>
    </dgm:pt>
    <dgm:pt modelId="{B18E1FBA-1401-46C1-A1BE-72D277FC876A}" type="pres">
      <dgm:prSet presAssocID="{6796AA30-B47C-4BDE-8118-A3BEDC9BAD06}" presName="vert1" presStyleCnt="0"/>
      <dgm:spPr/>
    </dgm:pt>
    <dgm:pt modelId="{429C25DD-6099-4CD9-8BAB-A6A15EC242A6}" type="pres">
      <dgm:prSet presAssocID="{974773DB-3860-4B4C-9400-B7BEB6A19EAC}" presName="thickLine" presStyleLbl="alignNode1" presStyleIdx="2" presStyleCnt="3" custLinFactNeighborX="429" custLinFactNeighborY="13340"/>
      <dgm:spPr/>
    </dgm:pt>
    <dgm:pt modelId="{6AE7A451-F47D-458B-8401-4AE6DB9A6CA1}" type="pres">
      <dgm:prSet presAssocID="{974773DB-3860-4B4C-9400-B7BEB6A19EAC}" presName="horz1" presStyleCnt="0"/>
      <dgm:spPr/>
    </dgm:pt>
    <dgm:pt modelId="{12BF0132-1E09-404E-A1DE-E46B480100A4}" type="pres">
      <dgm:prSet presAssocID="{974773DB-3860-4B4C-9400-B7BEB6A19EAC}" presName="tx1" presStyleLbl="revTx" presStyleIdx="2" presStyleCnt="3" custLinFactNeighborY="11983"/>
      <dgm:spPr/>
    </dgm:pt>
    <dgm:pt modelId="{4DFD2E6F-5AA0-4AA2-9500-616F0333A045}" type="pres">
      <dgm:prSet presAssocID="{974773DB-3860-4B4C-9400-B7BEB6A19EAC}" presName="vert1" presStyleCnt="0"/>
      <dgm:spPr/>
    </dgm:pt>
  </dgm:ptLst>
  <dgm:cxnLst>
    <dgm:cxn modelId="{63CF790C-0D60-41D3-BB56-808A1A18587F}" srcId="{C44B814B-47C2-418A-918D-0BBE1DD4EFCF}" destId="{29634B57-1364-4749-97BC-A62C3AD6EFB6}" srcOrd="0" destOrd="0" parTransId="{90C38ABE-635A-4422-B885-FE3BDCD2FE10}" sibTransId="{6D13A300-D4F0-4A9D-B3C7-64873D1BCCB8}"/>
    <dgm:cxn modelId="{E01C4A47-1BF6-4CA8-A4D5-1F5B93DB94CA}" type="presOf" srcId="{29634B57-1364-4749-97BC-A62C3AD6EFB6}" destId="{B93974E3-50E2-42AA-A5BA-FCD2CF890FF8}" srcOrd="0" destOrd="0" presId="urn:microsoft.com/office/officeart/2008/layout/LinedList"/>
    <dgm:cxn modelId="{89C9E156-D530-4B95-B928-D68B11AB64E7}" type="presOf" srcId="{6796AA30-B47C-4BDE-8118-A3BEDC9BAD06}" destId="{CC0B1D7A-DC86-4BB3-96A8-2051534C0DA0}" srcOrd="0" destOrd="0" presId="urn:microsoft.com/office/officeart/2008/layout/LinedList"/>
    <dgm:cxn modelId="{7D62447F-DF21-40A0-8295-DAF698DF2AF2}" srcId="{C44B814B-47C2-418A-918D-0BBE1DD4EFCF}" destId="{6796AA30-B47C-4BDE-8118-A3BEDC9BAD06}" srcOrd="1" destOrd="0" parTransId="{C6145108-AF57-40DD-9F09-F545D23C6876}" sibTransId="{6362026D-C7A1-4AC7-BF44-3234AEAA6F22}"/>
    <dgm:cxn modelId="{B65109BA-845D-4EA2-8AC4-E33502AC54F3}" type="presOf" srcId="{974773DB-3860-4B4C-9400-B7BEB6A19EAC}" destId="{12BF0132-1E09-404E-A1DE-E46B480100A4}" srcOrd="0" destOrd="0" presId="urn:microsoft.com/office/officeart/2008/layout/LinedList"/>
    <dgm:cxn modelId="{F60607D0-A024-477D-AC7D-A026EE828490}" srcId="{C44B814B-47C2-418A-918D-0BBE1DD4EFCF}" destId="{974773DB-3860-4B4C-9400-B7BEB6A19EAC}" srcOrd="2" destOrd="0" parTransId="{E6870B6E-2957-4316-922A-896A2FC658A0}" sibTransId="{CC8CD262-9AB1-47D0-8887-85DA33037FA9}"/>
    <dgm:cxn modelId="{6CAE74E4-932D-4788-BC56-2D6AD2653737}" type="presOf" srcId="{C44B814B-47C2-418A-918D-0BBE1DD4EFCF}" destId="{FE5B6FA8-4D87-40E5-AB47-963C1A1FC87E}" srcOrd="0" destOrd="0" presId="urn:microsoft.com/office/officeart/2008/layout/LinedList"/>
    <dgm:cxn modelId="{2EBBEBBD-E652-4DB0-B65A-645C41E3F2C3}" type="presParOf" srcId="{FE5B6FA8-4D87-40E5-AB47-963C1A1FC87E}" destId="{50049E0C-0329-4CD5-B333-8C7993A76EE8}" srcOrd="0" destOrd="0" presId="urn:microsoft.com/office/officeart/2008/layout/LinedList"/>
    <dgm:cxn modelId="{51C95553-F8DB-44E8-958A-A10CACA58624}" type="presParOf" srcId="{FE5B6FA8-4D87-40E5-AB47-963C1A1FC87E}" destId="{BEAB906F-D63B-40A9-8B18-C50B2E9A7F25}" srcOrd="1" destOrd="0" presId="urn:microsoft.com/office/officeart/2008/layout/LinedList"/>
    <dgm:cxn modelId="{C58D9424-B0B5-4502-8A1F-C1D9BCA48975}" type="presParOf" srcId="{BEAB906F-D63B-40A9-8B18-C50B2E9A7F25}" destId="{B93974E3-50E2-42AA-A5BA-FCD2CF890FF8}" srcOrd="0" destOrd="0" presId="urn:microsoft.com/office/officeart/2008/layout/LinedList"/>
    <dgm:cxn modelId="{B0AF61CC-E8BB-4168-B782-9D9417749BE5}" type="presParOf" srcId="{BEAB906F-D63B-40A9-8B18-C50B2E9A7F25}" destId="{C6ACD3F0-16AF-459F-B4AD-128355D41E65}" srcOrd="1" destOrd="0" presId="urn:microsoft.com/office/officeart/2008/layout/LinedList"/>
    <dgm:cxn modelId="{45273A75-67FF-498A-B464-6D2E64EAA910}" type="presParOf" srcId="{FE5B6FA8-4D87-40E5-AB47-963C1A1FC87E}" destId="{9DA2F875-59A2-4511-961D-D7D240B552C5}" srcOrd="2" destOrd="0" presId="urn:microsoft.com/office/officeart/2008/layout/LinedList"/>
    <dgm:cxn modelId="{C0CA329F-4DA5-43CF-A056-1CE2F86594FA}" type="presParOf" srcId="{FE5B6FA8-4D87-40E5-AB47-963C1A1FC87E}" destId="{ACE566F2-7867-405C-BAFE-E5EDEDE394F3}" srcOrd="3" destOrd="0" presId="urn:microsoft.com/office/officeart/2008/layout/LinedList"/>
    <dgm:cxn modelId="{D3385295-5833-4F48-BB04-5258AC1D0DD0}" type="presParOf" srcId="{ACE566F2-7867-405C-BAFE-E5EDEDE394F3}" destId="{CC0B1D7A-DC86-4BB3-96A8-2051534C0DA0}" srcOrd="0" destOrd="0" presId="urn:microsoft.com/office/officeart/2008/layout/LinedList"/>
    <dgm:cxn modelId="{8962F5B2-E783-4437-872A-0EEFEDFAE08E}" type="presParOf" srcId="{ACE566F2-7867-405C-BAFE-E5EDEDE394F3}" destId="{B18E1FBA-1401-46C1-A1BE-72D277FC876A}" srcOrd="1" destOrd="0" presId="urn:microsoft.com/office/officeart/2008/layout/LinedList"/>
    <dgm:cxn modelId="{20D4FFA0-CAA9-40BE-8262-5FFA7EBC242A}" type="presParOf" srcId="{FE5B6FA8-4D87-40E5-AB47-963C1A1FC87E}" destId="{429C25DD-6099-4CD9-8BAB-A6A15EC242A6}" srcOrd="4" destOrd="0" presId="urn:microsoft.com/office/officeart/2008/layout/LinedList"/>
    <dgm:cxn modelId="{6C31BF9D-0A25-4740-B2CF-3EAD79AA02F6}" type="presParOf" srcId="{FE5B6FA8-4D87-40E5-AB47-963C1A1FC87E}" destId="{6AE7A451-F47D-458B-8401-4AE6DB9A6CA1}" srcOrd="5" destOrd="0" presId="urn:microsoft.com/office/officeart/2008/layout/LinedList"/>
    <dgm:cxn modelId="{67C27E97-0C02-4AD3-B2EE-1874C7B924C1}" type="presParOf" srcId="{6AE7A451-F47D-458B-8401-4AE6DB9A6CA1}" destId="{12BF0132-1E09-404E-A1DE-E46B480100A4}" srcOrd="0" destOrd="0" presId="urn:microsoft.com/office/officeart/2008/layout/LinedList"/>
    <dgm:cxn modelId="{11401000-7043-4B74-B437-D4F302597EF8}" type="presParOf" srcId="{6AE7A451-F47D-458B-8401-4AE6DB9A6CA1}" destId="{4DFD2E6F-5AA0-4AA2-9500-616F0333A04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0F1892-2F6A-482B-B032-63BD7B9AE3F2}"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28F63811-89A4-400D-B9A0-35293BCF58D3}">
      <dgm:prSet custT="1"/>
      <dgm:spPr>
        <a:solidFill>
          <a:srgbClr val="FFC000"/>
        </a:solidFill>
      </dgm:spPr>
      <dgm:t>
        <a:bodyPr/>
        <a:lstStyle/>
        <a:p>
          <a:r>
            <a:rPr lang="en-GB" sz="1400" b="1" i="0" dirty="0">
              <a:solidFill>
                <a:schemeClr val="tx1"/>
              </a:solidFill>
            </a:rPr>
            <a:t>1. Integrate an intersectional and ecological approach to GBV:</a:t>
          </a:r>
          <a:endParaRPr lang="en-US" sz="1400" dirty="0">
            <a:solidFill>
              <a:schemeClr val="tx1"/>
            </a:solidFill>
          </a:endParaRPr>
        </a:p>
      </dgm:t>
    </dgm:pt>
    <dgm:pt modelId="{4EE980CC-FE8D-4804-903B-6AE8CE1C7301}" type="parTrans" cxnId="{E0EAD735-863A-49F9-BCCB-A0A5119DA75C}">
      <dgm:prSet/>
      <dgm:spPr/>
      <dgm:t>
        <a:bodyPr/>
        <a:lstStyle/>
        <a:p>
          <a:endParaRPr lang="en-US"/>
        </a:p>
      </dgm:t>
    </dgm:pt>
    <dgm:pt modelId="{E4F8720D-A086-4DA9-A4E5-8BD9382E8982}" type="sibTrans" cxnId="{E0EAD735-863A-49F9-BCCB-A0A5119DA75C}">
      <dgm:prSet/>
      <dgm:spPr/>
      <dgm:t>
        <a:bodyPr/>
        <a:lstStyle/>
        <a:p>
          <a:endParaRPr lang="en-US"/>
        </a:p>
      </dgm:t>
    </dgm:pt>
    <dgm:pt modelId="{BAF2C827-79B8-4A3C-8AAB-CC315A4A7DE4}">
      <dgm:prSet custT="1"/>
      <dgm:spPr/>
      <dgm:t>
        <a:bodyPr/>
        <a:lstStyle/>
        <a:p>
          <a:r>
            <a:rPr lang="en-GB" sz="1600" b="1" i="0" dirty="0">
              <a:solidFill>
                <a:schemeClr val="tx1"/>
              </a:solidFill>
            </a:rPr>
            <a:t>Consider an intersectional analysis of GBV, including religious factors</a:t>
          </a:r>
          <a:endParaRPr lang="en-US" sz="1600" b="1" dirty="0">
            <a:solidFill>
              <a:schemeClr val="tx1"/>
            </a:solidFill>
          </a:endParaRPr>
        </a:p>
      </dgm:t>
    </dgm:pt>
    <dgm:pt modelId="{51900174-5130-4CB1-810C-EDFD8DE0D645}" type="parTrans" cxnId="{46A3A7DE-04AB-495B-837C-8BE53F3DA158}">
      <dgm:prSet/>
      <dgm:spPr/>
      <dgm:t>
        <a:bodyPr/>
        <a:lstStyle/>
        <a:p>
          <a:endParaRPr lang="en-US"/>
        </a:p>
      </dgm:t>
    </dgm:pt>
    <dgm:pt modelId="{A3AAE5BE-B446-4E61-A064-F0D516E61C28}" type="sibTrans" cxnId="{46A3A7DE-04AB-495B-837C-8BE53F3DA158}">
      <dgm:prSet/>
      <dgm:spPr/>
      <dgm:t>
        <a:bodyPr/>
        <a:lstStyle/>
        <a:p>
          <a:endParaRPr lang="en-US"/>
        </a:p>
      </dgm:t>
    </dgm:pt>
    <dgm:pt modelId="{B513EF03-E78E-4289-B6F9-77E6F18B70AE}">
      <dgm:prSet custT="1"/>
      <dgm:spPr>
        <a:solidFill>
          <a:srgbClr val="FFC000"/>
        </a:solidFill>
      </dgm:spPr>
      <dgm:t>
        <a:bodyPr/>
        <a:lstStyle/>
        <a:p>
          <a:r>
            <a:rPr lang="en-GB" sz="1400" b="1" i="0" dirty="0">
              <a:solidFill>
                <a:schemeClr val="tx1"/>
              </a:solidFill>
            </a:rPr>
            <a:t>2. In survivor-centred approach recognise religious/spiritual/non-faith coping strategies to strengthen coping mechanisms:</a:t>
          </a:r>
          <a:endParaRPr lang="en-US" sz="1400" dirty="0">
            <a:solidFill>
              <a:schemeClr val="tx1"/>
            </a:solidFill>
          </a:endParaRPr>
        </a:p>
      </dgm:t>
    </dgm:pt>
    <dgm:pt modelId="{5A124468-6773-4A7E-A5C0-D4B161342B2C}" type="parTrans" cxnId="{F5027502-07D1-4BFF-B5DE-C370CC13190E}">
      <dgm:prSet/>
      <dgm:spPr/>
      <dgm:t>
        <a:bodyPr/>
        <a:lstStyle/>
        <a:p>
          <a:endParaRPr lang="en-US"/>
        </a:p>
      </dgm:t>
    </dgm:pt>
    <dgm:pt modelId="{F9071B8F-B4C0-4334-ACD6-2FECD6918A66}" type="sibTrans" cxnId="{F5027502-07D1-4BFF-B5DE-C370CC13190E}">
      <dgm:prSet/>
      <dgm:spPr/>
      <dgm:t>
        <a:bodyPr/>
        <a:lstStyle/>
        <a:p>
          <a:endParaRPr lang="en-US"/>
        </a:p>
      </dgm:t>
    </dgm:pt>
    <dgm:pt modelId="{D77387F4-8228-4B65-940F-927C20E3B5A7}">
      <dgm:prSet custT="1"/>
      <dgm:spPr/>
      <dgm:t>
        <a:bodyPr/>
        <a:lstStyle/>
        <a:p>
          <a:r>
            <a:rPr lang="en-GB" sz="1600" b="1" i="0" dirty="0">
              <a:solidFill>
                <a:schemeClr val="tx1"/>
              </a:solidFill>
            </a:rPr>
            <a:t>Consider diverse resilience expressions, healing patterns, consider to facilitate access to religious and cultural accessories</a:t>
          </a:r>
          <a:endParaRPr lang="en-US" sz="1600" b="1" dirty="0">
            <a:solidFill>
              <a:schemeClr val="tx1"/>
            </a:solidFill>
          </a:endParaRPr>
        </a:p>
      </dgm:t>
    </dgm:pt>
    <dgm:pt modelId="{99BC3C4F-8D93-4C5D-9918-095008CBCC50}" type="parTrans" cxnId="{396306C1-519E-4931-BE6C-4171712BD65F}">
      <dgm:prSet/>
      <dgm:spPr/>
      <dgm:t>
        <a:bodyPr/>
        <a:lstStyle/>
        <a:p>
          <a:endParaRPr lang="en-US"/>
        </a:p>
      </dgm:t>
    </dgm:pt>
    <dgm:pt modelId="{0D79E757-26DA-4A21-8034-F19E7128193E}" type="sibTrans" cxnId="{396306C1-519E-4931-BE6C-4171712BD65F}">
      <dgm:prSet/>
      <dgm:spPr/>
      <dgm:t>
        <a:bodyPr/>
        <a:lstStyle/>
        <a:p>
          <a:endParaRPr lang="en-US"/>
        </a:p>
      </dgm:t>
    </dgm:pt>
    <dgm:pt modelId="{E96E7BC3-52D2-4E5D-9E30-0E955D340C9F}">
      <dgm:prSet custT="1"/>
      <dgm:spPr/>
      <dgm:t>
        <a:bodyPr/>
        <a:lstStyle/>
        <a:p>
          <a:r>
            <a:rPr lang="en-GB" sz="1600" b="1" i="0" dirty="0">
              <a:solidFill>
                <a:schemeClr val="tx1"/>
              </a:solidFill>
            </a:rPr>
            <a:t>Recognise religious needs as part of wellbeing in faith communities and mitigate negative effects of unmet spiritual needs/tensions</a:t>
          </a:r>
          <a:endParaRPr lang="en-US" sz="1600" b="1" dirty="0">
            <a:solidFill>
              <a:schemeClr val="tx1"/>
            </a:solidFill>
          </a:endParaRPr>
        </a:p>
      </dgm:t>
    </dgm:pt>
    <dgm:pt modelId="{FF05D72A-1E23-4981-B6AF-E2D1DF3C1E6A}" type="parTrans" cxnId="{1BF830D2-C640-4A76-8AF5-78E714C92993}">
      <dgm:prSet/>
      <dgm:spPr/>
      <dgm:t>
        <a:bodyPr/>
        <a:lstStyle/>
        <a:p>
          <a:endParaRPr lang="en-US"/>
        </a:p>
      </dgm:t>
    </dgm:pt>
    <dgm:pt modelId="{E70ACEC7-3C2E-42E2-916A-EF9F6E6780DB}" type="sibTrans" cxnId="{1BF830D2-C640-4A76-8AF5-78E714C92993}">
      <dgm:prSet/>
      <dgm:spPr/>
      <dgm:t>
        <a:bodyPr/>
        <a:lstStyle/>
        <a:p>
          <a:endParaRPr lang="en-US"/>
        </a:p>
      </dgm:t>
    </dgm:pt>
    <dgm:pt modelId="{0CD9A238-97FD-4794-80BD-22593EA47BB2}">
      <dgm:prSet custT="1"/>
      <dgm:spPr/>
      <dgm:t>
        <a:bodyPr/>
        <a:lstStyle/>
        <a:p>
          <a:r>
            <a:rPr lang="en-GB" sz="1600" b="1" i="0" dirty="0">
              <a:solidFill>
                <a:schemeClr val="tx1"/>
              </a:solidFill>
            </a:rPr>
            <a:t>Recognise the link between religious coping and menta health (with positive and negative impacts) </a:t>
          </a:r>
          <a:endParaRPr lang="en-US" sz="1600" b="1" dirty="0">
            <a:solidFill>
              <a:schemeClr val="tx1"/>
            </a:solidFill>
          </a:endParaRPr>
        </a:p>
      </dgm:t>
    </dgm:pt>
    <dgm:pt modelId="{97A83422-7553-4B24-BDA1-9D64169A2D01}" type="parTrans" cxnId="{6B503CC1-A278-4B4C-B45D-BF779FE8713F}">
      <dgm:prSet/>
      <dgm:spPr/>
      <dgm:t>
        <a:bodyPr/>
        <a:lstStyle/>
        <a:p>
          <a:endParaRPr lang="en-US"/>
        </a:p>
      </dgm:t>
    </dgm:pt>
    <dgm:pt modelId="{724065EE-7EAA-4593-A542-6F310E47579F}" type="sibTrans" cxnId="{6B503CC1-A278-4B4C-B45D-BF779FE8713F}">
      <dgm:prSet/>
      <dgm:spPr/>
      <dgm:t>
        <a:bodyPr/>
        <a:lstStyle/>
        <a:p>
          <a:endParaRPr lang="en-US"/>
        </a:p>
      </dgm:t>
    </dgm:pt>
    <dgm:pt modelId="{B69A65B8-95A1-4C40-AD23-2C1DB8580E09}">
      <dgm:prSet custT="1"/>
      <dgm:spPr>
        <a:solidFill>
          <a:srgbClr val="FFC000"/>
        </a:solidFill>
      </dgm:spPr>
      <dgm:t>
        <a:bodyPr/>
        <a:lstStyle/>
        <a:p>
          <a:r>
            <a:rPr lang="en-GB" sz="1400" b="1" i="0" dirty="0">
              <a:solidFill>
                <a:schemeClr val="tx1"/>
              </a:solidFill>
            </a:rPr>
            <a:t>3. Invest in capacity building to engage with religious factors:</a:t>
          </a:r>
          <a:endParaRPr lang="en-US" sz="1400" dirty="0">
            <a:solidFill>
              <a:schemeClr val="tx1"/>
            </a:solidFill>
          </a:endParaRPr>
        </a:p>
      </dgm:t>
    </dgm:pt>
    <dgm:pt modelId="{3DB6071D-CB0F-4047-BACD-38B24E37F3EA}" type="parTrans" cxnId="{3A7745F5-40F1-496D-8F14-BF313B903BA5}">
      <dgm:prSet/>
      <dgm:spPr/>
      <dgm:t>
        <a:bodyPr/>
        <a:lstStyle/>
        <a:p>
          <a:endParaRPr lang="en-US"/>
        </a:p>
      </dgm:t>
    </dgm:pt>
    <dgm:pt modelId="{8A34ED4C-0E30-4F72-895E-8B4801A34146}" type="sibTrans" cxnId="{3A7745F5-40F1-496D-8F14-BF313B903BA5}">
      <dgm:prSet/>
      <dgm:spPr/>
      <dgm:t>
        <a:bodyPr/>
        <a:lstStyle/>
        <a:p>
          <a:endParaRPr lang="en-US"/>
        </a:p>
      </dgm:t>
    </dgm:pt>
    <dgm:pt modelId="{64FEE024-75F8-4B02-BFD2-2C96B4800FBF}">
      <dgm:prSet custT="1"/>
      <dgm:spPr/>
      <dgm:t>
        <a:bodyPr/>
        <a:lstStyle/>
        <a:p>
          <a:r>
            <a:rPr lang="en-GB" sz="1600" b="1" i="0" dirty="0">
              <a:solidFill>
                <a:schemeClr val="tx1"/>
              </a:solidFill>
            </a:rPr>
            <a:t>Support development of faith literacy as a cultural competency </a:t>
          </a:r>
          <a:endParaRPr lang="en-US" sz="1600" b="1" dirty="0">
            <a:solidFill>
              <a:schemeClr val="tx1"/>
            </a:solidFill>
          </a:endParaRPr>
        </a:p>
      </dgm:t>
    </dgm:pt>
    <dgm:pt modelId="{9FCE7E30-05FC-42F7-AD07-545B339B90DD}" type="parTrans" cxnId="{5CB3DC62-4F3E-49FE-992C-2864ACB66794}">
      <dgm:prSet/>
      <dgm:spPr/>
      <dgm:t>
        <a:bodyPr/>
        <a:lstStyle/>
        <a:p>
          <a:endParaRPr lang="en-US"/>
        </a:p>
      </dgm:t>
    </dgm:pt>
    <dgm:pt modelId="{90E9B8EC-3B2C-46B7-9DD1-3A3926FBEFF0}" type="sibTrans" cxnId="{5CB3DC62-4F3E-49FE-992C-2864ACB66794}">
      <dgm:prSet/>
      <dgm:spPr/>
      <dgm:t>
        <a:bodyPr/>
        <a:lstStyle/>
        <a:p>
          <a:endParaRPr lang="en-US"/>
        </a:p>
      </dgm:t>
    </dgm:pt>
    <dgm:pt modelId="{2AC7C687-CED9-4BB7-A43E-6CA5B44FAECB}">
      <dgm:prSet custT="1"/>
      <dgm:spPr/>
      <dgm:t>
        <a:bodyPr/>
        <a:lstStyle/>
        <a:p>
          <a:r>
            <a:rPr lang="en-GB" sz="1600" b="1" i="0" dirty="0">
              <a:solidFill>
                <a:schemeClr val="tx1"/>
              </a:solidFill>
            </a:rPr>
            <a:t>Support safe spaces for women to discuss their faith and empower each other ‘from within’ joint resources</a:t>
          </a:r>
          <a:endParaRPr lang="en-US" sz="1600" b="1" dirty="0">
            <a:solidFill>
              <a:schemeClr val="tx1"/>
            </a:solidFill>
          </a:endParaRPr>
        </a:p>
      </dgm:t>
    </dgm:pt>
    <dgm:pt modelId="{C3C13E11-ED34-4ACB-BEB7-16D15AB037FC}" type="parTrans" cxnId="{0C06B9BD-CDB3-47B4-83DD-101B75280F33}">
      <dgm:prSet/>
      <dgm:spPr/>
      <dgm:t>
        <a:bodyPr/>
        <a:lstStyle/>
        <a:p>
          <a:endParaRPr lang="en-US"/>
        </a:p>
      </dgm:t>
    </dgm:pt>
    <dgm:pt modelId="{6FA4A457-7650-410D-AF4B-33DD01B999AD}" type="sibTrans" cxnId="{0C06B9BD-CDB3-47B4-83DD-101B75280F33}">
      <dgm:prSet/>
      <dgm:spPr/>
      <dgm:t>
        <a:bodyPr/>
        <a:lstStyle/>
        <a:p>
          <a:endParaRPr lang="en-US"/>
        </a:p>
      </dgm:t>
    </dgm:pt>
    <dgm:pt modelId="{E21BF9BE-D17C-45F6-80BC-7DE8BC3D5462}">
      <dgm:prSet custT="1"/>
      <dgm:spPr/>
      <dgm:t>
        <a:bodyPr/>
        <a:lstStyle/>
        <a:p>
          <a:r>
            <a:rPr lang="en-GB" sz="1600" b="1" i="0" dirty="0">
              <a:solidFill>
                <a:schemeClr val="tx1"/>
              </a:solidFill>
            </a:rPr>
            <a:t>GBV guidelines might consider religious factors to mobilise faith resources and faith actors</a:t>
          </a:r>
          <a:endParaRPr lang="en-US" sz="1600" b="1" dirty="0">
            <a:solidFill>
              <a:schemeClr val="tx1"/>
            </a:solidFill>
          </a:endParaRPr>
        </a:p>
      </dgm:t>
    </dgm:pt>
    <dgm:pt modelId="{0E22C198-5DE4-4EED-B7D8-ED54295CB8EA}" type="parTrans" cxnId="{E36AE8E2-C731-442C-97FF-6C6DB0E47856}">
      <dgm:prSet/>
      <dgm:spPr/>
      <dgm:t>
        <a:bodyPr/>
        <a:lstStyle/>
        <a:p>
          <a:endParaRPr lang="en-US"/>
        </a:p>
      </dgm:t>
    </dgm:pt>
    <dgm:pt modelId="{484212C4-63F8-4314-B683-B06436C1A7C7}" type="sibTrans" cxnId="{E36AE8E2-C731-442C-97FF-6C6DB0E47856}">
      <dgm:prSet/>
      <dgm:spPr/>
      <dgm:t>
        <a:bodyPr/>
        <a:lstStyle/>
        <a:p>
          <a:endParaRPr lang="en-US"/>
        </a:p>
      </dgm:t>
    </dgm:pt>
    <dgm:pt modelId="{89D7E9F8-3592-4B78-BBD4-357B4CF62E33}">
      <dgm:prSet custT="1"/>
      <dgm:spPr>
        <a:solidFill>
          <a:srgbClr val="FFC000"/>
        </a:solidFill>
      </dgm:spPr>
      <dgm:t>
        <a:bodyPr/>
        <a:lstStyle/>
        <a:p>
          <a:r>
            <a:rPr lang="en-GB" sz="1200" b="1" i="0" kern="1200" dirty="0">
              <a:solidFill>
                <a:schemeClr val="tx1"/>
              </a:solidFill>
            </a:rPr>
            <a:t>4. </a:t>
          </a:r>
          <a:r>
            <a:rPr lang="en-GB" sz="1400" b="1" i="0" kern="1200" dirty="0">
              <a:solidFill>
                <a:schemeClr val="tx1"/>
              </a:solidFill>
            </a:rPr>
            <a:t>Recognise religion in </a:t>
          </a:r>
          <a:r>
            <a:rPr lang="en-GB" sz="1400" b="1" i="0" kern="1200" dirty="0" err="1">
              <a:solidFill>
                <a:schemeClr val="tx1"/>
              </a:solidFill>
            </a:rPr>
            <a:t>MHPSS</a:t>
          </a:r>
          <a:r>
            <a:rPr lang="en-GB" sz="1400" b="1" i="0" kern="1200" dirty="0">
              <a:solidFill>
                <a:schemeClr val="tx1"/>
              </a:solidFill>
            </a:rPr>
            <a:t> and resilience frameworks </a:t>
          </a:r>
          <a:r>
            <a:rPr lang="en-GB" sz="1400" b="1" i="0" kern="1200" dirty="0">
              <a:solidFill>
                <a:schemeClr val="tx1"/>
              </a:solidFill>
              <a:latin typeface="Century Gothic" panose="020B0502020202020204"/>
              <a:ea typeface="+mn-ea"/>
              <a:cs typeface="+mn-cs"/>
            </a:rPr>
            <a:t>and consider positive and negative functions of religion in coping behaviours.</a:t>
          </a:r>
          <a:endParaRPr lang="en-US" sz="1400" b="1" i="0" kern="1200" dirty="0">
            <a:solidFill>
              <a:schemeClr val="tx1"/>
            </a:solidFill>
            <a:latin typeface="Century Gothic" panose="020B0502020202020204"/>
            <a:ea typeface="+mn-ea"/>
            <a:cs typeface="+mn-cs"/>
          </a:endParaRPr>
        </a:p>
      </dgm:t>
    </dgm:pt>
    <dgm:pt modelId="{4C14D01A-CF1F-4894-B4BE-2BDAEAA1F46F}" type="parTrans" cxnId="{FC0E9EFC-2ED9-492D-ADB4-25468329B65C}">
      <dgm:prSet/>
      <dgm:spPr/>
      <dgm:t>
        <a:bodyPr/>
        <a:lstStyle/>
        <a:p>
          <a:endParaRPr lang="en-US"/>
        </a:p>
      </dgm:t>
    </dgm:pt>
    <dgm:pt modelId="{B0A007EF-F207-4A25-854C-B05F26036940}" type="sibTrans" cxnId="{FC0E9EFC-2ED9-492D-ADB4-25468329B65C}">
      <dgm:prSet/>
      <dgm:spPr/>
      <dgm:t>
        <a:bodyPr/>
        <a:lstStyle/>
        <a:p>
          <a:endParaRPr lang="en-US"/>
        </a:p>
      </dgm:t>
    </dgm:pt>
    <dgm:pt modelId="{1E091851-E0E2-4EC7-9C1E-A83CB683917F}">
      <dgm:prSet custT="1"/>
      <dgm:spPr/>
      <dgm:t>
        <a:bodyPr/>
        <a:lstStyle/>
        <a:p>
          <a:r>
            <a:rPr lang="en-GB" sz="1600" b="1" i="0" dirty="0">
              <a:solidFill>
                <a:schemeClr val="tx1"/>
              </a:solidFill>
            </a:rPr>
            <a:t>Recognise intersecting forms of violence in the continuum of violence. Mitigate risks related to religious identity, beliefs and practices</a:t>
          </a:r>
          <a:endParaRPr lang="en-US" sz="1600" b="1" dirty="0">
            <a:solidFill>
              <a:schemeClr val="tx1"/>
            </a:solidFill>
          </a:endParaRPr>
        </a:p>
      </dgm:t>
    </dgm:pt>
    <dgm:pt modelId="{25976F9A-4F65-40D6-A2D8-B3028ACE36CE}" type="sibTrans" cxnId="{17B6B53F-D1C6-40F8-91FC-18D13A024993}">
      <dgm:prSet/>
      <dgm:spPr/>
      <dgm:t>
        <a:bodyPr/>
        <a:lstStyle/>
        <a:p>
          <a:endParaRPr lang="en-US"/>
        </a:p>
      </dgm:t>
    </dgm:pt>
    <dgm:pt modelId="{B63494A5-B166-477D-8568-9CC412C4C05B}" type="parTrans" cxnId="{17B6B53F-D1C6-40F8-91FC-18D13A024993}">
      <dgm:prSet/>
      <dgm:spPr/>
      <dgm:t>
        <a:bodyPr/>
        <a:lstStyle/>
        <a:p>
          <a:endParaRPr lang="en-US"/>
        </a:p>
      </dgm:t>
    </dgm:pt>
    <dgm:pt modelId="{5E8C2293-E97D-4486-ABCF-0D97BA3F17B0}">
      <dgm:prSet custT="1"/>
      <dgm:spPr/>
      <dgm:t>
        <a:bodyPr/>
        <a:lstStyle/>
        <a:p>
          <a:r>
            <a:rPr lang="en-GB" sz="1600" b="1" i="0" dirty="0">
              <a:solidFill>
                <a:schemeClr val="tx1"/>
              </a:solidFill>
            </a:rPr>
            <a:t>Consider to sensitively disaggregate data by religion if used to inform interventions </a:t>
          </a:r>
          <a:endParaRPr lang="en-US" sz="1600" b="1" dirty="0">
            <a:solidFill>
              <a:schemeClr val="tx1"/>
            </a:solidFill>
          </a:endParaRPr>
        </a:p>
      </dgm:t>
    </dgm:pt>
    <dgm:pt modelId="{9A099F39-0296-483C-94D6-B1648345705C}" type="sibTrans" cxnId="{6BA66AA2-3D48-4701-815D-2B1DE7119A8F}">
      <dgm:prSet/>
      <dgm:spPr/>
      <dgm:t>
        <a:bodyPr/>
        <a:lstStyle/>
        <a:p>
          <a:endParaRPr lang="en-US"/>
        </a:p>
      </dgm:t>
    </dgm:pt>
    <dgm:pt modelId="{20FE6BAE-2130-43B1-897D-B8EFD6E5CC02}" type="parTrans" cxnId="{6BA66AA2-3D48-4701-815D-2B1DE7119A8F}">
      <dgm:prSet/>
      <dgm:spPr/>
      <dgm:t>
        <a:bodyPr/>
        <a:lstStyle/>
        <a:p>
          <a:endParaRPr lang="en-US"/>
        </a:p>
      </dgm:t>
    </dgm:pt>
    <dgm:pt modelId="{43AFFA4E-DED8-4E35-BBBD-E63BCD47C6A4}" type="pres">
      <dgm:prSet presAssocID="{BE0F1892-2F6A-482B-B032-63BD7B9AE3F2}" presName="linear" presStyleCnt="0">
        <dgm:presLayoutVars>
          <dgm:animLvl val="lvl"/>
          <dgm:resizeHandles val="exact"/>
        </dgm:presLayoutVars>
      </dgm:prSet>
      <dgm:spPr/>
    </dgm:pt>
    <dgm:pt modelId="{6D9F7E39-3267-440E-A50F-70410AF4B971}" type="pres">
      <dgm:prSet presAssocID="{28F63811-89A4-400D-B9A0-35293BCF58D3}" presName="parentText" presStyleLbl="node1" presStyleIdx="0" presStyleCnt="4">
        <dgm:presLayoutVars>
          <dgm:chMax val="0"/>
          <dgm:bulletEnabled val="1"/>
        </dgm:presLayoutVars>
      </dgm:prSet>
      <dgm:spPr/>
    </dgm:pt>
    <dgm:pt modelId="{A44AF67E-FC17-4A3B-A432-D81E9B3C7D1B}" type="pres">
      <dgm:prSet presAssocID="{28F63811-89A4-400D-B9A0-35293BCF58D3}" presName="childText" presStyleLbl="revTx" presStyleIdx="0" presStyleCnt="3">
        <dgm:presLayoutVars>
          <dgm:bulletEnabled val="1"/>
        </dgm:presLayoutVars>
      </dgm:prSet>
      <dgm:spPr/>
    </dgm:pt>
    <dgm:pt modelId="{A1AD89E3-31F2-4C0C-9211-FD636868351B}" type="pres">
      <dgm:prSet presAssocID="{B513EF03-E78E-4289-B6F9-77E6F18B70AE}" presName="parentText" presStyleLbl="node1" presStyleIdx="1" presStyleCnt="4">
        <dgm:presLayoutVars>
          <dgm:chMax val="0"/>
          <dgm:bulletEnabled val="1"/>
        </dgm:presLayoutVars>
      </dgm:prSet>
      <dgm:spPr/>
    </dgm:pt>
    <dgm:pt modelId="{D5F2189A-5F19-48A1-A097-EAA7FDC22BF4}" type="pres">
      <dgm:prSet presAssocID="{B513EF03-E78E-4289-B6F9-77E6F18B70AE}" presName="childText" presStyleLbl="revTx" presStyleIdx="1" presStyleCnt="3">
        <dgm:presLayoutVars>
          <dgm:bulletEnabled val="1"/>
        </dgm:presLayoutVars>
      </dgm:prSet>
      <dgm:spPr/>
    </dgm:pt>
    <dgm:pt modelId="{92B9193A-28D6-4C20-9DAB-BA5EE790B59D}" type="pres">
      <dgm:prSet presAssocID="{B69A65B8-95A1-4C40-AD23-2C1DB8580E09}" presName="parentText" presStyleLbl="node1" presStyleIdx="2" presStyleCnt="4" custLinFactNeighborX="-71">
        <dgm:presLayoutVars>
          <dgm:chMax val="0"/>
          <dgm:bulletEnabled val="1"/>
        </dgm:presLayoutVars>
      </dgm:prSet>
      <dgm:spPr/>
    </dgm:pt>
    <dgm:pt modelId="{403E00F5-2AE2-4805-9F13-54CB35B0750E}" type="pres">
      <dgm:prSet presAssocID="{B69A65B8-95A1-4C40-AD23-2C1DB8580E09}" presName="childText" presStyleLbl="revTx" presStyleIdx="2" presStyleCnt="3">
        <dgm:presLayoutVars>
          <dgm:bulletEnabled val="1"/>
        </dgm:presLayoutVars>
      </dgm:prSet>
      <dgm:spPr/>
    </dgm:pt>
    <dgm:pt modelId="{0074FCB8-DC97-46FE-ADC6-275A00CC89A2}" type="pres">
      <dgm:prSet presAssocID="{89D7E9F8-3592-4B78-BBD4-357B4CF62E33}" presName="parentText" presStyleLbl="node1" presStyleIdx="3" presStyleCnt="4">
        <dgm:presLayoutVars>
          <dgm:chMax val="0"/>
          <dgm:bulletEnabled val="1"/>
        </dgm:presLayoutVars>
      </dgm:prSet>
      <dgm:spPr/>
    </dgm:pt>
  </dgm:ptLst>
  <dgm:cxnLst>
    <dgm:cxn modelId="{26257B00-552B-4554-882A-DBE8A0ADC0D7}" type="presOf" srcId="{D77387F4-8228-4B65-940F-927C20E3B5A7}" destId="{D5F2189A-5F19-48A1-A097-EAA7FDC22BF4}" srcOrd="0" destOrd="0" presId="urn:microsoft.com/office/officeart/2005/8/layout/vList2"/>
    <dgm:cxn modelId="{83672302-0700-4BEA-BF04-E93B896CD9B0}" type="presOf" srcId="{89D7E9F8-3592-4B78-BBD4-357B4CF62E33}" destId="{0074FCB8-DC97-46FE-ADC6-275A00CC89A2}" srcOrd="0" destOrd="0" presId="urn:microsoft.com/office/officeart/2005/8/layout/vList2"/>
    <dgm:cxn modelId="{F5027502-07D1-4BFF-B5DE-C370CC13190E}" srcId="{BE0F1892-2F6A-482B-B032-63BD7B9AE3F2}" destId="{B513EF03-E78E-4289-B6F9-77E6F18B70AE}" srcOrd="1" destOrd="0" parTransId="{5A124468-6773-4A7E-A5C0-D4B161342B2C}" sibTransId="{F9071B8F-B4C0-4334-ACD6-2FECD6918A66}"/>
    <dgm:cxn modelId="{81159505-CFF0-40E4-A108-794B9FF55176}" type="presOf" srcId="{1E091851-E0E2-4EC7-9C1E-A83CB683917F}" destId="{A44AF67E-FC17-4A3B-A432-D81E9B3C7D1B}" srcOrd="0" destOrd="1" presId="urn:microsoft.com/office/officeart/2005/8/layout/vList2"/>
    <dgm:cxn modelId="{E0EAD735-863A-49F9-BCCB-A0A5119DA75C}" srcId="{BE0F1892-2F6A-482B-B032-63BD7B9AE3F2}" destId="{28F63811-89A4-400D-B9A0-35293BCF58D3}" srcOrd="0" destOrd="0" parTransId="{4EE980CC-FE8D-4804-903B-6AE8CE1C7301}" sibTransId="{E4F8720D-A086-4DA9-A4E5-8BD9382E8982}"/>
    <dgm:cxn modelId="{DCB30938-9974-4BAD-90FC-E1B0F94E8B2B}" type="presOf" srcId="{2AC7C687-CED9-4BB7-A43E-6CA5B44FAECB}" destId="{403E00F5-2AE2-4805-9F13-54CB35B0750E}" srcOrd="0" destOrd="1" presId="urn:microsoft.com/office/officeart/2005/8/layout/vList2"/>
    <dgm:cxn modelId="{17B6B53F-D1C6-40F8-91FC-18D13A024993}" srcId="{28F63811-89A4-400D-B9A0-35293BCF58D3}" destId="{1E091851-E0E2-4EC7-9C1E-A83CB683917F}" srcOrd="1" destOrd="0" parTransId="{B63494A5-B166-477D-8568-9CC412C4C05B}" sibTransId="{25976F9A-4F65-40D6-A2D8-B3028ACE36CE}"/>
    <dgm:cxn modelId="{5CB3DC62-4F3E-49FE-992C-2864ACB66794}" srcId="{B69A65B8-95A1-4C40-AD23-2C1DB8580E09}" destId="{64FEE024-75F8-4B02-BFD2-2C96B4800FBF}" srcOrd="0" destOrd="0" parTransId="{9FCE7E30-05FC-42F7-AD07-545B339B90DD}" sibTransId="{90E9B8EC-3B2C-46B7-9DD1-3A3926FBEFF0}"/>
    <dgm:cxn modelId="{FE733463-9751-43B0-81B1-9FD7AB44E58E}" type="presOf" srcId="{28F63811-89A4-400D-B9A0-35293BCF58D3}" destId="{6D9F7E39-3267-440E-A50F-70410AF4B971}" srcOrd="0" destOrd="0" presId="urn:microsoft.com/office/officeart/2005/8/layout/vList2"/>
    <dgm:cxn modelId="{E77A6069-7301-405E-A903-401E43E615C7}" type="presOf" srcId="{64FEE024-75F8-4B02-BFD2-2C96B4800FBF}" destId="{403E00F5-2AE2-4805-9F13-54CB35B0750E}" srcOrd="0" destOrd="0" presId="urn:microsoft.com/office/officeart/2005/8/layout/vList2"/>
    <dgm:cxn modelId="{CA608172-81AB-48E8-8043-C02EC84A135F}" type="presOf" srcId="{E96E7BC3-52D2-4E5D-9E30-0E955D340C9F}" destId="{D5F2189A-5F19-48A1-A097-EAA7FDC22BF4}" srcOrd="0" destOrd="1" presId="urn:microsoft.com/office/officeart/2005/8/layout/vList2"/>
    <dgm:cxn modelId="{F23F3A90-1BAF-45B2-B247-2E57673E4AFE}" type="presOf" srcId="{0CD9A238-97FD-4794-80BD-22593EA47BB2}" destId="{D5F2189A-5F19-48A1-A097-EAA7FDC22BF4}" srcOrd="0" destOrd="2" presId="urn:microsoft.com/office/officeart/2005/8/layout/vList2"/>
    <dgm:cxn modelId="{B49CBF97-43FA-40F1-BD1B-D77AC4A3E0EF}" type="presOf" srcId="{5E8C2293-E97D-4486-ABCF-0D97BA3F17B0}" destId="{A44AF67E-FC17-4A3B-A432-D81E9B3C7D1B}" srcOrd="0" destOrd="2" presId="urn:microsoft.com/office/officeart/2005/8/layout/vList2"/>
    <dgm:cxn modelId="{6BA66AA2-3D48-4701-815D-2B1DE7119A8F}" srcId="{28F63811-89A4-400D-B9A0-35293BCF58D3}" destId="{5E8C2293-E97D-4486-ABCF-0D97BA3F17B0}" srcOrd="2" destOrd="0" parTransId="{20FE6BAE-2130-43B1-897D-B8EFD6E5CC02}" sibTransId="{9A099F39-0296-483C-94D6-B1648345705C}"/>
    <dgm:cxn modelId="{A8FB25A4-ED0A-469F-8E6F-B872B73E36E7}" type="presOf" srcId="{BE0F1892-2F6A-482B-B032-63BD7B9AE3F2}" destId="{43AFFA4E-DED8-4E35-BBBD-E63BCD47C6A4}" srcOrd="0" destOrd="0" presId="urn:microsoft.com/office/officeart/2005/8/layout/vList2"/>
    <dgm:cxn modelId="{14C1DFA8-B679-440B-BAE8-9DE79CBF02F7}" type="presOf" srcId="{BAF2C827-79B8-4A3C-8AAB-CC315A4A7DE4}" destId="{A44AF67E-FC17-4A3B-A432-D81E9B3C7D1B}" srcOrd="0" destOrd="0" presId="urn:microsoft.com/office/officeart/2005/8/layout/vList2"/>
    <dgm:cxn modelId="{8ED211BC-66DC-4ABE-8A56-9DDA4E16779D}" type="presOf" srcId="{B513EF03-E78E-4289-B6F9-77E6F18B70AE}" destId="{A1AD89E3-31F2-4C0C-9211-FD636868351B}" srcOrd="0" destOrd="0" presId="urn:microsoft.com/office/officeart/2005/8/layout/vList2"/>
    <dgm:cxn modelId="{0C06B9BD-CDB3-47B4-83DD-101B75280F33}" srcId="{B69A65B8-95A1-4C40-AD23-2C1DB8580E09}" destId="{2AC7C687-CED9-4BB7-A43E-6CA5B44FAECB}" srcOrd="1" destOrd="0" parTransId="{C3C13E11-ED34-4ACB-BEB7-16D15AB037FC}" sibTransId="{6FA4A457-7650-410D-AF4B-33DD01B999AD}"/>
    <dgm:cxn modelId="{396306C1-519E-4931-BE6C-4171712BD65F}" srcId="{B513EF03-E78E-4289-B6F9-77E6F18B70AE}" destId="{D77387F4-8228-4B65-940F-927C20E3B5A7}" srcOrd="0" destOrd="0" parTransId="{99BC3C4F-8D93-4C5D-9918-095008CBCC50}" sibTransId="{0D79E757-26DA-4A21-8034-F19E7128193E}"/>
    <dgm:cxn modelId="{6B503CC1-A278-4B4C-B45D-BF779FE8713F}" srcId="{B513EF03-E78E-4289-B6F9-77E6F18B70AE}" destId="{0CD9A238-97FD-4794-80BD-22593EA47BB2}" srcOrd="2" destOrd="0" parTransId="{97A83422-7553-4B24-BDA1-9D64169A2D01}" sibTransId="{724065EE-7EAA-4593-A542-6F310E47579F}"/>
    <dgm:cxn modelId="{1BF830D2-C640-4A76-8AF5-78E714C92993}" srcId="{B513EF03-E78E-4289-B6F9-77E6F18B70AE}" destId="{E96E7BC3-52D2-4E5D-9E30-0E955D340C9F}" srcOrd="1" destOrd="0" parTransId="{FF05D72A-1E23-4981-B6AF-E2D1DF3C1E6A}" sibTransId="{E70ACEC7-3C2E-42E2-916A-EF9F6E6780DB}"/>
    <dgm:cxn modelId="{242830D5-2515-4799-9F59-73916D86156C}" type="presOf" srcId="{B69A65B8-95A1-4C40-AD23-2C1DB8580E09}" destId="{92B9193A-28D6-4C20-9DAB-BA5EE790B59D}" srcOrd="0" destOrd="0" presId="urn:microsoft.com/office/officeart/2005/8/layout/vList2"/>
    <dgm:cxn modelId="{46A3A7DE-04AB-495B-837C-8BE53F3DA158}" srcId="{28F63811-89A4-400D-B9A0-35293BCF58D3}" destId="{BAF2C827-79B8-4A3C-8AAB-CC315A4A7DE4}" srcOrd="0" destOrd="0" parTransId="{51900174-5130-4CB1-810C-EDFD8DE0D645}" sibTransId="{A3AAE5BE-B446-4E61-A064-F0D516E61C28}"/>
    <dgm:cxn modelId="{E36AE8E2-C731-442C-97FF-6C6DB0E47856}" srcId="{B69A65B8-95A1-4C40-AD23-2C1DB8580E09}" destId="{E21BF9BE-D17C-45F6-80BC-7DE8BC3D5462}" srcOrd="2" destOrd="0" parTransId="{0E22C198-5DE4-4EED-B7D8-ED54295CB8EA}" sibTransId="{484212C4-63F8-4314-B683-B06436C1A7C7}"/>
    <dgm:cxn modelId="{3A7745F5-40F1-496D-8F14-BF313B903BA5}" srcId="{BE0F1892-2F6A-482B-B032-63BD7B9AE3F2}" destId="{B69A65B8-95A1-4C40-AD23-2C1DB8580E09}" srcOrd="2" destOrd="0" parTransId="{3DB6071D-CB0F-4047-BACD-38B24E37F3EA}" sibTransId="{8A34ED4C-0E30-4F72-895E-8B4801A34146}"/>
    <dgm:cxn modelId="{B70CD6FB-8A67-4FB7-A6B5-3DF12B4F0251}" type="presOf" srcId="{E21BF9BE-D17C-45F6-80BC-7DE8BC3D5462}" destId="{403E00F5-2AE2-4805-9F13-54CB35B0750E}" srcOrd="0" destOrd="2" presId="urn:microsoft.com/office/officeart/2005/8/layout/vList2"/>
    <dgm:cxn modelId="{FC0E9EFC-2ED9-492D-ADB4-25468329B65C}" srcId="{BE0F1892-2F6A-482B-B032-63BD7B9AE3F2}" destId="{89D7E9F8-3592-4B78-BBD4-357B4CF62E33}" srcOrd="3" destOrd="0" parTransId="{4C14D01A-CF1F-4894-B4BE-2BDAEAA1F46F}" sibTransId="{B0A007EF-F207-4A25-854C-B05F26036940}"/>
    <dgm:cxn modelId="{64BCAA9D-6FA4-4F8F-95B9-2F8E43DD29F7}" type="presParOf" srcId="{43AFFA4E-DED8-4E35-BBBD-E63BCD47C6A4}" destId="{6D9F7E39-3267-440E-A50F-70410AF4B971}" srcOrd="0" destOrd="0" presId="urn:microsoft.com/office/officeart/2005/8/layout/vList2"/>
    <dgm:cxn modelId="{90E1430B-DC92-4B29-9EF8-30A4A323C152}" type="presParOf" srcId="{43AFFA4E-DED8-4E35-BBBD-E63BCD47C6A4}" destId="{A44AF67E-FC17-4A3B-A432-D81E9B3C7D1B}" srcOrd="1" destOrd="0" presId="urn:microsoft.com/office/officeart/2005/8/layout/vList2"/>
    <dgm:cxn modelId="{8A4A5311-B01C-43FF-8B2B-341A5D96CFF2}" type="presParOf" srcId="{43AFFA4E-DED8-4E35-BBBD-E63BCD47C6A4}" destId="{A1AD89E3-31F2-4C0C-9211-FD636868351B}" srcOrd="2" destOrd="0" presId="urn:microsoft.com/office/officeart/2005/8/layout/vList2"/>
    <dgm:cxn modelId="{0D392C6F-4A00-403A-814B-363BE838A526}" type="presParOf" srcId="{43AFFA4E-DED8-4E35-BBBD-E63BCD47C6A4}" destId="{D5F2189A-5F19-48A1-A097-EAA7FDC22BF4}" srcOrd="3" destOrd="0" presId="urn:microsoft.com/office/officeart/2005/8/layout/vList2"/>
    <dgm:cxn modelId="{F780D0B4-4A4B-4D95-B0EE-EC9A513F46D7}" type="presParOf" srcId="{43AFFA4E-DED8-4E35-BBBD-E63BCD47C6A4}" destId="{92B9193A-28D6-4C20-9DAB-BA5EE790B59D}" srcOrd="4" destOrd="0" presId="urn:microsoft.com/office/officeart/2005/8/layout/vList2"/>
    <dgm:cxn modelId="{91AA7952-CBB7-431F-BAC2-4CBC04F1D9A4}" type="presParOf" srcId="{43AFFA4E-DED8-4E35-BBBD-E63BCD47C6A4}" destId="{403E00F5-2AE2-4805-9F13-54CB35B0750E}" srcOrd="5" destOrd="0" presId="urn:microsoft.com/office/officeart/2005/8/layout/vList2"/>
    <dgm:cxn modelId="{7ADDD7D4-215A-470B-B78E-E344CDFDA25E}" type="presParOf" srcId="{43AFFA4E-DED8-4E35-BBBD-E63BCD47C6A4}" destId="{0074FCB8-DC97-46FE-ADC6-275A00CC89A2}" srcOrd="6"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C13AB6D-DEA2-4CBB-AC69-1EF1A6AD1512}">
      <dgm:prSet/>
      <dgm:spPr/>
      <dgm:t>
        <a:bodyPr/>
        <a:lstStyle/>
        <a:p>
          <a:pPr>
            <a:defRPr cap="all"/>
          </a:pPr>
          <a:r>
            <a:rPr lang="en-US" dirty="0"/>
            <a:t>Epistemological dominance of western Europe/North America dictating theory and paradigms and what matters as valid knowledge  </a:t>
          </a:r>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phldrT="01" phldr="0"/>
      <dgm:spPr/>
      <dgm:t>
        <a:bodyPr/>
        <a:lstStyle/>
        <a:p>
          <a:r>
            <a:rPr lang="en-US"/>
            <a:t>01</a:t>
          </a:r>
          <a:endParaRPr lang="en-US" dirty="0"/>
        </a:p>
      </dgm:t>
    </dgm:pt>
    <dgm:pt modelId="{53742231-981F-480A-940F-203EC2F7423F}">
      <dgm:prSet/>
      <dgm:spPr/>
      <dgm:t>
        <a:bodyPr/>
        <a:lstStyle/>
        <a:p>
          <a:pPr>
            <a:defRPr cap="all"/>
          </a:pPr>
          <a:r>
            <a:rPr lang="en-US" dirty="0"/>
            <a:t>Material inequalities with most funding being located in the so-called global north dictating its own standards of practice &amp;  performance (theory of change, Results-based, value for money, impact, capacity building, etc.)</a:t>
          </a:r>
        </a:p>
      </dgm:t>
    </dgm:pt>
    <dgm:pt modelId="{2FC75195-FBA1-43DE-85DD-40B4B3A2F1F3}" type="parTrans" cxnId="{F226B1C2-5D99-403A-8240-EAD6BD4D8534}">
      <dgm:prSet/>
      <dgm:spPr/>
      <dgm:t>
        <a:bodyPr/>
        <a:lstStyle/>
        <a:p>
          <a:endParaRPr lang="en-US"/>
        </a:p>
      </dgm:t>
    </dgm:pt>
    <dgm:pt modelId="{EF449C32-A7AE-4099-9E9B-9E2F736A89CE}" type="sibTrans" cxnId="{F226B1C2-5D99-403A-8240-EAD6BD4D8534}">
      <dgm:prSet phldrT="02" phldr="0"/>
      <dgm:spPr/>
      <dgm:t>
        <a:bodyPr/>
        <a:lstStyle/>
        <a:p>
          <a:r>
            <a:rPr lang="en-US"/>
            <a:t>02</a:t>
          </a:r>
        </a:p>
      </dgm:t>
    </dgm:pt>
    <dgm:pt modelId="{9EF41CC5-EF3B-4A6D-8229-3F1333EADFB3}">
      <dgm:prSet/>
      <dgm:spPr/>
      <dgm:t>
        <a:bodyPr/>
        <a:lstStyle/>
        <a:p>
          <a:pPr>
            <a:defRPr cap="all"/>
          </a:pPr>
          <a:r>
            <a:rPr lang="en-US" dirty="0"/>
            <a:t>Ideological and political asymmetries with so-called global (</a:t>
          </a:r>
          <a:r>
            <a:rPr lang="en-US" dirty="0" err="1"/>
            <a:t>a.k.a</a:t>
          </a:r>
          <a:r>
            <a:rPr lang="en-US" dirty="0"/>
            <a:t> Northern) agendas dominating the fields of development, public health and humanitarian responses (Agenda 2030, SDGs, etc.)</a:t>
          </a:r>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phldrT="03" phldr="0"/>
      <dgm:spPr/>
      <dgm:t>
        <a:bodyPr/>
        <a:lstStyle/>
        <a:p>
          <a:r>
            <a:rPr lang="en-US"/>
            <a:t>03</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custLinFactNeighborX="-46727" custLinFactNeighborY="-36285"/>
      <dgm:spPr/>
    </dgm:pt>
    <dgm:pt modelId="{BBA91679-4684-4A04-8AEB-03038C78A75C}" type="pres">
      <dgm:prSet presAssocID="{9C64CC83-643C-4E12-8F97-BC19DC031190}" presName="sibTransNodeRect" presStyleLbl="alignNode1" presStyleIdx="0" presStyleCnt="3">
        <dgm:presLayoutVars>
          <dgm:chMax val="0"/>
          <dgm:bulletEnabled val="1"/>
        </dgm:presLayoutVars>
      </dgm:prSet>
      <dgm:spPr/>
    </dgm:pt>
    <dgm:pt modelId="{5F398AEE-BC0F-4F30-99FA-92D67A176C2D}" type="pres">
      <dgm:prSet presAssocID="{DC13AB6D-DEA2-4CBB-AC69-1EF1A6AD1512}" presName="nodeRect" presStyleLbl="alignNode1" presStyleIdx="0" presStyleCnt="3">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3"/>
      <dgm:spPr/>
    </dgm:pt>
    <dgm:pt modelId="{975C752B-C37A-4BA6-A3AE-2202A141404A}" type="pres">
      <dgm:prSet presAssocID="{EF449C32-A7AE-4099-9E9B-9E2F736A89CE}" presName="sibTransNodeRect" presStyleLbl="alignNode1" presStyleIdx="1" presStyleCnt="3">
        <dgm:presLayoutVars>
          <dgm:chMax val="0"/>
          <dgm:bulletEnabled val="1"/>
        </dgm:presLayoutVars>
      </dgm:prSet>
      <dgm:spPr/>
    </dgm:pt>
    <dgm:pt modelId="{C5BDCA19-B754-421E-A6CC-628F80FC74CB}" type="pres">
      <dgm:prSet presAssocID="{53742231-981F-480A-940F-203EC2F7423F}" presName="nodeRect" presStyleLbl="alignNode1" presStyleIdx="1" presStyleCnt="3">
        <dgm:presLayoutVars>
          <dgm:bulletEnabled val="1"/>
        </dgm:presLayoutVars>
      </dgm:prSet>
      <dgm:spPr/>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3"/>
      <dgm:spPr/>
    </dgm:pt>
    <dgm:pt modelId="{E20811D6-E5D4-4C9E-AABF-9E0E1902CA2C}" type="pres">
      <dgm:prSet presAssocID="{98E6DD7C-B953-4119-9F64-9914E467ECBF}" presName="sibTransNodeRect" presStyleLbl="alignNode1" presStyleIdx="2" presStyleCnt="3">
        <dgm:presLayoutVars>
          <dgm:chMax val="0"/>
          <dgm:bulletEnabled val="1"/>
        </dgm:presLayoutVars>
      </dgm:prSet>
      <dgm:spPr/>
    </dgm:pt>
    <dgm:pt modelId="{67D48337-9200-42EF-A956-8FC92E9B78D2}" type="pres">
      <dgm:prSet presAssocID="{9EF41CC5-EF3B-4A6D-8229-3F1333EADFB3}" presName="nodeRect" presStyleLbl="alignNode1" presStyleIdx="2" presStyleCnt="3">
        <dgm:presLayoutVars>
          <dgm:bulletEnabled val="1"/>
        </dgm:presLayoutVars>
      </dgm:prSet>
      <dgm:spPr/>
    </dgm:pt>
  </dgm:ptLst>
  <dgm:cxnLst>
    <dgm:cxn modelId="{43B61840-F115-4174-96B9-DA0C0E83489E}" type="presOf" srcId="{9EF41CC5-EF3B-4A6D-8229-3F1333EADFB3}" destId="{CAD62F17-E99D-4FEF-B376-961CA4CB20EB}"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7D7B6CF4-1A1D-4E61-B5FE-C95185EF2648}" type="presOf" srcId="{9EF41CC5-EF3B-4A6D-8229-3F1333EADFB3}" destId="{67D48337-9200-42EF-A956-8FC92E9B78D2}" srcOrd="1"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4CD328-E9B4-4CB3-AD48-97C3C576D2D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IE"/>
        </a:p>
      </dgm:t>
    </dgm:pt>
    <dgm:pt modelId="{0A54392C-29DE-4982-B230-5C29380BFB98}">
      <dgm:prSet phldrT="[Text]"/>
      <dgm:spPr/>
      <dgm:t>
        <a:bodyPr/>
        <a:lstStyle/>
        <a:p>
          <a:r>
            <a:rPr lang="en-IE"/>
            <a:t>Community of Practice</a:t>
          </a:r>
        </a:p>
        <a:p>
          <a:r>
            <a:rPr lang="en-US">
              <a:hlinkClick xmlns:r="http://schemas.openxmlformats.org/officeDocument/2006/relationships" r:id="rId1">
                <a:extLst>
                  <a:ext uri="{A12FA001-AC4F-418D-AE19-62706E023703}">
                    <ahyp:hlinkClr xmlns:ahyp="http://schemas.microsoft.com/office/drawing/2018/hyperlinkcolor" val="tx"/>
                  </a:ext>
                </a:extLst>
              </a:hlinkClick>
            </a:rPr>
            <a:t>https://gbvaor.net/support</a:t>
          </a:r>
          <a:endParaRPr lang="en-IE" dirty="0"/>
        </a:p>
      </dgm:t>
    </dgm:pt>
    <dgm:pt modelId="{9C3EF553-83AD-4B34-8DDE-341B1F59711A}" type="parTrans" cxnId="{982E4A8F-F4E2-4A86-9D54-276FC6D42265}">
      <dgm:prSet/>
      <dgm:spPr/>
      <dgm:t>
        <a:bodyPr/>
        <a:lstStyle/>
        <a:p>
          <a:endParaRPr lang="en-IE"/>
        </a:p>
      </dgm:t>
    </dgm:pt>
    <dgm:pt modelId="{B1DDE5FC-BA68-474B-9E20-4FB9ABBC40A7}" type="sibTrans" cxnId="{982E4A8F-F4E2-4A86-9D54-276FC6D42265}">
      <dgm:prSet/>
      <dgm:spPr/>
      <dgm:t>
        <a:bodyPr/>
        <a:lstStyle/>
        <a:p>
          <a:endParaRPr lang="en-IE"/>
        </a:p>
      </dgm:t>
    </dgm:pt>
    <dgm:pt modelId="{4579A30D-A799-4958-92D0-3E110B749504}">
      <dgm:prSet phldrT="[Text]"/>
      <dgm:spPr/>
      <dgm:t>
        <a:bodyPr/>
        <a:lstStyle/>
        <a:p>
          <a:r>
            <a:rPr lang="en-IE"/>
            <a:t>Help Desk </a:t>
          </a:r>
        </a:p>
        <a:p>
          <a:r>
            <a:rPr lang="en-US">
              <a:hlinkClick xmlns:r="http://schemas.openxmlformats.org/officeDocument/2006/relationships" r:id="rId2">
                <a:extLst>
                  <a:ext uri="{A12FA001-AC4F-418D-AE19-62706E023703}">
                    <ahyp:hlinkClr xmlns:ahyp="http://schemas.microsoft.com/office/drawing/2018/hyperlinkcolor" val="tx"/>
                  </a:ext>
                </a:extLst>
              </a:hlinkClick>
            </a:rPr>
            <a:t>https://gbvaor.net/support</a:t>
          </a:r>
          <a:endParaRPr lang="en-IE" dirty="0"/>
        </a:p>
      </dgm:t>
    </dgm:pt>
    <dgm:pt modelId="{B7135EC5-ED8F-4D4D-B803-62F17955F7B1}" type="parTrans" cxnId="{3EF04D53-758E-4F41-9997-E88F2E045116}">
      <dgm:prSet/>
      <dgm:spPr/>
      <dgm:t>
        <a:bodyPr/>
        <a:lstStyle/>
        <a:p>
          <a:endParaRPr lang="en-IE"/>
        </a:p>
      </dgm:t>
    </dgm:pt>
    <dgm:pt modelId="{642C5A83-3662-47E2-A3C8-C96DABFD6DEA}" type="sibTrans" cxnId="{3EF04D53-758E-4F41-9997-E88F2E045116}">
      <dgm:prSet/>
      <dgm:spPr/>
      <dgm:t>
        <a:bodyPr/>
        <a:lstStyle/>
        <a:p>
          <a:endParaRPr lang="en-IE"/>
        </a:p>
      </dgm:t>
    </dgm:pt>
    <dgm:pt modelId="{FF7E05DB-F45E-48ED-9E0A-156370A1A0DC}">
      <dgm:prSet phldrT="[Text]"/>
      <dgm:spPr/>
      <dgm:t>
        <a:bodyPr/>
        <a:lstStyle/>
        <a:p>
          <a:r>
            <a:rPr lang="en-IE" dirty="0"/>
            <a:t>Monthly Update Newsletter</a:t>
          </a:r>
        </a:p>
        <a:p>
          <a:r>
            <a:rPr lang="en-IE" dirty="0"/>
            <a:t>Sign up through our website</a:t>
          </a:r>
        </a:p>
      </dgm:t>
    </dgm:pt>
    <dgm:pt modelId="{E1DCFD1E-274D-43CB-B2B8-E6B3CD845362}" type="parTrans" cxnId="{2E9E3833-ABDF-44EF-B659-11D731D1D499}">
      <dgm:prSet/>
      <dgm:spPr/>
      <dgm:t>
        <a:bodyPr/>
        <a:lstStyle/>
        <a:p>
          <a:endParaRPr lang="en-IE"/>
        </a:p>
      </dgm:t>
    </dgm:pt>
    <dgm:pt modelId="{0EE01076-4144-4E69-81AE-CAEBD117DFE0}" type="sibTrans" cxnId="{2E9E3833-ABDF-44EF-B659-11D731D1D499}">
      <dgm:prSet/>
      <dgm:spPr/>
      <dgm:t>
        <a:bodyPr/>
        <a:lstStyle/>
        <a:p>
          <a:endParaRPr lang="en-IE"/>
        </a:p>
      </dgm:t>
    </dgm:pt>
    <dgm:pt modelId="{99108014-E89B-451A-AA34-0B199EDBF537}">
      <dgm:prSet phldrT="[Text]"/>
      <dgm:spPr/>
      <dgm:t>
        <a:bodyPr/>
        <a:lstStyle/>
        <a:p>
          <a:r>
            <a:rPr lang="en-IE" dirty="0"/>
            <a:t>Twitter </a:t>
          </a:r>
        </a:p>
        <a:p>
          <a:r>
            <a:rPr lang="en-IE" dirty="0"/>
            <a:t>@GBVAoR1</a:t>
          </a:r>
        </a:p>
      </dgm:t>
    </dgm:pt>
    <dgm:pt modelId="{B2DBCAFA-7AAB-402E-BECE-C28118B7687E}" type="parTrans" cxnId="{F6312E83-CFE9-42F3-888B-62CF6A23EEA9}">
      <dgm:prSet/>
      <dgm:spPr/>
      <dgm:t>
        <a:bodyPr/>
        <a:lstStyle/>
        <a:p>
          <a:endParaRPr lang="en-IE"/>
        </a:p>
      </dgm:t>
    </dgm:pt>
    <dgm:pt modelId="{8428CCA2-F36D-4217-A4B3-86FF1933C07A}" type="sibTrans" cxnId="{F6312E83-CFE9-42F3-888B-62CF6A23EEA9}">
      <dgm:prSet/>
      <dgm:spPr/>
      <dgm:t>
        <a:bodyPr/>
        <a:lstStyle/>
        <a:p>
          <a:endParaRPr lang="en-IE"/>
        </a:p>
      </dgm:t>
    </dgm:pt>
    <dgm:pt modelId="{B71BDDAB-CF72-496F-A713-CD50D0B506B7}">
      <dgm:prSet phldrT="[Text]"/>
      <dgm:spPr/>
      <dgm:t>
        <a:bodyPr/>
        <a:lstStyle/>
        <a:p>
          <a:r>
            <a:rPr lang="en-IE" dirty="0"/>
            <a:t>Facebook</a:t>
          </a:r>
        </a:p>
        <a:p>
          <a:r>
            <a:rPr lang="en-IE" dirty="0"/>
            <a:t>@GBVAoR1</a:t>
          </a:r>
        </a:p>
      </dgm:t>
    </dgm:pt>
    <dgm:pt modelId="{6EC7ED8F-12AD-4C9A-8B3D-B4BA35253152}" type="parTrans" cxnId="{C2C1E0D1-DB30-437F-B432-FD644BF9F012}">
      <dgm:prSet/>
      <dgm:spPr/>
      <dgm:t>
        <a:bodyPr/>
        <a:lstStyle/>
        <a:p>
          <a:endParaRPr lang="en-IE"/>
        </a:p>
      </dgm:t>
    </dgm:pt>
    <dgm:pt modelId="{A6021494-229A-4933-8561-A81D8A66CCDD}" type="sibTrans" cxnId="{C2C1E0D1-DB30-437F-B432-FD644BF9F012}">
      <dgm:prSet/>
      <dgm:spPr/>
      <dgm:t>
        <a:bodyPr/>
        <a:lstStyle/>
        <a:p>
          <a:endParaRPr lang="en-IE"/>
        </a:p>
      </dgm:t>
    </dgm:pt>
    <dgm:pt modelId="{8D58F25B-CA19-42F8-9A64-BF64DB05FC9D}">
      <dgm:prSet phldrT="[Text]"/>
      <dgm:spPr/>
      <dgm:t>
        <a:bodyPr/>
        <a:lstStyle/>
        <a:p>
          <a:r>
            <a:rPr lang="en-IE" dirty="0"/>
            <a:t>Website</a:t>
          </a:r>
        </a:p>
        <a:p>
          <a:r>
            <a:rPr lang="en-IE" dirty="0"/>
            <a:t>https://gbvaor.net</a:t>
          </a:r>
        </a:p>
      </dgm:t>
    </dgm:pt>
    <dgm:pt modelId="{67CB54C1-3DD8-42E1-9DD7-461490823416}" type="parTrans" cxnId="{635621C7-A22B-42DF-A79E-A916238C619E}">
      <dgm:prSet/>
      <dgm:spPr/>
      <dgm:t>
        <a:bodyPr/>
        <a:lstStyle/>
        <a:p>
          <a:endParaRPr lang="en-IE"/>
        </a:p>
      </dgm:t>
    </dgm:pt>
    <dgm:pt modelId="{107C7E43-9537-463E-9C30-BF37F055196D}" type="sibTrans" cxnId="{635621C7-A22B-42DF-A79E-A916238C619E}">
      <dgm:prSet/>
      <dgm:spPr/>
      <dgm:t>
        <a:bodyPr/>
        <a:lstStyle/>
        <a:p>
          <a:endParaRPr lang="en-IE"/>
        </a:p>
      </dgm:t>
    </dgm:pt>
    <dgm:pt modelId="{F476A389-BD78-4E19-B2C2-94E6F0BC0B26}">
      <dgm:prSet phldrT="[Text]"/>
      <dgm:spPr/>
      <dgm:t>
        <a:bodyPr/>
        <a:lstStyle/>
        <a:p>
          <a:r>
            <a:rPr lang="en-IE" dirty="0"/>
            <a:t>YouTube.com</a:t>
          </a:r>
        </a:p>
        <a:p>
          <a:r>
            <a:rPr lang="en-IE" dirty="0"/>
            <a:t>Search &lt;</a:t>
          </a:r>
          <a:r>
            <a:rPr lang="en-IE" dirty="0" err="1"/>
            <a:t>GBVAoR</a:t>
          </a:r>
          <a:r>
            <a:rPr lang="en-IE" dirty="0"/>
            <a:t>&gt;</a:t>
          </a:r>
        </a:p>
        <a:p>
          <a:r>
            <a:rPr lang="en-IE" dirty="0"/>
            <a:t>Videos of past events</a:t>
          </a:r>
        </a:p>
      </dgm:t>
    </dgm:pt>
    <dgm:pt modelId="{EF28722E-A8B7-47EA-823C-942836458737}" type="parTrans" cxnId="{14A1CDF0-36F9-4520-B6AB-63F50D1CAB0B}">
      <dgm:prSet/>
      <dgm:spPr/>
      <dgm:t>
        <a:bodyPr/>
        <a:lstStyle/>
        <a:p>
          <a:endParaRPr lang="en-IE"/>
        </a:p>
      </dgm:t>
    </dgm:pt>
    <dgm:pt modelId="{065E9F66-AE93-4F62-8228-D50C3B6CA0F5}" type="sibTrans" cxnId="{14A1CDF0-36F9-4520-B6AB-63F50D1CAB0B}">
      <dgm:prSet/>
      <dgm:spPr/>
      <dgm:t>
        <a:bodyPr/>
        <a:lstStyle/>
        <a:p>
          <a:endParaRPr lang="en-IE"/>
        </a:p>
      </dgm:t>
    </dgm:pt>
    <dgm:pt modelId="{94DA4457-DC66-43FD-927A-55D818F96A79}">
      <dgm:prSet phldrT="[Text]"/>
      <dgm:spPr/>
      <dgm:t>
        <a:bodyPr/>
        <a:lstStyle/>
        <a:p>
          <a:r>
            <a:rPr lang="en-IE" dirty="0">
              <a:solidFill>
                <a:schemeClr val="bg1"/>
              </a:solidFill>
            </a:rPr>
            <a:t>Sound Cloud </a:t>
          </a:r>
        </a:p>
        <a:p>
          <a:r>
            <a:rPr lang="en-IE" dirty="0">
              <a:solidFill>
                <a:schemeClr val="bg1"/>
              </a:solidFill>
            </a:rPr>
            <a:t>Podcasts </a:t>
          </a:r>
          <a:r>
            <a:rPr lang="en-US" dirty="0">
              <a:solidFill>
                <a:schemeClr val="bg1"/>
              </a:solidFill>
            </a:rPr>
            <a:t>https://soundcloud.com/user-188404020 - </a:t>
          </a:r>
        </a:p>
      </dgm:t>
    </dgm:pt>
    <dgm:pt modelId="{F97C4C40-2A4C-45EB-8AE7-3EE9118D6C1E}" type="parTrans" cxnId="{9BA113A0-4CA2-4777-A390-D81DFBC8302E}">
      <dgm:prSet/>
      <dgm:spPr/>
      <dgm:t>
        <a:bodyPr/>
        <a:lstStyle/>
        <a:p>
          <a:endParaRPr lang="en-IE"/>
        </a:p>
      </dgm:t>
    </dgm:pt>
    <dgm:pt modelId="{ADE321C3-F95C-4EEA-8D27-6670ECED79DC}" type="sibTrans" cxnId="{9BA113A0-4CA2-4777-A390-D81DFBC8302E}">
      <dgm:prSet/>
      <dgm:spPr/>
      <dgm:t>
        <a:bodyPr/>
        <a:lstStyle/>
        <a:p>
          <a:endParaRPr lang="en-IE"/>
        </a:p>
      </dgm:t>
    </dgm:pt>
    <dgm:pt modelId="{C8BD3098-4054-435B-B617-4F96B9AF2B02}" type="pres">
      <dgm:prSet presAssocID="{094CD328-E9B4-4CB3-AD48-97C3C576D2D3}" presName="diagram" presStyleCnt="0">
        <dgm:presLayoutVars>
          <dgm:dir/>
          <dgm:resizeHandles val="exact"/>
        </dgm:presLayoutVars>
      </dgm:prSet>
      <dgm:spPr/>
    </dgm:pt>
    <dgm:pt modelId="{1FA926A7-E6A0-4A7F-84D6-03D5EB5CEDE6}" type="pres">
      <dgm:prSet presAssocID="{8D58F25B-CA19-42F8-9A64-BF64DB05FC9D}" presName="node" presStyleLbl="node1" presStyleIdx="0" presStyleCnt="8">
        <dgm:presLayoutVars>
          <dgm:bulletEnabled val="1"/>
        </dgm:presLayoutVars>
      </dgm:prSet>
      <dgm:spPr/>
    </dgm:pt>
    <dgm:pt modelId="{B64CA5FB-88D4-4CB9-8924-87B25A3524AC}" type="pres">
      <dgm:prSet presAssocID="{107C7E43-9537-463E-9C30-BF37F055196D}" presName="sibTrans" presStyleCnt="0"/>
      <dgm:spPr/>
    </dgm:pt>
    <dgm:pt modelId="{45BBDC35-2558-4A66-8368-EA0FB1CE21A7}" type="pres">
      <dgm:prSet presAssocID="{0A54392C-29DE-4982-B230-5C29380BFB98}" presName="node" presStyleLbl="node1" presStyleIdx="1" presStyleCnt="8">
        <dgm:presLayoutVars>
          <dgm:bulletEnabled val="1"/>
        </dgm:presLayoutVars>
      </dgm:prSet>
      <dgm:spPr/>
    </dgm:pt>
    <dgm:pt modelId="{EF32628D-5D0E-4B72-AE34-A510099E2750}" type="pres">
      <dgm:prSet presAssocID="{B1DDE5FC-BA68-474B-9E20-4FB9ABBC40A7}" presName="sibTrans" presStyleCnt="0"/>
      <dgm:spPr/>
    </dgm:pt>
    <dgm:pt modelId="{B8908FC2-B397-4C9E-9970-C12DF7CA557D}" type="pres">
      <dgm:prSet presAssocID="{4579A30D-A799-4958-92D0-3E110B749504}" presName="node" presStyleLbl="node1" presStyleIdx="2" presStyleCnt="8">
        <dgm:presLayoutVars>
          <dgm:bulletEnabled val="1"/>
        </dgm:presLayoutVars>
      </dgm:prSet>
      <dgm:spPr/>
    </dgm:pt>
    <dgm:pt modelId="{C60E4F50-AFAF-4E16-A8D8-D21A0C8FD3A8}" type="pres">
      <dgm:prSet presAssocID="{642C5A83-3662-47E2-A3C8-C96DABFD6DEA}" presName="sibTrans" presStyleCnt="0"/>
      <dgm:spPr/>
    </dgm:pt>
    <dgm:pt modelId="{B9DF958A-E92B-43A7-AAF9-275C12772B4E}" type="pres">
      <dgm:prSet presAssocID="{FF7E05DB-F45E-48ED-9E0A-156370A1A0DC}" presName="node" presStyleLbl="node1" presStyleIdx="3" presStyleCnt="8">
        <dgm:presLayoutVars>
          <dgm:bulletEnabled val="1"/>
        </dgm:presLayoutVars>
      </dgm:prSet>
      <dgm:spPr/>
    </dgm:pt>
    <dgm:pt modelId="{A177DB65-F8D6-4DA1-89FF-5D6AE7E6A748}" type="pres">
      <dgm:prSet presAssocID="{0EE01076-4144-4E69-81AE-CAEBD117DFE0}" presName="sibTrans" presStyleCnt="0"/>
      <dgm:spPr/>
    </dgm:pt>
    <dgm:pt modelId="{45EEEBD4-8EA9-4B2B-B5DA-CDD3DE91E20A}" type="pres">
      <dgm:prSet presAssocID="{99108014-E89B-451A-AA34-0B199EDBF537}" presName="node" presStyleLbl="node1" presStyleIdx="4" presStyleCnt="8">
        <dgm:presLayoutVars>
          <dgm:bulletEnabled val="1"/>
        </dgm:presLayoutVars>
      </dgm:prSet>
      <dgm:spPr/>
    </dgm:pt>
    <dgm:pt modelId="{9CDD377D-9CB2-4F6E-9AD1-737102565EF2}" type="pres">
      <dgm:prSet presAssocID="{8428CCA2-F36D-4217-A4B3-86FF1933C07A}" presName="sibTrans" presStyleCnt="0"/>
      <dgm:spPr/>
    </dgm:pt>
    <dgm:pt modelId="{E7756A27-200B-4D20-A123-16A57316BB2F}" type="pres">
      <dgm:prSet presAssocID="{B71BDDAB-CF72-496F-A713-CD50D0B506B7}" presName="node" presStyleLbl="node1" presStyleIdx="5" presStyleCnt="8">
        <dgm:presLayoutVars>
          <dgm:bulletEnabled val="1"/>
        </dgm:presLayoutVars>
      </dgm:prSet>
      <dgm:spPr/>
    </dgm:pt>
    <dgm:pt modelId="{F4465590-2652-4834-852B-9EAA6457F69C}" type="pres">
      <dgm:prSet presAssocID="{A6021494-229A-4933-8561-A81D8A66CCDD}" presName="sibTrans" presStyleCnt="0"/>
      <dgm:spPr/>
    </dgm:pt>
    <dgm:pt modelId="{D5F5227C-3CBC-411E-A809-0424BAB9BD3C}" type="pres">
      <dgm:prSet presAssocID="{F476A389-BD78-4E19-B2C2-94E6F0BC0B26}" presName="node" presStyleLbl="node1" presStyleIdx="6" presStyleCnt="8">
        <dgm:presLayoutVars>
          <dgm:bulletEnabled val="1"/>
        </dgm:presLayoutVars>
      </dgm:prSet>
      <dgm:spPr/>
    </dgm:pt>
    <dgm:pt modelId="{2A8C574B-DEB2-44E2-9A43-49B697358D5B}" type="pres">
      <dgm:prSet presAssocID="{065E9F66-AE93-4F62-8228-D50C3B6CA0F5}" presName="sibTrans" presStyleCnt="0"/>
      <dgm:spPr/>
    </dgm:pt>
    <dgm:pt modelId="{E3C52479-BFD0-4126-B1F3-A36A462FA154}" type="pres">
      <dgm:prSet presAssocID="{94DA4457-DC66-43FD-927A-55D818F96A79}" presName="node" presStyleLbl="node1" presStyleIdx="7" presStyleCnt="8">
        <dgm:presLayoutVars>
          <dgm:bulletEnabled val="1"/>
        </dgm:presLayoutVars>
      </dgm:prSet>
      <dgm:spPr/>
    </dgm:pt>
  </dgm:ptLst>
  <dgm:cxnLst>
    <dgm:cxn modelId="{CB34AA04-5147-4B0C-A815-9D74047F1E9C}" type="presOf" srcId="{F476A389-BD78-4E19-B2C2-94E6F0BC0B26}" destId="{D5F5227C-3CBC-411E-A809-0424BAB9BD3C}" srcOrd="0" destOrd="0" presId="urn:microsoft.com/office/officeart/2005/8/layout/default"/>
    <dgm:cxn modelId="{2E9E3833-ABDF-44EF-B659-11D731D1D499}" srcId="{094CD328-E9B4-4CB3-AD48-97C3C576D2D3}" destId="{FF7E05DB-F45E-48ED-9E0A-156370A1A0DC}" srcOrd="3" destOrd="0" parTransId="{E1DCFD1E-274D-43CB-B2B8-E6B3CD845362}" sibTransId="{0EE01076-4144-4E69-81AE-CAEBD117DFE0}"/>
    <dgm:cxn modelId="{04D5AC3D-C127-4E75-8D7C-916DED84A9A4}" type="presOf" srcId="{4579A30D-A799-4958-92D0-3E110B749504}" destId="{B8908FC2-B397-4C9E-9970-C12DF7CA557D}" srcOrd="0" destOrd="0" presId="urn:microsoft.com/office/officeart/2005/8/layout/default"/>
    <dgm:cxn modelId="{ED88944A-123B-46B6-8858-456FA504A0EE}" type="presOf" srcId="{99108014-E89B-451A-AA34-0B199EDBF537}" destId="{45EEEBD4-8EA9-4B2B-B5DA-CDD3DE91E20A}" srcOrd="0" destOrd="0" presId="urn:microsoft.com/office/officeart/2005/8/layout/default"/>
    <dgm:cxn modelId="{3EF04D53-758E-4F41-9997-E88F2E045116}" srcId="{094CD328-E9B4-4CB3-AD48-97C3C576D2D3}" destId="{4579A30D-A799-4958-92D0-3E110B749504}" srcOrd="2" destOrd="0" parTransId="{B7135EC5-ED8F-4D4D-B803-62F17955F7B1}" sibTransId="{642C5A83-3662-47E2-A3C8-C96DABFD6DEA}"/>
    <dgm:cxn modelId="{75F1DE73-1059-4D95-8595-B57D01F1C9AA}" type="presOf" srcId="{8D58F25B-CA19-42F8-9A64-BF64DB05FC9D}" destId="{1FA926A7-E6A0-4A7F-84D6-03D5EB5CEDE6}" srcOrd="0" destOrd="0" presId="urn:microsoft.com/office/officeart/2005/8/layout/default"/>
    <dgm:cxn modelId="{5D706D77-8C69-4A9E-B48A-2FA96347142B}" type="presOf" srcId="{0A54392C-29DE-4982-B230-5C29380BFB98}" destId="{45BBDC35-2558-4A66-8368-EA0FB1CE21A7}" srcOrd="0" destOrd="0" presId="urn:microsoft.com/office/officeart/2005/8/layout/default"/>
    <dgm:cxn modelId="{78539F7B-BC5D-4B5E-BC74-3C8EAAA93168}" type="presOf" srcId="{FF7E05DB-F45E-48ED-9E0A-156370A1A0DC}" destId="{B9DF958A-E92B-43A7-AAF9-275C12772B4E}" srcOrd="0" destOrd="0" presId="urn:microsoft.com/office/officeart/2005/8/layout/default"/>
    <dgm:cxn modelId="{F6312E83-CFE9-42F3-888B-62CF6A23EEA9}" srcId="{094CD328-E9B4-4CB3-AD48-97C3C576D2D3}" destId="{99108014-E89B-451A-AA34-0B199EDBF537}" srcOrd="4" destOrd="0" parTransId="{B2DBCAFA-7AAB-402E-BECE-C28118B7687E}" sibTransId="{8428CCA2-F36D-4217-A4B3-86FF1933C07A}"/>
    <dgm:cxn modelId="{982E4A8F-F4E2-4A86-9D54-276FC6D42265}" srcId="{094CD328-E9B4-4CB3-AD48-97C3C576D2D3}" destId="{0A54392C-29DE-4982-B230-5C29380BFB98}" srcOrd="1" destOrd="0" parTransId="{9C3EF553-83AD-4B34-8DDE-341B1F59711A}" sibTransId="{B1DDE5FC-BA68-474B-9E20-4FB9ABBC40A7}"/>
    <dgm:cxn modelId="{6995429C-DAB6-4566-85E0-54BDAA875101}" type="presOf" srcId="{94DA4457-DC66-43FD-927A-55D818F96A79}" destId="{E3C52479-BFD0-4126-B1F3-A36A462FA154}" srcOrd="0" destOrd="0" presId="urn:microsoft.com/office/officeart/2005/8/layout/default"/>
    <dgm:cxn modelId="{9BA113A0-4CA2-4777-A390-D81DFBC8302E}" srcId="{094CD328-E9B4-4CB3-AD48-97C3C576D2D3}" destId="{94DA4457-DC66-43FD-927A-55D818F96A79}" srcOrd="7" destOrd="0" parTransId="{F97C4C40-2A4C-45EB-8AE7-3EE9118D6C1E}" sibTransId="{ADE321C3-F95C-4EEA-8D27-6670ECED79DC}"/>
    <dgm:cxn modelId="{635621C7-A22B-42DF-A79E-A916238C619E}" srcId="{094CD328-E9B4-4CB3-AD48-97C3C576D2D3}" destId="{8D58F25B-CA19-42F8-9A64-BF64DB05FC9D}" srcOrd="0" destOrd="0" parTransId="{67CB54C1-3DD8-42E1-9DD7-461490823416}" sibTransId="{107C7E43-9537-463E-9C30-BF37F055196D}"/>
    <dgm:cxn modelId="{C2C1E0D1-DB30-437F-B432-FD644BF9F012}" srcId="{094CD328-E9B4-4CB3-AD48-97C3C576D2D3}" destId="{B71BDDAB-CF72-496F-A713-CD50D0B506B7}" srcOrd="5" destOrd="0" parTransId="{6EC7ED8F-12AD-4C9A-8B3D-B4BA35253152}" sibTransId="{A6021494-229A-4933-8561-A81D8A66CCDD}"/>
    <dgm:cxn modelId="{865D0DDD-23B2-45FD-8FD3-700B35693228}" type="presOf" srcId="{B71BDDAB-CF72-496F-A713-CD50D0B506B7}" destId="{E7756A27-200B-4D20-A123-16A57316BB2F}" srcOrd="0" destOrd="0" presId="urn:microsoft.com/office/officeart/2005/8/layout/default"/>
    <dgm:cxn modelId="{9C8E2BE2-F654-45B3-B100-BB87BEDA6381}" type="presOf" srcId="{094CD328-E9B4-4CB3-AD48-97C3C576D2D3}" destId="{C8BD3098-4054-435B-B617-4F96B9AF2B02}" srcOrd="0" destOrd="0" presId="urn:microsoft.com/office/officeart/2005/8/layout/default"/>
    <dgm:cxn modelId="{14A1CDF0-36F9-4520-B6AB-63F50D1CAB0B}" srcId="{094CD328-E9B4-4CB3-AD48-97C3C576D2D3}" destId="{F476A389-BD78-4E19-B2C2-94E6F0BC0B26}" srcOrd="6" destOrd="0" parTransId="{EF28722E-A8B7-47EA-823C-942836458737}" sibTransId="{065E9F66-AE93-4F62-8228-D50C3B6CA0F5}"/>
    <dgm:cxn modelId="{22C0F548-365C-4887-91BF-35C7FF78CAAE}" type="presParOf" srcId="{C8BD3098-4054-435B-B617-4F96B9AF2B02}" destId="{1FA926A7-E6A0-4A7F-84D6-03D5EB5CEDE6}" srcOrd="0" destOrd="0" presId="urn:microsoft.com/office/officeart/2005/8/layout/default"/>
    <dgm:cxn modelId="{88AA8A8D-1D09-434B-ADEB-4B634CF4A4A5}" type="presParOf" srcId="{C8BD3098-4054-435B-B617-4F96B9AF2B02}" destId="{B64CA5FB-88D4-4CB9-8924-87B25A3524AC}" srcOrd="1" destOrd="0" presId="urn:microsoft.com/office/officeart/2005/8/layout/default"/>
    <dgm:cxn modelId="{545A3F70-8CA4-44B4-B01E-CD0843C1B2A7}" type="presParOf" srcId="{C8BD3098-4054-435B-B617-4F96B9AF2B02}" destId="{45BBDC35-2558-4A66-8368-EA0FB1CE21A7}" srcOrd="2" destOrd="0" presId="urn:microsoft.com/office/officeart/2005/8/layout/default"/>
    <dgm:cxn modelId="{893B2FCE-1541-49A0-A9D6-0BE25E1770BD}" type="presParOf" srcId="{C8BD3098-4054-435B-B617-4F96B9AF2B02}" destId="{EF32628D-5D0E-4B72-AE34-A510099E2750}" srcOrd="3" destOrd="0" presId="urn:microsoft.com/office/officeart/2005/8/layout/default"/>
    <dgm:cxn modelId="{694530F1-C987-44B4-9718-9671C6628A13}" type="presParOf" srcId="{C8BD3098-4054-435B-B617-4F96B9AF2B02}" destId="{B8908FC2-B397-4C9E-9970-C12DF7CA557D}" srcOrd="4" destOrd="0" presId="urn:microsoft.com/office/officeart/2005/8/layout/default"/>
    <dgm:cxn modelId="{43CE5EDF-1E33-405E-B268-5EB985AD5CFD}" type="presParOf" srcId="{C8BD3098-4054-435B-B617-4F96B9AF2B02}" destId="{C60E4F50-AFAF-4E16-A8D8-D21A0C8FD3A8}" srcOrd="5" destOrd="0" presId="urn:microsoft.com/office/officeart/2005/8/layout/default"/>
    <dgm:cxn modelId="{FF2B966B-A6E7-4347-8AEA-77E87AA970E3}" type="presParOf" srcId="{C8BD3098-4054-435B-B617-4F96B9AF2B02}" destId="{B9DF958A-E92B-43A7-AAF9-275C12772B4E}" srcOrd="6" destOrd="0" presId="urn:microsoft.com/office/officeart/2005/8/layout/default"/>
    <dgm:cxn modelId="{6EA36FED-1CE4-4598-97E2-061599214144}" type="presParOf" srcId="{C8BD3098-4054-435B-B617-4F96B9AF2B02}" destId="{A177DB65-F8D6-4DA1-89FF-5D6AE7E6A748}" srcOrd="7" destOrd="0" presId="urn:microsoft.com/office/officeart/2005/8/layout/default"/>
    <dgm:cxn modelId="{4382EF9C-9BBE-466D-A212-F3FAC890158E}" type="presParOf" srcId="{C8BD3098-4054-435B-B617-4F96B9AF2B02}" destId="{45EEEBD4-8EA9-4B2B-B5DA-CDD3DE91E20A}" srcOrd="8" destOrd="0" presId="urn:microsoft.com/office/officeart/2005/8/layout/default"/>
    <dgm:cxn modelId="{0C495527-45CD-4CBB-91FD-C1C5D4A05B76}" type="presParOf" srcId="{C8BD3098-4054-435B-B617-4F96B9AF2B02}" destId="{9CDD377D-9CB2-4F6E-9AD1-737102565EF2}" srcOrd="9" destOrd="0" presId="urn:microsoft.com/office/officeart/2005/8/layout/default"/>
    <dgm:cxn modelId="{FBB7525C-3BD5-4A7E-B4C9-1A6A798601B3}" type="presParOf" srcId="{C8BD3098-4054-435B-B617-4F96B9AF2B02}" destId="{E7756A27-200B-4D20-A123-16A57316BB2F}" srcOrd="10" destOrd="0" presId="urn:microsoft.com/office/officeart/2005/8/layout/default"/>
    <dgm:cxn modelId="{B2246553-6DBB-4581-93CB-68D580E1B007}" type="presParOf" srcId="{C8BD3098-4054-435B-B617-4F96B9AF2B02}" destId="{F4465590-2652-4834-852B-9EAA6457F69C}" srcOrd="11" destOrd="0" presId="urn:microsoft.com/office/officeart/2005/8/layout/default"/>
    <dgm:cxn modelId="{CAEC3F09-E0B4-4F7E-B184-7E4C8E584892}" type="presParOf" srcId="{C8BD3098-4054-435B-B617-4F96B9AF2B02}" destId="{D5F5227C-3CBC-411E-A809-0424BAB9BD3C}" srcOrd="12" destOrd="0" presId="urn:microsoft.com/office/officeart/2005/8/layout/default"/>
    <dgm:cxn modelId="{569ED550-C9EF-4325-A4AE-04C728F3C0F7}" type="presParOf" srcId="{C8BD3098-4054-435B-B617-4F96B9AF2B02}" destId="{2A8C574B-DEB2-44E2-9A43-49B697358D5B}" srcOrd="13" destOrd="0" presId="urn:microsoft.com/office/officeart/2005/8/layout/default"/>
    <dgm:cxn modelId="{134C7264-7CE5-4446-B17B-F5ECD09E0B8C}" type="presParOf" srcId="{C8BD3098-4054-435B-B617-4F96B9AF2B02}" destId="{E3C52479-BFD0-4126-B1F3-A36A462FA154}"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49E0C-0329-4CD5-B333-8C7993A76EE8}">
      <dsp:nvSpPr>
        <dsp:cNvPr id="0" name=""/>
        <dsp:cNvSpPr/>
      </dsp:nvSpPr>
      <dsp:spPr>
        <a:xfrm>
          <a:off x="0" y="2616"/>
          <a:ext cx="1044881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3974E3-50E2-42AA-A5BA-FCD2CF890FF8}">
      <dsp:nvSpPr>
        <dsp:cNvPr id="0" name=""/>
        <dsp:cNvSpPr/>
      </dsp:nvSpPr>
      <dsp:spPr>
        <a:xfrm>
          <a:off x="0" y="2616"/>
          <a:ext cx="10448811" cy="178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t>Forced Migrant Women’s Voices:</a:t>
          </a:r>
          <a:endParaRPr lang="en-US" sz="1800" b="1" kern="1200" dirty="0"/>
        </a:p>
      </dsp:txBody>
      <dsp:txXfrm>
        <a:off x="0" y="2616"/>
        <a:ext cx="10448811" cy="1784722"/>
      </dsp:txXfrm>
    </dsp:sp>
    <dsp:sp modelId="{9DA2F875-59A2-4511-961D-D7D240B552C5}">
      <dsp:nvSpPr>
        <dsp:cNvPr id="0" name=""/>
        <dsp:cNvSpPr/>
      </dsp:nvSpPr>
      <dsp:spPr>
        <a:xfrm>
          <a:off x="0" y="2149209"/>
          <a:ext cx="10448811" cy="0"/>
        </a:xfrm>
        <a:prstGeom prst="line">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B1D7A-DC86-4BB3-96A8-2051534C0DA0}">
      <dsp:nvSpPr>
        <dsp:cNvPr id="0" name=""/>
        <dsp:cNvSpPr/>
      </dsp:nvSpPr>
      <dsp:spPr>
        <a:xfrm>
          <a:off x="0" y="1914429"/>
          <a:ext cx="10448811" cy="178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br>
            <a:rPr lang="en-GB" sz="1800" b="1" kern="1200" dirty="0"/>
          </a:br>
          <a:r>
            <a:rPr lang="en-GB" sz="1800" b="1" kern="1200" dirty="0"/>
            <a:t>Resilience:</a:t>
          </a:r>
        </a:p>
        <a:p>
          <a:pPr marL="0" lvl="0" indent="0" algn="ctr" defTabSz="800100">
            <a:lnSpc>
              <a:spcPct val="90000"/>
            </a:lnSpc>
            <a:spcBef>
              <a:spcPct val="0"/>
            </a:spcBef>
            <a:spcAft>
              <a:spcPct val="35000"/>
            </a:spcAft>
            <a:buNone/>
          </a:pPr>
          <a:r>
            <a:rPr lang="en-GB" sz="1800" kern="1200" dirty="0"/>
            <a:t>– Religion, faith and spirituality are resilience factors and coping resources </a:t>
          </a:r>
        </a:p>
        <a:p>
          <a:pPr marL="0" lvl="0" indent="0" algn="ctr" defTabSz="800100">
            <a:lnSpc>
              <a:spcPct val="90000"/>
            </a:lnSpc>
            <a:spcBef>
              <a:spcPct val="0"/>
            </a:spcBef>
            <a:spcAft>
              <a:spcPct val="35000"/>
            </a:spcAft>
            <a:buNone/>
          </a:pPr>
          <a:r>
            <a:rPr lang="en-GB" sz="1800" kern="1200" dirty="0"/>
            <a:t>- Religious coping mechanisms: cognitive, behavioural and spiritual coping strategies</a:t>
          </a:r>
        </a:p>
        <a:p>
          <a:pPr marL="0" lvl="0" indent="0" algn="ctr" defTabSz="800100">
            <a:lnSpc>
              <a:spcPct val="90000"/>
            </a:lnSpc>
            <a:spcBef>
              <a:spcPct val="0"/>
            </a:spcBef>
            <a:spcAft>
              <a:spcPct val="35000"/>
            </a:spcAft>
            <a:buNone/>
          </a:pPr>
          <a:r>
            <a:rPr lang="en-GB" sz="1800" kern="1200" dirty="0"/>
            <a:t>- Social context &amp; loss of religious resources impact on survivors’ coping &amp; healing</a:t>
          </a:r>
        </a:p>
      </dsp:txBody>
      <dsp:txXfrm>
        <a:off x="0" y="1914429"/>
        <a:ext cx="10448811" cy="1784722"/>
      </dsp:txXfrm>
    </dsp:sp>
    <dsp:sp modelId="{429C25DD-6099-4CD9-8BAB-A6A15EC242A6}">
      <dsp:nvSpPr>
        <dsp:cNvPr id="0" name=""/>
        <dsp:cNvSpPr/>
      </dsp:nvSpPr>
      <dsp:spPr>
        <a:xfrm>
          <a:off x="0" y="3810142"/>
          <a:ext cx="10448811" cy="0"/>
        </a:xfrm>
        <a:prstGeom prst="line">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F0132-1E09-404E-A1DE-E46B480100A4}">
      <dsp:nvSpPr>
        <dsp:cNvPr id="0" name=""/>
        <dsp:cNvSpPr/>
      </dsp:nvSpPr>
      <dsp:spPr>
        <a:xfrm>
          <a:off x="0" y="3574677"/>
          <a:ext cx="10448811" cy="178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br>
            <a:rPr lang="en-GB" sz="1800" b="1" kern="1200" dirty="0"/>
          </a:br>
          <a:r>
            <a:rPr lang="en-GB" sz="1800" b="1" kern="1200" dirty="0"/>
            <a:t>Intersecting vulnerability:</a:t>
          </a:r>
        </a:p>
        <a:p>
          <a:pPr marL="0" lvl="0" indent="0" algn="ctr" defTabSz="800100">
            <a:lnSpc>
              <a:spcPct val="90000"/>
            </a:lnSpc>
            <a:spcBef>
              <a:spcPct val="0"/>
            </a:spcBef>
            <a:spcAft>
              <a:spcPct val="35000"/>
            </a:spcAft>
            <a:buNone/>
          </a:pPr>
          <a:r>
            <a:rPr lang="en-GB" sz="1800" kern="1200" dirty="0"/>
            <a:t>– Intersecting vulnerabilities: religious persecution, racialised religious discrimination</a:t>
          </a:r>
        </a:p>
        <a:p>
          <a:pPr marL="0" lvl="0" indent="0" algn="ctr" defTabSz="800100">
            <a:lnSpc>
              <a:spcPct val="90000"/>
            </a:lnSpc>
            <a:spcBef>
              <a:spcPct val="0"/>
            </a:spcBef>
            <a:spcAft>
              <a:spcPct val="35000"/>
            </a:spcAft>
            <a:buNone/>
          </a:pPr>
          <a:r>
            <a:rPr lang="en-GB" sz="1800" kern="1200" dirty="0"/>
            <a:t>- The gender-culture-religion nexus: social norms and patriarchal cultural influences, internalised factors  </a:t>
          </a:r>
          <a:endParaRPr lang="en-US" sz="1800" kern="1200" dirty="0"/>
        </a:p>
      </dsp:txBody>
      <dsp:txXfrm>
        <a:off x="0" y="3574677"/>
        <a:ext cx="10448811" cy="1784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F7E39-3267-440E-A50F-70410AF4B971}">
      <dsp:nvSpPr>
        <dsp:cNvPr id="0" name=""/>
        <dsp:cNvSpPr/>
      </dsp:nvSpPr>
      <dsp:spPr>
        <a:xfrm>
          <a:off x="0" y="11345"/>
          <a:ext cx="11816524" cy="5990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dirty="0">
              <a:solidFill>
                <a:schemeClr val="tx1"/>
              </a:solidFill>
            </a:rPr>
            <a:t>1. Integrate an intersectional and ecological approach to GBV:</a:t>
          </a:r>
          <a:endParaRPr lang="en-US" sz="1400" kern="1200" dirty="0">
            <a:solidFill>
              <a:schemeClr val="tx1"/>
            </a:solidFill>
          </a:endParaRPr>
        </a:p>
      </dsp:txBody>
      <dsp:txXfrm>
        <a:off x="29243" y="40588"/>
        <a:ext cx="11758038" cy="540554"/>
      </dsp:txXfrm>
    </dsp:sp>
    <dsp:sp modelId="{A44AF67E-FC17-4A3B-A432-D81E9B3C7D1B}">
      <dsp:nvSpPr>
        <dsp:cNvPr id="0" name=""/>
        <dsp:cNvSpPr/>
      </dsp:nvSpPr>
      <dsp:spPr>
        <a:xfrm>
          <a:off x="0" y="610385"/>
          <a:ext cx="11816524"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17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b="1" i="0" kern="1200" dirty="0">
              <a:solidFill>
                <a:schemeClr val="tx1"/>
              </a:solidFill>
            </a:rPr>
            <a:t>Consider an intersectional analysis of GBV, including religious factors</a:t>
          </a:r>
          <a:endParaRPr lang="en-US" sz="1600" b="1" kern="1200" dirty="0">
            <a:solidFill>
              <a:schemeClr val="tx1"/>
            </a:solidFill>
          </a:endParaRPr>
        </a:p>
        <a:p>
          <a:pPr marL="171450" lvl="1" indent="-171450" algn="l" defTabSz="711200">
            <a:lnSpc>
              <a:spcPct val="90000"/>
            </a:lnSpc>
            <a:spcBef>
              <a:spcPct val="0"/>
            </a:spcBef>
            <a:spcAft>
              <a:spcPct val="20000"/>
            </a:spcAft>
            <a:buChar char="•"/>
          </a:pPr>
          <a:r>
            <a:rPr lang="en-GB" sz="1600" b="1" i="0" kern="1200" dirty="0">
              <a:solidFill>
                <a:schemeClr val="tx1"/>
              </a:solidFill>
            </a:rPr>
            <a:t>Recognise intersecting forms of violence in the continuum of violence. Mitigate risks related to religious identity, beliefs and practices</a:t>
          </a:r>
          <a:endParaRPr lang="en-US" sz="1600" b="1" kern="1200" dirty="0">
            <a:solidFill>
              <a:schemeClr val="tx1"/>
            </a:solidFill>
          </a:endParaRPr>
        </a:p>
        <a:p>
          <a:pPr marL="171450" lvl="1" indent="-171450" algn="l" defTabSz="711200">
            <a:lnSpc>
              <a:spcPct val="90000"/>
            </a:lnSpc>
            <a:spcBef>
              <a:spcPct val="0"/>
            </a:spcBef>
            <a:spcAft>
              <a:spcPct val="20000"/>
            </a:spcAft>
            <a:buChar char="•"/>
          </a:pPr>
          <a:r>
            <a:rPr lang="en-GB" sz="1600" b="1" i="0" kern="1200" dirty="0">
              <a:solidFill>
                <a:schemeClr val="tx1"/>
              </a:solidFill>
            </a:rPr>
            <a:t>Consider to sensitively disaggregate data by religion if used to inform interventions </a:t>
          </a:r>
          <a:endParaRPr lang="en-US" sz="1600" b="1" kern="1200" dirty="0">
            <a:solidFill>
              <a:schemeClr val="tx1"/>
            </a:solidFill>
          </a:endParaRPr>
        </a:p>
      </dsp:txBody>
      <dsp:txXfrm>
        <a:off x="0" y="610385"/>
        <a:ext cx="11816524" cy="977040"/>
      </dsp:txXfrm>
    </dsp:sp>
    <dsp:sp modelId="{A1AD89E3-31F2-4C0C-9211-FD636868351B}">
      <dsp:nvSpPr>
        <dsp:cNvPr id="0" name=""/>
        <dsp:cNvSpPr/>
      </dsp:nvSpPr>
      <dsp:spPr>
        <a:xfrm>
          <a:off x="0" y="1587425"/>
          <a:ext cx="11816524" cy="5990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dirty="0">
              <a:solidFill>
                <a:schemeClr val="tx1"/>
              </a:solidFill>
            </a:rPr>
            <a:t>2. In survivor-centred approach recognise religious/spiritual/non-faith coping strategies to strengthen coping mechanisms:</a:t>
          </a:r>
          <a:endParaRPr lang="en-US" sz="1400" kern="1200" dirty="0">
            <a:solidFill>
              <a:schemeClr val="tx1"/>
            </a:solidFill>
          </a:endParaRPr>
        </a:p>
      </dsp:txBody>
      <dsp:txXfrm>
        <a:off x="29243" y="1616668"/>
        <a:ext cx="11758038" cy="540554"/>
      </dsp:txXfrm>
    </dsp:sp>
    <dsp:sp modelId="{D5F2189A-5F19-48A1-A097-EAA7FDC22BF4}">
      <dsp:nvSpPr>
        <dsp:cNvPr id="0" name=""/>
        <dsp:cNvSpPr/>
      </dsp:nvSpPr>
      <dsp:spPr>
        <a:xfrm>
          <a:off x="0" y="2186465"/>
          <a:ext cx="11816524"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17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b="1" i="0" kern="1200" dirty="0">
              <a:solidFill>
                <a:schemeClr val="tx1"/>
              </a:solidFill>
            </a:rPr>
            <a:t>Consider diverse resilience expressions, healing patterns, consider to facilitate access to religious and cultural accessories</a:t>
          </a:r>
          <a:endParaRPr lang="en-US" sz="1600" b="1" kern="1200" dirty="0">
            <a:solidFill>
              <a:schemeClr val="tx1"/>
            </a:solidFill>
          </a:endParaRPr>
        </a:p>
        <a:p>
          <a:pPr marL="171450" lvl="1" indent="-171450" algn="l" defTabSz="711200">
            <a:lnSpc>
              <a:spcPct val="90000"/>
            </a:lnSpc>
            <a:spcBef>
              <a:spcPct val="0"/>
            </a:spcBef>
            <a:spcAft>
              <a:spcPct val="20000"/>
            </a:spcAft>
            <a:buChar char="•"/>
          </a:pPr>
          <a:r>
            <a:rPr lang="en-GB" sz="1600" b="1" i="0" kern="1200" dirty="0">
              <a:solidFill>
                <a:schemeClr val="tx1"/>
              </a:solidFill>
            </a:rPr>
            <a:t>Recognise religious needs as part of wellbeing in faith communities and mitigate negative effects of unmet spiritual needs/tensions</a:t>
          </a:r>
          <a:endParaRPr lang="en-US" sz="1600" b="1" kern="1200" dirty="0">
            <a:solidFill>
              <a:schemeClr val="tx1"/>
            </a:solidFill>
          </a:endParaRPr>
        </a:p>
        <a:p>
          <a:pPr marL="171450" lvl="1" indent="-171450" algn="l" defTabSz="711200">
            <a:lnSpc>
              <a:spcPct val="90000"/>
            </a:lnSpc>
            <a:spcBef>
              <a:spcPct val="0"/>
            </a:spcBef>
            <a:spcAft>
              <a:spcPct val="20000"/>
            </a:spcAft>
            <a:buChar char="•"/>
          </a:pPr>
          <a:r>
            <a:rPr lang="en-GB" sz="1600" b="1" i="0" kern="1200" dirty="0">
              <a:solidFill>
                <a:schemeClr val="tx1"/>
              </a:solidFill>
            </a:rPr>
            <a:t>Recognise the link between religious coping and menta health (with positive and negative impacts) </a:t>
          </a:r>
          <a:endParaRPr lang="en-US" sz="1600" b="1" kern="1200" dirty="0">
            <a:solidFill>
              <a:schemeClr val="tx1"/>
            </a:solidFill>
          </a:endParaRPr>
        </a:p>
      </dsp:txBody>
      <dsp:txXfrm>
        <a:off x="0" y="2186465"/>
        <a:ext cx="11816524" cy="1192320"/>
      </dsp:txXfrm>
    </dsp:sp>
    <dsp:sp modelId="{92B9193A-28D6-4C20-9DAB-BA5EE790B59D}">
      <dsp:nvSpPr>
        <dsp:cNvPr id="0" name=""/>
        <dsp:cNvSpPr/>
      </dsp:nvSpPr>
      <dsp:spPr>
        <a:xfrm>
          <a:off x="0" y="3378785"/>
          <a:ext cx="11816524" cy="5990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i="0" kern="1200" dirty="0">
              <a:solidFill>
                <a:schemeClr val="tx1"/>
              </a:solidFill>
            </a:rPr>
            <a:t>3. Invest in capacity building to engage with religious factors:</a:t>
          </a:r>
          <a:endParaRPr lang="en-US" sz="1400" kern="1200" dirty="0">
            <a:solidFill>
              <a:schemeClr val="tx1"/>
            </a:solidFill>
          </a:endParaRPr>
        </a:p>
      </dsp:txBody>
      <dsp:txXfrm>
        <a:off x="29243" y="3408028"/>
        <a:ext cx="11758038" cy="540554"/>
      </dsp:txXfrm>
    </dsp:sp>
    <dsp:sp modelId="{403E00F5-2AE2-4805-9F13-54CB35B0750E}">
      <dsp:nvSpPr>
        <dsp:cNvPr id="0" name=""/>
        <dsp:cNvSpPr/>
      </dsp:nvSpPr>
      <dsp:spPr>
        <a:xfrm>
          <a:off x="0" y="3977825"/>
          <a:ext cx="11816524"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17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b="1" i="0" kern="1200" dirty="0">
              <a:solidFill>
                <a:schemeClr val="tx1"/>
              </a:solidFill>
            </a:rPr>
            <a:t>Support development of faith literacy as a cultural competency </a:t>
          </a:r>
          <a:endParaRPr lang="en-US" sz="1600" b="1" kern="1200" dirty="0">
            <a:solidFill>
              <a:schemeClr val="tx1"/>
            </a:solidFill>
          </a:endParaRPr>
        </a:p>
        <a:p>
          <a:pPr marL="171450" lvl="1" indent="-171450" algn="l" defTabSz="711200">
            <a:lnSpc>
              <a:spcPct val="90000"/>
            </a:lnSpc>
            <a:spcBef>
              <a:spcPct val="0"/>
            </a:spcBef>
            <a:spcAft>
              <a:spcPct val="20000"/>
            </a:spcAft>
            <a:buChar char="•"/>
          </a:pPr>
          <a:r>
            <a:rPr lang="en-GB" sz="1600" b="1" i="0" kern="1200" dirty="0">
              <a:solidFill>
                <a:schemeClr val="tx1"/>
              </a:solidFill>
            </a:rPr>
            <a:t>Support safe spaces for women to discuss their faith and empower each other ‘from within’ joint resources</a:t>
          </a:r>
          <a:endParaRPr lang="en-US" sz="1600" b="1" kern="1200" dirty="0">
            <a:solidFill>
              <a:schemeClr val="tx1"/>
            </a:solidFill>
          </a:endParaRPr>
        </a:p>
        <a:p>
          <a:pPr marL="171450" lvl="1" indent="-171450" algn="l" defTabSz="711200">
            <a:lnSpc>
              <a:spcPct val="90000"/>
            </a:lnSpc>
            <a:spcBef>
              <a:spcPct val="0"/>
            </a:spcBef>
            <a:spcAft>
              <a:spcPct val="20000"/>
            </a:spcAft>
            <a:buChar char="•"/>
          </a:pPr>
          <a:r>
            <a:rPr lang="en-GB" sz="1600" b="1" i="0" kern="1200" dirty="0">
              <a:solidFill>
                <a:schemeClr val="tx1"/>
              </a:solidFill>
            </a:rPr>
            <a:t>GBV guidelines might consider religious factors to mobilise faith resources and faith actors</a:t>
          </a:r>
          <a:endParaRPr lang="en-US" sz="1600" b="1" kern="1200" dirty="0">
            <a:solidFill>
              <a:schemeClr val="tx1"/>
            </a:solidFill>
          </a:endParaRPr>
        </a:p>
      </dsp:txBody>
      <dsp:txXfrm>
        <a:off x="0" y="3977825"/>
        <a:ext cx="11816524" cy="778320"/>
      </dsp:txXfrm>
    </dsp:sp>
    <dsp:sp modelId="{0074FCB8-DC97-46FE-ADC6-275A00CC89A2}">
      <dsp:nvSpPr>
        <dsp:cNvPr id="0" name=""/>
        <dsp:cNvSpPr/>
      </dsp:nvSpPr>
      <dsp:spPr>
        <a:xfrm>
          <a:off x="0" y="4756145"/>
          <a:ext cx="11816524" cy="5990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i="0" kern="1200" dirty="0">
              <a:solidFill>
                <a:schemeClr val="tx1"/>
              </a:solidFill>
            </a:rPr>
            <a:t>4. </a:t>
          </a:r>
          <a:r>
            <a:rPr lang="en-GB" sz="1400" b="1" i="0" kern="1200" dirty="0">
              <a:solidFill>
                <a:schemeClr val="tx1"/>
              </a:solidFill>
            </a:rPr>
            <a:t>Recognise religion in </a:t>
          </a:r>
          <a:r>
            <a:rPr lang="en-GB" sz="1400" b="1" i="0" kern="1200" dirty="0" err="1">
              <a:solidFill>
                <a:schemeClr val="tx1"/>
              </a:solidFill>
            </a:rPr>
            <a:t>MHPSS</a:t>
          </a:r>
          <a:r>
            <a:rPr lang="en-GB" sz="1400" b="1" i="0" kern="1200" dirty="0">
              <a:solidFill>
                <a:schemeClr val="tx1"/>
              </a:solidFill>
            </a:rPr>
            <a:t> and resilience frameworks </a:t>
          </a:r>
          <a:r>
            <a:rPr lang="en-GB" sz="1400" b="1" i="0" kern="1200" dirty="0">
              <a:solidFill>
                <a:schemeClr val="tx1"/>
              </a:solidFill>
              <a:latin typeface="Century Gothic" panose="020B0502020202020204"/>
              <a:ea typeface="+mn-ea"/>
              <a:cs typeface="+mn-cs"/>
            </a:rPr>
            <a:t>and consider positive and negative functions of religion in coping behaviours.</a:t>
          </a:r>
          <a:endParaRPr lang="en-US" sz="1400" b="1" i="0" kern="1200" dirty="0">
            <a:solidFill>
              <a:schemeClr val="tx1"/>
            </a:solidFill>
            <a:latin typeface="Century Gothic" panose="020B0502020202020204"/>
            <a:ea typeface="+mn-ea"/>
            <a:cs typeface="+mn-cs"/>
          </a:endParaRPr>
        </a:p>
      </dsp:txBody>
      <dsp:txXfrm>
        <a:off x="29243" y="4785388"/>
        <a:ext cx="11758038" cy="540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0" y="0"/>
          <a:ext cx="3275967" cy="371475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Epistemological dominance of western Europe/North America dictating theory and paradigms and what matters as valid knowledge  </a:t>
          </a:r>
        </a:p>
      </dsp:txBody>
      <dsp:txXfrm>
        <a:off x="0" y="1485900"/>
        <a:ext cx="3275967" cy="2228850"/>
      </dsp:txXfrm>
    </dsp:sp>
    <dsp:sp modelId="{BBA91679-4684-4A04-8AEB-03038C78A75C}">
      <dsp:nvSpPr>
        <dsp:cNvPr id="0" name=""/>
        <dsp:cNvSpPr/>
      </dsp:nvSpPr>
      <dsp:spPr>
        <a:xfrm>
          <a:off x="808" y="0"/>
          <a:ext cx="3275967" cy="14859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808" y="0"/>
        <a:ext cx="3275967" cy="1485900"/>
      </dsp:txXfrm>
    </dsp:sp>
    <dsp:sp modelId="{00AE7F27-0E5D-4AFB-ACD6-B5A19E79EA42}">
      <dsp:nvSpPr>
        <dsp:cNvPr id="0" name=""/>
        <dsp:cNvSpPr/>
      </dsp:nvSpPr>
      <dsp:spPr>
        <a:xfrm>
          <a:off x="3538853" y="0"/>
          <a:ext cx="3275967" cy="371475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Material inequalities with most funding being located in the so-called global north dictating its own standards of practice &amp;  performance (theory of change, Results-based, value for money, impact, capacity building, etc.)</a:t>
          </a:r>
        </a:p>
      </dsp:txBody>
      <dsp:txXfrm>
        <a:off x="3538853" y="1485900"/>
        <a:ext cx="3275967" cy="2228850"/>
      </dsp:txXfrm>
    </dsp:sp>
    <dsp:sp modelId="{975C752B-C37A-4BA6-A3AE-2202A141404A}">
      <dsp:nvSpPr>
        <dsp:cNvPr id="0" name=""/>
        <dsp:cNvSpPr/>
      </dsp:nvSpPr>
      <dsp:spPr>
        <a:xfrm>
          <a:off x="3538853" y="0"/>
          <a:ext cx="3275967" cy="14859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38853" y="0"/>
        <a:ext cx="3275967" cy="1485900"/>
      </dsp:txXfrm>
    </dsp:sp>
    <dsp:sp modelId="{CAD62F17-E99D-4FEF-B376-961CA4CB20EB}">
      <dsp:nvSpPr>
        <dsp:cNvPr id="0" name=""/>
        <dsp:cNvSpPr/>
      </dsp:nvSpPr>
      <dsp:spPr>
        <a:xfrm>
          <a:off x="7076898" y="0"/>
          <a:ext cx="3275967" cy="371475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Ideological and political asymmetries with so-called global (</a:t>
          </a:r>
          <a:r>
            <a:rPr lang="en-US" sz="1400" kern="1200" dirty="0" err="1"/>
            <a:t>a.k.a</a:t>
          </a:r>
          <a:r>
            <a:rPr lang="en-US" sz="1400" kern="1200" dirty="0"/>
            <a:t> Northern) agendas dominating the fields of development, public health and humanitarian responses (Agenda 2030, SDGs, etc.)</a:t>
          </a:r>
        </a:p>
      </dsp:txBody>
      <dsp:txXfrm>
        <a:off x="7076898" y="1485900"/>
        <a:ext cx="3275967" cy="2228850"/>
      </dsp:txXfrm>
    </dsp:sp>
    <dsp:sp modelId="{E20811D6-E5D4-4C9E-AABF-9E0E1902CA2C}">
      <dsp:nvSpPr>
        <dsp:cNvPr id="0" name=""/>
        <dsp:cNvSpPr/>
      </dsp:nvSpPr>
      <dsp:spPr>
        <a:xfrm>
          <a:off x="7076898" y="0"/>
          <a:ext cx="3275967" cy="14859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076898" y="0"/>
        <a:ext cx="3275967" cy="1485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926A7-E6A0-4A7F-84D6-03D5EB5CEDE6}">
      <dsp:nvSpPr>
        <dsp:cNvPr id="0" name=""/>
        <dsp:cNvSpPr/>
      </dsp:nvSpPr>
      <dsp:spPr>
        <a:xfrm>
          <a:off x="0" y="169333"/>
          <a:ext cx="2539999" cy="1524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Website</a:t>
          </a:r>
        </a:p>
        <a:p>
          <a:pPr marL="0" lvl="0" indent="0" algn="ctr" defTabSz="622300">
            <a:lnSpc>
              <a:spcPct val="90000"/>
            </a:lnSpc>
            <a:spcBef>
              <a:spcPct val="0"/>
            </a:spcBef>
            <a:spcAft>
              <a:spcPct val="35000"/>
            </a:spcAft>
            <a:buNone/>
          </a:pPr>
          <a:r>
            <a:rPr lang="en-IE" sz="1400" kern="1200" dirty="0"/>
            <a:t>https://gbvaor.net</a:t>
          </a:r>
        </a:p>
      </dsp:txBody>
      <dsp:txXfrm>
        <a:off x="0" y="169333"/>
        <a:ext cx="2539999" cy="1524000"/>
      </dsp:txXfrm>
    </dsp:sp>
    <dsp:sp modelId="{45BBDC35-2558-4A66-8368-EA0FB1CE21A7}">
      <dsp:nvSpPr>
        <dsp:cNvPr id="0" name=""/>
        <dsp:cNvSpPr/>
      </dsp:nvSpPr>
      <dsp:spPr>
        <a:xfrm>
          <a:off x="2794000" y="169333"/>
          <a:ext cx="2539999" cy="15240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a:t>Community of Practice</a:t>
          </a:r>
        </a:p>
        <a:p>
          <a:pPr marL="0" lvl="0" indent="0" algn="ctr" defTabSz="622300">
            <a:lnSpc>
              <a:spcPct val="90000"/>
            </a:lnSpc>
            <a:spcBef>
              <a:spcPct val="0"/>
            </a:spcBef>
            <a:spcAft>
              <a:spcPct val="35000"/>
            </a:spcAft>
            <a:buNone/>
          </a:pPr>
          <a:r>
            <a:rPr lang="en-US" sz="1400" kern="1200">
              <a:hlinkClick xmlns:r="http://schemas.openxmlformats.org/officeDocument/2006/relationships" r:id="rId1">
                <a:extLst>
                  <a:ext uri="{A12FA001-AC4F-418D-AE19-62706E023703}">
                    <ahyp:hlinkClr xmlns:ahyp="http://schemas.microsoft.com/office/drawing/2018/hyperlinkcolor" val="tx"/>
                  </a:ext>
                </a:extLst>
              </a:hlinkClick>
            </a:rPr>
            <a:t>https://gbvaor.net/support</a:t>
          </a:r>
          <a:endParaRPr lang="en-IE" sz="1400" kern="1200" dirty="0"/>
        </a:p>
      </dsp:txBody>
      <dsp:txXfrm>
        <a:off x="2794000" y="169333"/>
        <a:ext cx="2539999" cy="1524000"/>
      </dsp:txXfrm>
    </dsp:sp>
    <dsp:sp modelId="{B8908FC2-B397-4C9E-9970-C12DF7CA557D}">
      <dsp:nvSpPr>
        <dsp:cNvPr id="0" name=""/>
        <dsp:cNvSpPr/>
      </dsp:nvSpPr>
      <dsp:spPr>
        <a:xfrm>
          <a:off x="5587999" y="169333"/>
          <a:ext cx="2539999" cy="15240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a:t>Help Desk </a:t>
          </a:r>
        </a:p>
        <a:p>
          <a:pPr marL="0" lvl="0" indent="0" algn="ctr" defTabSz="622300">
            <a:lnSpc>
              <a:spcPct val="90000"/>
            </a:lnSpc>
            <a:spcBef>
              <a:spcPct val="0"/>
            </a:spcBef>
            <a:spcAft>
              <a:spcPct val="35000"/>
            </a:spcAft>
            <a:buNone/>
          </a:pPr>
          <a:r>
            <a:rPr lang="en-US" sz="1400" kern="1200">
              <a:hlinkClick xmlns:r="http://schemas.openxmlformats.org/officeDocument/2006/relationships" r:id="rId2">
                <a:extLst>
                  <a:ext uri="{A12FA001-AC4F-418D-AE19-62706E023703}">
                    <ahyp:hlinkClr xmlns:ahyp="http://schemas.microsoft.com/office/drawing/2018/hyperlinkcolor" val="tx"/>
                  </a:ext>
                </a:extLst>
              </a:hlinkClick>
            </a:rPr>
            <a:t>https://gbvaor.net/support</a:t>
          </a:r>
          <a:endParaRPr lang="en-IE" sz="1400" kern="1200" dirty="0"/>
        </a:p>
      </dsp:txBody>
      <dsp:txXfrm>
        <a:off x="5587999" y="169333"/>
        <a:ext cx="2539999" cy="1524000"/>
      </dsp:txXfrm>
    </dsp:sp>
    <dsp:sp modelId="{B9DF958A-E92B-43A7-AAF9-275C12772B4E}">
      <dsp:nvSpPr>
        <dsp:cNvPr id="0" name=""/>
        <dsp:cNvSpPr/>
      </dsp:nvSpPr>
      <dsp:spPr>
        <a:xfrm>
          <a:off x="0" y="1947333"/>
          <a:ext cx="2539999" cy="15240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Monthly Update Newsletter</a:t>
          </a:r>
        </a:p>
        <a:p>
          <a:pPr marL="0" lvl="0" indent="0" algn="ctr" defTabSz="622300">
            <a:lnSpc>
              <a:spcPct val="90000"/>
            </a:lnSpc>
            <a:spcBef>
              <a:spcPct val="0"/>
            </a:spcBef>
            <a:spcAft>
              <a:spcPct val="35000"/>
            </a:spcAft>
            <a:buNone/>
          </a:pPr>
          <a:r>
            <a:rPr lang="en-IE" sz="1400" kern="1200" dirty="0"/>
            <a:t>Sign up through our website</a:t>
          </a:r>
        </a:p>
      </dsp:txBody>
      <dsp:txXfrm>
        <a:off x="0" y="1947333"/>
        <a:ext cx="2539999" cy="1524000"/>
      </dsp:txXfrm>
    </dsp:sp>
    <dsp:sp modelId="{45EEEBD4-8EA9-4B2B-B5DA-CDD3DE91E20A}">
      <dsp:nvSpPr>
        <dsp:cNvPr id="0" name=""/>
        <dsp:cNvSpPr/>
      </dsp:nvSpPr>
      <dsp:spPr>
        <a:xfrm>
          <a:off x="2794000" y="1947333"/>
          <a:ext cx="2539999" cy="152400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Twitter </a:t>
          </a:r>
        </a:p>
        <a:p>
          <a:pPr marL="0" lvl="0" indent="0" algn="ctr" defTabSz="622300">
            <a:lnSpc>
              <a:spcPct val="90000"/>
            </a:lnSpc>
            <a:spcBef>
              <a:spcPct val="0"/>
            </a:spcBef>
            <a:spcAft>
              <a:spcPct val="35000"/>
            </a:spcAft>
            <a:buNone/>
          </a:pPr>
          <a:r>
            <a:rPr lang="en-IE" sz="1400" kern="1200" dirty="0"/>
            <a:t>@GBVAoR1</a:t>
          </a:r>
        </a:p>
      </dsp:txBody>
      <dsp:txXfrm>
        <a:off x="2794000" y="1947333"/>
        <a:ext cx="2539999" cy="1524000"/>
      </dsp:txXfrm>
    </dsp:sp>
    <dsp:sp modelId="{E7756A27-200B-4D20-A123-16A57316BB2F}">
      <dsp:nvSpPr>
        <dsp:cNvPr id="0" name=""/>
        <dsp:cNvSpPr/>
      </dsp:nvSpPr>
      <dsp:spPr>
        <a:xfrm>
          <a:off x="5587999" y="1947333"/>
          <a:ext cx="2539999" cy="1524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Facebook</a:t>
          </a:r>
        </a:p>
        <a:p>
          <a:pPr marL="0" lvl="0" indent="0" algn="ctr" defTabSz="622300">
            <a:lnSpc>
              <a:spcPct val="90000"/>
            </a:lnSpc>
            <a:spcBef>
              <a:spcPct val="0"/>
            </a:spcBef>
            <a:spcAft>
              <a:spcPct val="35000"/>
            </a:spcAft>
            <a:buNone/>
          </a:pPr>
          <a:r>
            <a:rPr lang="en-IE" sz="1400" kern="1200" dirty="0"/>
            <a:t>@GBVAoR1</a:t>
          </a:r>
        </a:p>
      </dsp:txBody>
      <dsp:txXfrm>
        <a:off x="5587999" y="1947333"/>
        <a:ext cx="2539999" cy="1524000"/>
      </dsp:txXfrm>
    </dsp:sp>
    <dsp:sp modelId="{D5F5227C-3CBC-411E-A809-0424BAB9BD3C}">
      <dsp:nvSpPr>
        <dsp:cNvPr id="0" name=""/>
        <dsp:cNvSpPr/>
      </dsp:nvSpPr>
      <dsp:spPr>
        <a:xfrm>
          <a:off x="1397000" y="3725333"/>
          <a:ext cx="2539999" cy="15240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YouTube.com</a:t>
          </a:r>
        </a:p>
        <a:p>
          <a:pPr marL="0" lvl="0" indent="0" algn="ctr" defTabSz="622300">
            <a:lnSpc>
              <a:spcPct val="90000"/>
            </a:lnSpc>
            <a:spcBef>
              <a:spcPct val="0"/>
            </a:spcBef>
            <a:spcAft>
              <a:spcPct val="35000"/>
            </a:spcAft>
            <a:buNone/>
          </a:pPr>
          <a:r>
            <a:rPr lang="en-IE" sz="1400" kern="1200" dirty="0"/>
            <a:t>Search &lt;</a:t>
          </a:r>
          <a:r>
            <a:rPr lang="en-IE" sz="1400" kern="1200" dirty="0" err="1"/>
            <a:t>GBVAoR</a:t>
          </a:r>
          <a:r>
            <a:rPr lang="en-IE" sz="1400" kern="1200" dirty="0"/>
            <a:t>&gt;</a:t>
          </a:r>
        </a:p>
        <a:p>
          <a:pPr marL="0" lvl="0" indent="0" algn="ctr" defTabSz="622300">
            <a:lnSpc>
              <a:spcPct val="90000"/>
            </a:lnSpc>
            <a:spcBef>
              <a:spcPct val="0"/>
            </a:spcBef>
            <a:spcAft>
              <a:spcPct val="35000"/>
            </a:spcAft>
            <a:buNone/>
          </a:pPr>
          <a:r>
            <a:rPr lang="en-IE" sz="1400" kern="1200" dirty="0"/>
            <a:t>Videos of past events</a:t>
          </a:r>
        </a:p>
      </dsp:txBody>
      <dsp:txXfrm>
        <a:off x="1397000" y="3725333"/>
        <a:ext cx="2539999" cy="1524000"/>
      </dsp:txXfrm>
    </dsp:sp>
    <dsp:sp modelId="{E3C52479-BFD0-4126-B1F3-A36A462FA154}">
      <dsp:nvSpPr>
        <dsp:cNvPr id="0" name=""/>
        <dsp:cNvSpPr/>
      </dsp:nvSpPr>
      <dsp:spPr>
        <a:xfrm>
          <a:off x="4191000" y="3725333"/>
          <a:ext cx="2539999" cy="15240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solidFill>
                <a:schemeClr val="bg1"/>
              </a:solidFill>
            </a:rPr>
            <a:t>Sound Cloud </a:t>
          </a:r>
        </a:p>
        <a:p>
          <a:pPr marL="0" lvl="0" indent="0" algn="ctr" defTabSz="622300">
            <a:lnSpc>
              <a:spcPct val="90000"/>
            </a:lnSpc>
            <a:spcBef>
              <a:spcPct val="0"/>
            </a:spcBef>
            <a:spcAft>
              <a:spcPct val="35000"/>
            </a:spcAft>
            <a:buNone/>
          </a:pPr>
          <a:r>
            <a:rPr lang="en-IE" sz="1400" kern="1200" dirty="0">
              <a:solidFill>
                <a:schemeClr val="bg1"/>
              </a:solidFill>
            </a:rPr>
            <a:t>Podcasts </a:t>
          </a:r>
          <a:r>
            <a:rPr lang="en-US" sz="1400" kern="1200" dirty="0">
              <a:solidFill>
                <a:schemeClr val="bg1"/>
              </a:solidFill>
            </a:rPr>
            <a:t>https://soundcloud.com/user-188404020 - </a:t>
          </a:r>
        </a:p>
      </dsp:txBody>
      <dsp:txXfrm>
        <a:off x="4191000" y="3725333"/>
        <a:ext cx="2539999" cy="1524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25E9B-F33F-8943-BF4B-4886E4EAF834}" type="slidenum">
              <a:rPr lang="en-US" smtClean="0"/>
              <a:t>1</a:t>
            </a:fld>
            <a:endParaRPr lang="en-US" dirty="0"/>
          </a:p>
        </p:txBody>
      </p:sp>
    </p:spTree>
    <p:extLst>
      <p:ext uri="{BB962C8B-B14F-4D97-AF65-F5344CB8AC3E}">
        <p14:creationId xmlns:p14="http://schemas.microsoft.com/office/powerpoint/2010/main" val="14930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4c95ab144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84c95ab144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dirty="0">
              <a:solidFill>
                <a:srgbClr val="000000"/>
              </a:solidFill>
            </a:endParaRPr>
          </a:p>
        </p:txBody>
      </p:sp>
      <p:sp>
        <p:nvSpPr>
          <p:cNvPr id="210" name="Google Shape;210;g84c95ab144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84572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Checklists and guidelines don’t look at religion – is part of culture and social norms – some most crucial for effective GBV mitigation. Religion – doesn’t do anything on its own – what survivors think? And how do service providers approach it?</a:t>
            </a:r>
          </a:p>
          <a:p>
            <a:r>
              <a:rPr lang="en-GB" dirty="0"/>
              <a:t>Part of intersecting identities </a:t>
            </a:r>
          </a:p>
        </p:txBody>
      </p:sp>
      <p:sp>
        <p:nvSpPr>
          <p:cNvPr id="4" name="Slide Number Placeholder 3"/>
          <p:cNvSpPr>
            <a:spLocks noGrp="1"/>
          </p:cNvSpPr>
          <p:nvPr>
            <p:ph type="sldNum" sz="quarter" idx="5"/>
          </p:nvPr>
        </p:nvSpPr>
        <p:spPr/>
        <p:txBody>
          <a:bodyPr/>
          <a:lstStyle/>
          <a:p>
            <a:fld id="{2929853B-2962-4B5F-A90E-FA92E7E1B638}" type="slidenum">
              <a:rPr lang="en-GB" smtClean="0"/>
              <a:t>6</a:t>
            </a:fld>
            <a:endParaRPr lang="en-GB"/>
          </a:p>
        </p:txBody>
      </p:sp>
    </p:spTree>
    <p:extLst>
      <p:ext uri="{BB962C8B-B14F-4D97-AF65-F5344CB8AC3E}">
        <p14:creationId xmlns:p14="http://schemas.microsoft.com/office/powerpoint/2010/main" val="424709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Contrast the spectrum VS. survivor of faith XP</a:t>
            </a:r>
          </a:p>
          <a:p>
            <a:r>
              <a:rPr lang="en-GB" dirty="0"/>
              <a:t>Worldview, thinking framework</a:t>
            </a:r>
          </a:p>
          <a:p>
            <a:r>
              <a:rPr lang="en-GB" dirty="0"/>
              <a:t>Religion is not all good or all bad, there are ways to work with religion in SGBV reduction and MHPSS for survivors</a:t>
            </a:r>
          </a:p>
        </p:txBody>
      </p:sp>
      <p:sp>
        <p:nvSpPr>
          <p:cNvPr id="4" name="Slide Number Placeholder 3"/>
          <p:cNvSpPr>
            <a:spLocks noGrp="1"/>
          </p:cNvSpPr>
          <p:nvPr>
            <p:ph type="sldNum" sz="quarter" idx="5"/>
          </p:nvPr>
        </p:nvSpPr>
        <p:spPr/>
        <p:txBody>
          <a:bodyPr/>
          <a:lstStyle/>
          <a:p>
            <a:fld id="{2929853B-2962-4B5F-A90E-FA92E7E1B638}" type="slidenum">
              <a:rPr lang="en-GB" smtClean="0"/>
              <a:t>13</a:t>
            </a:fld>
            <a:endParaRPr lang="en-GB"/>
          </a:p>
        </p:txBody>
      </p:sp>
    </p:spTree>
    <p:extLst>
      <p:ext uri="{BB962C8B-B14F-4D97-AF65-F5344CB8AC3E}">
        <p14:creationId xmlns:p14="http://schemas.microsoft.com/office/powerpoint/2010/main" val="92626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490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187783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184572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6/4/21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6091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6"/>
        <p:cNvGrpSpPr/>
        <p:nvPr/>
      </p:nvGrpSpPr>
      <p:grpSpPr>
        <a:xfrm>
          <a:off x="0" y="0"/>
          <a:ext cx="0" cy="0"/>
          <a:chOff x="0" y="0"/>
          <a:chExt cx="0" cy="0"/>
        </a:xfrm>
      </p:grpSpPr>
      <p:sp>
        <p:nvSpPr>
          <p:cNvPr id="27" name="Google Shape;27;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terfaithpartners.org/webinars" TargetMode="External"/><Relationship Id="rId2" Type="http://schemas.openxmlformats.org/officeDocument/2006/relationships/hyperlink" Target="https://www.fmreview.org/issue66/rutledge-pertek-abohilal-fitzgibbon" TargetMode="External"/><Relationship Id="rId1" Type="http://schemas.openxmlformats.org/officeDocument/2006/relationships/slideLayout" Target="../slideLayouts/slideLayout10.xml"/><Relationship Id="rId5" Type="http://schemas.openxmlformats.org/officeDocument/2006/relationships/hyperlink" Target="mailto:sandra.m.pertek@pgr.bham.ac.uk" TargetMode="External"/><Relationship Id="rId4" Type="http://schemas.openxmlformats.org/officeDocument/2006/relationships/hyperlink" Target="https://a82d07d9-81fc-4a06-aee8-464d0da71159.filesusr.com/ugd/991f52_aaaf3517163a4559be3a847017768f41.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39.png"/><Relationship Id="rId3" Type="http://schemas.openxmlformats.org/officeDocument/2006/relationships/image" Target="../media/image8.png"/><Relationship Id="rId7" Type="http://schemas.openxmlformats.org/officeDocument/2006/relationships/diagramColors" Target="../diagrams/colors4.xml"/><Relationship Id="rId12"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image" Target="../media/image37.png"/><Relationship Id="rId5" Type="http://schemas.openxmlformats.org/officeDocument/2006/relationships/diagramLayout" Target="../diagrams/layout4.xml"/><Relationship Id="rId10" Type="http://schemas.openxmlformats.org/officeDocument/2006/relationships/image" Target="../media/image36.jpeg"/><Relationship Id="rId4" Type="http://schemas.openxmlformats.org/officeDocument/2006/relationships/diagramData" Target="../diagrams/data4.xml"/><Relationship Id="rId9" Type="http://schemas.openxmlformats.org/officeDocument/2006/relationships/image" Target="../media/image35.png"/><Relationship Id="rId14"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mailto:sandra.m.pertek@pgr.bham.ac.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FF5029-50CF-5540-877E-822E4CBD4DEC}"/>
              </a:ext>
            </a:extLst>
          </p:cNvPr>
          <p:cNvPicPr/>
          <p:nvPr/>
        </p:nvPicPr>
        <p:blipFill rotWithShape="1">
          <a:blip r:embed="rId3" cstate="email">
            <a:extLst>
              <a:ext uri="{28A0092B-C50C-407E-A947-70E740481C1C}">
                <a14:useLocalDpi xmlns:a14="http://schemas.microsoft.com/office/drawing/2010/main"/>
              </a:ext>
            </a:extLst>
          </a:blip>
          <a:srcRect r="-1" b="-2"/>
          <a:stretch/>
        </p:blipFill>
        <p:spPr bwMode="auto">
          <a:xfrm>
            <a:off x="10498" y="-42227"/>
            <a:ext cx="12191695" cy="4939368"/>
          </a:xfrm>
          <a:custGeom>
            <a:avLst/>
            <a:gdLst>
              <a:gd name="connsiteX0" fmla="*/ 0 w 12191695"/>
              <a:gd name="connsiteY0" fmla="*/ 0 h 5020241"/>
              <a:gd name="connsiteX1" fmla="*/ 12191695 w 12191695"/>
              <a:gd name="connsiteY1" fmla="*/ 0 h 5020241"/>
              <a:gd name="connsiteX2" fmla="*/ 12191695 w 12191695"/>
              <a:gd name="connsiteY2" fmla="*/ 4057991 h 5020241"/>
              <a:gd name="connsiteX3" fmla="*/ 11914945 w 12191695"/>
              <a:gd name="connsiteY3" fmla="*/ 4110187 h 5020241"/>
              <a:gd name="connsiteX4" fmla="*/ 11639412 w 12191695"/>
              <a:gd name="connsiteY4" fmla="*/ 4159931 h 5020241"/>
              <a:gd name="connsiteX5" fmla="*/ 11362661 w 12191695"/>
              <a:gd name="connsiteY5" fmla="*/ 4208624 h 5020241"/>
              <a:gd name="connsiteX6" fmla="*/ 11084690 w 12191695"/>
              <a:gd name="connsiteY6" fmla="*/ 4250310 h 5020241"/>
              <a:gd name="connsiteX7" fmla="*/ 10807939 w 12191695"/>
              <a:gd name="connsiteY7" fmla="*/ 4292347 h 5020241"/>
              <a:gd name="connsiteX8" fmla="*/ 10529968 w 12191695"/>
              <a:gd name="connsiteY8" fmla="*/ 4331582 h 5020241"/>
              <a:gd name="connsiteX9" fmla="*/ 10255655 w 12191695"/>
              <a:gd name="connsiteY9" fmla="*/ 4365211 h 5020241"/>
              <a:gd name="connsiteX10" fmla="*/ 9977684 w 12191695"/>
              <a:gd name="connsiteY10" fmla="*/ 4397089 h 5020241"/>
              <a:gd name="connsiteX11" fmla="*/ 9700933 w 12191695"/>
              <a:gd name="connsiteY11" fmla="*/ 4426165 h 5020241"/>
              <a:gd name="connsiteX12" fmla="*/ 9429058 w 12191695"/>
              <a:gd name="connsiteY12" fmla="*/ 4451387 h 5020241"/>
              <a:gd name="connsiteX13" fmla="*/ 9153526 w 12191695"/>
              <a:gd name="connsiteY13" fmla="*/ 4476609 h 5020241"/>
              <a:gd name="connsiteX14" fmla="*/ 8881651 w 12191695"/>
              <a:gd name="connsiteY14" fmla="*/ 4497628 h 5020241"/>
              <a:gd name="connsiteX15" fmla="*/ 8609776 w 12191695"/>
              <a:gd name="connsiteY15" fmla="*/ 4514092 h 5020241"/>
              <a:gd name="connsiteX16" fmla="*/ 8339121 w 12191695"/>
              <a:gd name="connsiteY16" fmla="*/ 4531258 h 5020241"/>
              <a:gd name="connsiteX17" fmla="*/ 8070903 w 12191695"/>
              <a:gd name="connsiteY17" fmla="*/ 4545620 h 5020241"/>
              <a:gd name="connsiteX18" fmla="*/ 7805124 w 12191695"/>
              <a:gd name="connsiteY18" fmla="*/ 4555779 h 5020241"/>
              <a:gd name="connsiteX19" fmla="*/ 7539345 w 12191695"/>
              <a:gd name="connsiteY19" fmla="*/ 4564537 h 5020241"/>
              <a:gd name="connsiteX20" fmla="*/ 7276005 w 12191695"/>
              <a:gd name="connsiteY20" fmla="*/ 4572944 h 5020241"/>
              <a:gd name="connsiteX21" fmla="*/ 7016322 w 12191695"/>
              <a:gd name="connsiteY21" fmla="*/ 4576798 h 5020241"/>
              <a:gd name="connsiteX22" fmla="*/ 6756639 w 12191695"/>
              <a:gd name="connsiteY22" fmla="*/ 4581001 h 5020241"/>
              <a:gd name="connsiteX23" fmla="*/ 6500613 w 12191695"/>
              <a:gd name="connsiteY23" fmla="*/ 4583103 h 5020241"/>
              <a:gd name="connsiteX24" fmla="*/ 6247026 w 12191695"/>
              <a:gd name="connsiteY24" fmla="*/ 4581001 h 5020241"/>
              <a:gd name="connsiteX25" fmla="*/ 5995877 w 12191695"/>
              <a:gd name="connsiteY25" fmla="*/ 4581001 h 5020241"/>
              <a:gd name="connsiteX26" fmla="*/ 5747167 w 12191695"/>
              <a:gd name="connsiteY26" fmla="*/ 4576798 h 5020241"/>
              <a:gd name="connsiteX27" fmla="*/ 5503333 w 12191695"/>
              <a:gd name="connsiteY27" fmla="*/ 4570492 h 5020241"/>
              <a:gd name="connsiteX28" fmla="*/ 5261938 w 12191695"/>
              <a:gd name="connsiteY28" fmla="*/ 4564537 h 5020241"/>
              <a:gd name="connsiteX29" fmla="*/ 5025418 w 12191695"/>
              <a:gd name="connsiteY29" fmla="*/ 4557881 h 5020241"/>
              <a:gd name="connsiteX30" fmla="*/ 4790118 w 12191695"/>
              <a:gd name="connsiteY30" fmla="*/ 4547722 h 5020241"/>
              <a:gd name="connsiteX31" fmla="*/ 4558477 w 12191695"/>
              <a:gd name="connsiteY31" fmla="*/ 4536862 h 5020241"/>
              <a:gd name="connsiteX32" fmla="*/ 4331710 w 12191695"/>
              <a:gd name="connsiteY32" fmla="*/ 4527054 h 5020241"/>
              <a:gd name="connsiteX33" fmla="*/ 3889152 w 12191695"/>
              <a:gd name="connsiteY33" fmla="*/ 4499379 h 5020241"/>
              <a:gd name="connsiteX34" fmla="*/ 3464881 w 12191695"/>
              <a:gd name="connsiteY34" fmla="*/ 4469954 h 5020241"/>
              <a:gd name="connsiteX35" fmla="*/ 3057678 w 12191695"/>
              <a:gd name="connsiteY35" fmla="*/ 4439126 h 5020241"/>
              <a:gd name="connsiteX36" fmla="*/ 2672421 w 12191695"/>
              <a:gd name="connsiteY36" fmla="*/ 4405147 h 5020241"/>
              <a:gd name="connsiteX37" fmla="*/ 2304232 w 12191695"/>
              <a:gd name="connsiteY37" fmla="*/ 4369765 h 5020241"/>
              <a:gd name="connsiteX38" fmla="*/ 1962864 w 12191695"/>
              <a:gd name="connsiteY38" fmla="*/ 4331582 h 5020241"/>
              <a:gd name="connsiteX39" fmla="*/ 1642223 w 12191695"/>
              <a:gd name="connsiteY39" fmla="*/ 4294099 h 5020241"/>
              <a:gd name="connsiteX40" fmla="*/ 1347183 w 12191695"/>
              <a:gd name="connsiteY40" fmla="*/ 4256616 h 5020241"/>
              <a:gd name="connsiteX41" fmla="*/ 1076528 w 12191695"/>
              <a:gd name="connsiteY41" fmla="*/ 4221235 h 5020241"/>
              <a:gd name="connsiteX42" fmla="*/ 836351 w 12191695"/>
              <a:gd name="connsiteY42" fmla="*/ 4187605 h 5020241"/>
              <a:gd name="connsiteX43" fmla="*/ 619339 w 12191695"/>
              <a:gd name="connsiteY43" fmla="*/ 4155727 h 5020241"/>
              <a:gd name="connsiteX44" fmla="*/ 436464 w 12191695"/>
              <a:gd name="connsiteY44" fmla="*/ 4129104 h 5020241"/>
              <a:gd name="connsiteX45" fmla="*/ 282848 w 12191695"/>
              <a:gd name="connsiteY45" fmla="*/ 4103881 h 5020241"/>
              <a:gd name="connsiteX46" fmla="*/ 71932 w 12191695"/>
              <a:gd name="connsiteY46" fmla="*/ 4067800 h 5020241"/>
              <a:gd name="connsiteX47" fmla="*/ 1 w 12191695"/>
              <a:gd name="connsiteY47" fmla="*/ 4055539 h 5020241"/>
              <a:gd name="connsiteX48" fmla="*/ 1 w 12191695"/>
              <a:gd name="connsiteY48" fmla="*/ 5020241 h 5020241"/>
              <a:gd name="connsiteX49" fmla="*/ 0 w 12191695"/>
              <a:gd name="connsiteY4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extLst>
            <a:ext uri="{53640926-AAD7-44d8-BBD7-CCE9431645EC}">
              <a14:shadowObscured xmlns:a14="http://schemas.microsoft.com/office/drawing/2010/main" xmlns=""/>
            </a:ext>
          </a:extLst>
        </p:spPr>
      </p:pic>
      <p:sp>
        <p:nvSpPr>
          <p:cNvPr id="2" name="Title 1">
            <a:extLst>
              <a:ext uri="{FF2B5EF4-FFF2-40B4-BE49-F238E27FC236}">
                <a16:creationId xmlns:a16="http://schemas.microsoft.com/office/drawing/2014/main" id="{8BC616B9-DFEE-0049-B633-6271D0D7DDD9}"/>
              </a:ext>
            </a:extLst>
          </p:cNvPr>
          <p:cNvSpPr>
            <a:spLocks noGrp="1"/>
          </p:cNvSpPr>
          <p:nvPr>
            <p:ph type="ctrTitle"/>
          </p:nvPr>
        </p:nvSpPr>
        <p:spPr>
          <a:xfrm>
            <a:off x="902545" y="4086776"/>
            <a:ext cx="10407602" cy="1353265"/>
          </a:xfrm>
        </p:spPr>
        <p:txBody>
          <a:bodyPr>
            <a:noAutofit/>
          </a:bodyPr>
          <a:lstStyle/>
          <a:p>
            <a:pPr algn="ctr">
              <a:lnSpc>
                <a:spcPct val="90000"/>
              </a:lnSpc>
            </a:pPr>
            <a:r>
              <a:rPr lang="en-US" sz="3200" b="1" i="1" dirty="0">
                <a:solidFill>
                  <a:schemeClr val="tx1"/>
                </a:solidFill>
              </a:rPr>
              <a:t>Exploring Faith and Spirituality in Response to GBV Survivors: Implications for Humanitarian Practice</a:t>
            </a:r>
          </a:p>
        </p:txBody>
      </p:sp>
      <p:sp>
        <p:nvSpPr>
          <p:cNvPr id="8" name="Rectangle 7">
            <a:extLst>
              <a:ext uri="{FF2B5EF4-FFF2-40B4-BE49-F238E27FC236}">
                <a16:creationId xmlns:a16="http://schemas.microsoft.com/office/drawing/2014/main" id="{7F130CAD-AEC0-8542-8DF0-083E6CB67B20}"/>
              </a:ext>
            </a:extLst>
          </p:cNvPr>
          <p:cNvSpPr/>
          <p:nvPr/>
        </p:nvSpPr>
        <p:spPr>
          <a:xfrm>
            <a:off x="501805" y="502720"/>
            <a:ext cx="11213111" cy="719452"/>
          </a:xfrm>
          <a:prstGeom prst="rect">
            <a:avLst/>
          </a:prstGeom>
          <a:solidFill>
            <a:srgbClr val="583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0" bIns="0" rtlCol="0" anchor="ctr">
            <a:noAutofit/>
          </a:bodyPr>
          <a:lstStyle/>
          <a:p>
            <a:pPr algn="ctr">
              <a:spcAft>
                <a:spcPts val="0"/>
              </a:spcAft>
            </a:pPr>
            <a:r>
              <a:rPr lang="en-GB" sz="4400" b="1" kern="1200" dirty="0">
                <a:solidFill>
                  <a:srgbClr val="FFFFFF"/>
                </a:solidFill>
                <a:effectLst/>
                <a:latin typeface="Calibri Light" panose="020F0302020204030204" pitchFamily="34" charset="0"/>
                <a:ea typeface="MS Mincho" panose="02020609040205080304" pitchFamily="49" charset="-128"/>
              </a:rPr>
              <a:t>GBV </a:t>
            </a:r>
            <a:r>
              <a:rPr lang="en-GB" sz="4400" b="1" kern="1200" dirty="0" err="1">
                <a:solidFill>
                  <a:srgbClr val="FFFFFF"/>
                </a:solidFill>
                <a:effectLst/>
                <a:latin typeface="Calibri Light" panose="020F0302020204030204" pitchFamily="34" charset="0"/>
                <a:ea typeface="MS Mincho" panose="02020609040205080304" pitchFamily="49" charset="-128"/>
              </a:rPr>
              <a:t>AoR</a:t>
            </a:r>
            <a:r>
              <a:rPr lang="en-GB" sz="4400" b="1" kern="1200" dirty="0">
                <a:solidFill>
                  <a:srgbClr val="FFFFFF"/>
                </a:solidFill>
                <a:effectLst/>
                <a:latin typeface="Calibri Light" panose="020F0302020204030204" pitchFamily="34" charset="0"/>
                <a:ea typeface="MS Mincho" panose="02020609040205080304" pitchFamily="49" charset="-128"/>
              </a:rPr>
              <a:t> </a:t>
            </a:r>
            <a:r>
              <a:rPr lang="en-GB" sz="4400" dirty="0">
                <a:solidFill>
                  <a:srgbClr val="FFFFFF"/>
                </a:solidFill>
                <a:latin typeface="Calibri Light" panose="020F0302020204030204" pitchFamily="34" charset="0"/>
                <a:ea typeface="MS Mincho" panose="02020609040205080304" pitchFamily="49" charset="-128"/>
              </a:rPr>
              <a:t>Community of Practice</a:t>
            </a:r>
            <a:endParaRPr lang="en-GB" sz="1100" dirty="0">
              <a:solidFill>
                <a:schemeClr val="bg1"/>
              </a:solidFill>
              <a:effectLst/>
              <a:latin typeface="Times New Roman" panose="02020603050405020304" pitchFamily="18" charset="0"/>
              <a:ea typeface="MS Mincho" panose="02020609040205080304" pitchFamily="49" charset="-128"/>
            </a:endParaRPr>
          </a:p>
        </p:txBody>
      </p:sp>
      <p:sp>
        <p:nvSpPr>
          <p:cNvPr id="10" name="Rectangle 9">
            <a:extLst>
              <a:ext uri="{FF2B5EF4-FFF2-40B4-BE49-F238E27FC236}">
                <a16:creationId xmlns:a16="http://schemas.microsoft.com/office/drawing/2014/main" id="{5B690324-AEE4-8A46-BCD1-E41E0F869791}"/>
              </a:ext>
            </a:extLst>
          </p:cNvPr>
          <p:cNvSpPr/>
          <p:nvPr/>
        </p:nvSpPr>
        <p:spPr>
          <a:xfrm>
            <a:off x="501805" y="1253634"/>
            <a:ext cx="11172507" cy="276999"/>
          </a:xfrm>
          <a:prstGeom prst="rect">
            <a:avLst/>
          </a:prstGeom>
          <a:solidFill>
            <a:srgbClr val="00B8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72000" bIns="0" rtlCol="0" anchor="ctr">
            <a:spAutoFit/>
          </a:bodyPr>
          <a:lstStyle/>
          <a:p>
            <a:pPr algn="ctr">
              <a:spcAft>
                <a:spcPts val="0"/>
              </a:spcAft>
            </a:pPr>
            <a:r>
              <a:rPr lang="en-GB" kern="1200" dirty="0">
                <a:solidFill>
                  <a:srgbClr val="2F3E99"/>
                </a:solidFill>
                <a:effectLst/>
                <a:latin typeface="Calibri" panose="020F0502020204030204" pitchFamily="34" charset="0"/>
                <a:ea typeface="MS Mincho" panose="02020609040205080304" pitchFamily="49" charset="-128"/>
              </a:rPr>
              <a:t> </a:t>
            </a:r>
            <a:r>
              <a:rPr lang="en-GB" dirty="0">
                <a:solidFill>
                  <a:srgbClr val="2F3E99"/>
                </a:solidFill>
                <a:latin typeface="Calibri" panose="020F0502020204030204" pitchFamily="34" charset="0"/>
                <a:ea typeface="MS Mincho" panose="02020609040205080304" pitchFamily="49" charset="-128"/>
              </a:rPr>
              <a:t>SUPPORTING HUMANITARIAN ACTORS TO PREVENT AND RESPOND TO GENDER BASED VIOLENCE IN EMERGENCIES</a:t>
            </a:r>
            <a:endParaRPr lang="en-GB" dirty="0">
              <a:effectLst/>
              <a:latin typeface="Times New Roman" panose="02020603050405020304" pitchFamily="18" charset="0"/>
              <a:ea typeface="MS Mincho" panose="02020609040205080304" pitchFamily="49" charset="-128"/>
            </a:endParaRPr>
          </a:p>
        </p:txBody>
      </p:sp>
      <p:pic>
        <p:nvPicPr>
          <p:cNvPr id="7" name="Picture 6" descr="Icon&#10;&#10;Description automatically generated with medium confidence">
            <a:extLst>
              <a:ext uri="{FF2B5EF4-FFF2-40B4-BE49-F238E27FC236}">
                <a16:creationId xmlns:a16="http://schemas.microsoft.com/office/drawing/2014/main" id="{39A81306-5764-4B45-8DF1-8EF1EAC7A1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060" y="5724487"/>
            <a:ext cx="1539537" cy="1131625"/>
          </a:xfrm>
          <a:prstGeom prst="rect">
            <a:avLst/>
          </a:prstGeom>
        </p:spPr>
      </p:pic>
      <p:pic>
        <p:nvPicPr>
          <p:cNvPr id="5" name="Picture 4" descr="A picture containing sunburst chart&#10;&#10;Description automatically generated">
            <a:extLst>
              <a:ext uri="{FF2B5EF4-FFF2-40B4-BE49-F238E27FC236}">
                <a16:creationId xmlns:a16="http://schemas.microsoft.com/office/drawing/2014/main" id="{0FF1808E-0076-574A-8B4C-0B769841D4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71248" y="5764517"/>
            <a:ext cx="1304649" cy="107179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92EA485C-CF43-D04F-9FE5-8681395775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3041" y="6106504"/>
            <a:ext cx="4013242" cy="673091"/>
          </a:xfrm>
          <a:prstGeom prst="rect">
            <a:avLst/>
          </a:prstGeom>
        </p:spPr>
      </p:pic>
      <p:pic>
        <p:nvPicPr>
          <p:cNvPr id="12" name="Picture 11" descr="Icon&#10;&#10;Description automatically generated">
            <a:extLst>
              <a:ext uri="{FF2B5EF4-FFF2-40B4-BE49-F238E27FC236}">
                <a16:creationId xmlns:a16="http://schemas.microsoft.com/office/drawing/2014/main" id="{DF62BA5A-13E6-C743-B936-AAE6B28312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5596" y="5970152"/>
            <a:ext cx="929388" cy="92938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0F18EF3F-6152-F141-9B45-8D0CE78E821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86214" y="5530325"/>
            <a:ext cx="2998628" cy="1006054"/>
          </a:xfrm>
          <a:prstGeom prst="rect">
            <a:avLst/>
          </a:prstGeom>
        </p:spPr>
      </p:pic>
      <p:pic>
        <p:nvPicPr>
          <p:cNvPr id="20" name="Picture 19" descr="Logo&#10;&#10;Description automatically generated">
            <a:extLst>
              <a:ext uri="{FF2B5EF4-FFF2-40B4-BE49-F238E27FC236}">
                <a16:creationId xmlns:a16="http://schemas.microsoft.com/office/drawing/2014/main" id="{B5AA9371-A376-4643-A8DE-12B09671F40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09328" y="6111612"/>
            <a:ext cx="1993320" cy="714776"/>
          </a:xfrm>
          <a:prstGeom prst="rect">
            <a:avLst/>
          </a:prstGeom>
        </p:spPr>
      </p:pic>
    </p:spTree>
    <p:extLst>
      <p:ext uri="{BB962C8B-B14F-4D97-AF65-F5344CB8AC3E}">
        <p14:creationId xmlns:p14="http://schemas.microsoft.com/office/powerpoint/2010/main" val="423786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2254472-4347-4615-BD9B-7D114CCFB0BA}"/>
              </a:ext>
            </a:extLst>
          </p:cNvPr>
          <p:cNvGraphicFramePr>
            <a:graphicFrameLocks noGrp="1"/>
          </p:cNvGraphicFramePr>
          <p:nvPr>
            <p:extLst>
              <p:ext uri="{D42A27DB-BD31-4B8C-83A1-F6EECF244321}">
                <p14:modId xmlns:p14="http://schemas.microsoft.com/office/powerpoint/2010/main" val="2452945126"/>
              </p:ext>
            </p:extLst>
          </p:nvPr>
        </p:nvGraphicFramePr>
        <p:xfrm>
          <a:off x="0" y="-29981"/>
          <a:ext cx="12086064" cy="6959067"/>
        </p:xfrm>
        <a:graphic>
          <a:graphicData uri="http://schemas.openxmlformats.org/drawingml/2006/table">
            <a:tbl>
              <a:tblPr firstRow="1" firstCol="1" bandRow="1">
                <a:tableStyleId>{5940675A-B579-460E-94D1-54222C63F5DA}</a:tableStyleId>
              </a:tblPr>
              <a:tblGrid>
                <a:gridCol w="1095771">
                  <a:extLst>
                    <a:ext uri="{9D8B030D-6E8A-4147-A177-3AD203B41FA5}">
                      <a16:colId xmlns:a16="http://schemas.microsoft.com/office/drawing/2014/main" val="4056513809"/>
                    </a:ext>
                  </a:extLst>
                </a:gridCol>
                <a:gridCol w="1523095">
                  <a:extLst>
                    <a:ext uri="{9D8B030D-6E8A-4147-A177-3AD203B41FA5}">
                      <a16:colId xmlns:a16="http://schemas.microsoft.com/office/drawing/2014/main" val="1649192482"/>
                    </a:ext>
                  </a:extLst>
                </a:gridCol>
                <a:gridCol w="943906">
                  <a:extLst>
                    <a:ext uri="{9D8B030D-6E8A-4147-A177-3AD203B41FA5}">
                      <a16:colId xmlns:a16="http://schemas.microsoft.com/office/drawing/2014/main" val="1784394064"/>
                    </a:ext>
                  </a:extLst>
                </a:gridCol>
                <a:gridCol w="3394041">
                  <a:extLst>
                    <a:ext uri="{9D8B030D-6E8A-4147-A177-3AD203B41FA5}">
                      <a16:colId xmlns:a16="http://schemas.microsoft.com/office/drawing/2014/main" val="3316087263"/>
                    </a:ext>
                  </a:extLst>
                </a:gridCol>
                <a:gridCol w="5129251">
                  <a:extLst>
                    <a:ext uri="{9D8B030D-6E8A-4147-A177-3AD203B41FA5}">
                      <a16:colId xmlns:a16="http://schemas.microsoft.com/office/drawing/2014/main" val="2469997684"/>
                    </a:ext>
                  </a:extLst>
                </a:gridCol>
              </a:tblGrid>
              <a:tr h="525514">
                <a:tc>
                  <a:txBody>
                    <a:bodyPr/>
                    <a:lstStyle/>
                    <a:p>
                      <a:pPr>
                        <a:lnSpc>
                          <a:spcPct val="107000"/>
                        </a:lnSpc>
                        <a:spcAft>
                          <a:spcPts val="800"/>
                        </a:spcAft>
                      </a:pPr>
                      <a:r>
                        <a:rPr lang="en-GB" sz="1400" dirty="0">
                          <a:ln>
                            <a:solidFill>
                              <a:schemeClr val="bg1"/>
                            </a:solidFill>
                          </a:ln>
                          <a:solidFill>
                            <a:schemeClr val="bg1"/>
                          </a:solidFill>
                          <a:effectLst/>
                          <a:latin typeface="Calibri" panose="020F0502020204030204" pitchFamily="34" charset="0"/>
                          <a:cs typeface="Calibri" panose="020F0502020204030204" pitchFamily="34" charset="0"/>
                        </a:rPr>
                        <a:t>TYPE OF APPROACH</a:t>
                      </a:r>
                      <a:endParaRPr lang="en-GB" sz="1400" dirty="0">
                        <a:ln>
                          <a:solidFill>
                            <a:schemeClr val="bg1"/>
                          </a:solid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40" marR="1034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nSpc>
                          <a:spcPct val="107000"/>
                        </a:lnSpc>
                        <a:spcAft>
                          <a:spcPts val="800"/>
                        </a:spcAft>
                      </a:pPr>
                      <a:r>
                        <a:rPr lang="en-GB" sz="1400" dirty="0">
                          <a:ln>
                            <a:solidFill>
                              <a:schemeClr val="bg1"/>
                            </a:solidFill>
                          </a:ln>
                          <a:solidFill>
                            <a:schemeClr val="bg1"/>
                          </a:solidFill>
                          <a:effectLst/>
                          <a:latin typeface="Calibri" panose="020F0502020204030204" pitchFamily="34" charset="0"/>
                          <a:cs typeface="Calibri" panose="020F0502020204030204" pitchFamily="34" charset="0"/>
                        </a:rPr>
                        <a:t>ACCOUNTING FOR RELIGION</a:t>
                      </a:r>
                      <a:endParaRPr lang="en-GB" sz="1400" dirty="0">
                        <a:ln>
                          <a:solidFill>
                            <a:schemeClr val="bg1"/>
                          </a:solid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nSpc>
                          <a:spcPct val="107000"/>
                        </a:lnSpc>
                        <a:spcAft>
                          <a:spcPts val="800"/>
                        </a:spcAft>
                      </a:pPr>
                      <a:r>
                        <a:rPr lang="en-GB" sz="1400" dirty="0">
                          <a:ln>
                            <a:solidFill>
                              <a:schemeClr val="bg1"/>
                            </a:solidFill>
                          </a:ln>
                          <a:solidFill>
                            <a:schemeClr val="bg1"/>
                          </a:solidFill>
                          <a:effectLst/>
                          <a:latin typeface="Calibri" panose="020F0502020204030204" pitchFamily="34" charset="0"/>
                          <a:cs typeface="Calibri" panose="020F0502020204030204" pitchFamily="34" charset="0"/>
                        </a:rPr>
                        <a:t>FAITH SENSITIVITY</a:t>
                      </a:r>
                      <a:endParaRPr lang="en-GB" sz="1400" dirty="0">
                        <a:ln>
                          <a:solidFill>
                            <a:schemeClr val="bg1"/>
                          </a:solid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nSpc>
                          <a:spcPct val="107000"/>
                        </a:lnSpc>
                        <a:spcAft>
                          <a:spcPts val="800"/>
                        </a:spcAft>
                      </a:pPr>
                      <a:r>
                        <a:rPr lang="en-GB" sz="1400" dirty="0">
                          <a:ln>
                            <a:solidFill>
                              <a:schemeClr val="bg1"/>
                            </a:solidFill>
                          </a:ln>
                          <a:solidFill>
                            <a:schemeClr val="bg1"/>
                          </a:solidFill>
                          <a:effectLst/>
                          <a:latin typeface="Calibri" panose="020F0502020204030204" pitchFamily="34" charset="0"/>
                          <a:cs typeface="Calibri" panose="020F0502020204030204" pitchFamily="34" charset="0"/>
                        </a:rPr>
                        <a:t>VIEW ON RELIGION </a:t>
                      </a:r>
                      <a:endParaRPr lang="en-GB" sz="1400" dirty="0">
                        <a:ln>
                          <a:solidFill>
                            <a:schemeClr val="bg1"/>
                          </a:solid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nSpc>
                          <a:spcPct val="107000"/>
                        </a:lnSpc>
                        <a:spcAft>
                          <a:spcPts val="800"/>
                        </a:spcAft>
                      </a:pPr>
                      <a:r>
                        <a:rPr lang="en-GB" sz="1400" dirty="0">
                          <a:ln>
                            <a:solidFill>
                              <a:schemeClr val="bg1"/>
                            </a:solidFill>
                          </a:ln>
                          <a:solidFill>
                            <a:schemeClr val="bg1"/>
                          </a:solidFill>
                          <a:effectLst/>
                          <a:latin typeface="Calibri" panose="020F0502020204030204" pitchFamily="34" charset="0"/>
                          <a:cs typeface="Calibri" panose="020F0502020204030204" pitchFamily="34" charset="0"/>
                        </a:rPr>
                        <a:t>PRACTICES (KEY THEMES)</a:t>
                      </a:r>
                      <a:endParaRPr lang="en-GB" sz="1400" dirty="0">
                        <a:ln>
                          <a:solidFill>
                            <a:schemeClr val="bg1"/>
                          </a:solid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3925237686"/>
                  </a:ext>
                </a:extLst>
              </a:tr>
              <a:tr h="1724436">
                <a:tc>
                  <a:txBody>
                    <a:bodyPr/>
                    <a:lstStyle/>
                    <a:p>
                      <a:pPr algn="just">
                        <a:lnSpc>
                          <a:spcPct val="107000"/>
                        </a:lnSpc>
                        <a:spcAft>
                          <a:spcPts val="800"/>
                        </a:spcAft>
                      </a:pPr>
                      <a:r>
                        <a:rPr lang="en-GB" sz="1400" b="0" dirty="0">
                          <a:ln>
                            <a:solidFill>
                              <a:schemeClr val="bg1"/>
                            </a:solidFill>
                          </a:ln>
                          <a:solidFill>
                            <a:schemeClr val="bg1"/>
                          </a:solidFill>
                          <a:effectLst/>
                        </a:rPr>
                        <a:t>Inactive</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0340" marR="1034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07000"/>
                        </a:lnSpc>
                        <a:spcAft>
                          <a:spcPts val="800"/>
                        </a:spcAft>
                      </a:pPr>
                      <a:r>
                        <a:rPr lang="en-GB" sz="1400" b="0" dirty="0">
                          <a:ln>
                            <a:solidFill>
                              <a:schemeClr val="bg1"/>
                            </a:solidFill>
                          </a:ln>
                          <a:solidFill>
                            <a:schemeClr val="bg1"/>
                          </a:solidFill>
                          <a:effectLst/>
                        </a:rPr>
                        <a:t>Not/barely accounting for religion</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07000"/>
                        </a:lnSpc>
                        <a:spcAft>
                          <a:spcPts val="800"/>
                        </a:spcAft>
                      </a:pPr>
                      <a:r>
                        <a:rPr lang="en-GB" sz="1400" b="0" dirty="0">
                          <a:ln>
                            <a:solidFill>
                              <a:schemeClr val="bg1"/>
                            </a:solidFill>
                          </a:ln>
                          <a:solidFill>
                            <a:schemeClr val="bg1"/>
                          </a:solidFill>
                          <a:effectLst/>
                        </a:rPr>
                        <a:t>Faith insensitive</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07000"/>
                        </a:lnSpc>
                        <a:spcAft>
                          <a:spcPts val="800"/>
                        </a:spcAft>
                      </a:pPr>
                      <a:r>
                        <a:rPr lang="en-GB" sz="1400" b="0" dirty="0">
                          <a:ln>
                            <a:solidFill>
                              <a:schemeClr val="bg1"/>
                            </a:solidFill>
                          </a:ln>
                          <a:solidFill>
                            <a:schemeClr val="bg1"/>
                          </a:solidFill>
                          <a:effectLst/>
                        </a:rPr>
                        <a:t>Limited awareness of using religion for coping.</a:t>
                      </a:r>
                    </a:p>
                    <a:p>
                      <a:pPr>
                        <a:lnSpc>
                          <a:spcPct val="107000"/>
                        </a:lnSpc>
                        <a:spcAft>
                          <a:spcPts val="800"/>
                        </a:spcAft>
                      </a:pPr>
                      <a:r>
                        <a:rPr lang="en-GB" sz="1400" b="0" dirty="0">
                          <a:ln>
                            <a:solidFill>
                              <a:schemeClr val="bg1"/>
                            </a:solidFill>
                          </a:ln>
                          <a:solidFill>
                            <a:schemeClr val="bg1"/>
                          </a:solidFill>
                          <a:effectLst/>
                        </a:rPr>
                        <a:t>Religion seen as a source of oppression.</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342900" lvl="0" indent="-342900" rtl="0">
                        <a:lnSpc>
                          <a:spcPct val="107000"/>
                        </a:lnSpc>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Ignored/avoided survivors’ religious beliefs concerning GBV;</a:t>
                      </a:r>
                    </a:p>
                    <a:p>
                      <a:pPr marL="342900" lvl="0" indent="-342900">
                        <a:lnSpc>
                          <a:spcPct val="107000"/>
                        </a:lnSpc>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Overlooked negative religious coping;</a:t>
                      </a:r>
                    </a:p>
                    <a:p>
                      <a:pPr marL="342900" lvl="0" indent="-342900">
                        <a:lnSpc>
                          <a:spcPct val="107000"/>
                        </a:lnSpc>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Not engaged with faith leaders;</a:t>
                      </a:r>
                    </a:p>
                    <a:p>
                      <a:pPr marL="342900" lvl="0" indent="-342900">
                        <a:lnSpc>
                          <a:spcPct val="107000"/>
                        </a:lnSpc>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Unrecognised survivors’ religious needs, didn’t provide religious accessories; </a:t>
                      </a:r>
                    </a:p>
                    <a:p>
                      <a:pPr marL="342900" lvl="0" indent="-342900">
                        <a:lnSpc>
                          <a:spcPct val="107000"/>
                        </a:lnSpc>
                        <a:spcAft>
                          <a:spcPts val="800"/>
                        </a:spcAft>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Concerned about working with </a:t>
                      </a:r>
                      <a:r>
                        <a:rPr lang="en-GB" sz="1400" b="0" dirty="0" err="1">
                          <a:ln>
                            <a:solidFill>
                              <a:schemeClr val="bg1"/>
                            </a:solidFill>
                          </a:ln>
                          <a:solidFill>
                            <a:schemeClr val="bg1"/>
                          </a:solidFill>
                          <a:effectLst/>
                        </a:rPr>
                        <a:t>FBOs</a:t>
                      </a:r>
                      <a:r>
                        <a:rPr lang="en-GB" sz="1400" b="0" dirty="0">
                          <a:ln>
                            <a:solidFill>
                              <a:schemeClr val="bg1"/>
                            </a:solidFill>
                          </a:ln>
                          <a:solidFill>
                            <a:schemeClr val="bg1"/>
                          </a:solidFill>
                          <a:effectLst/>
                        </a:rPr>
                        <a:t>.</a:t>
                      </a:r>
                      <a:endParaRPr lang="en-GB" sz="1400" b="0" dirty="0">
                        <a:ln>
                          <a:solidFill>
                            <a:schemeClr val="bg1"/>
                          </a:solidFill>
                        </a:ln>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532065778"/>
                  </a:ext>
                </a:extLst>
              </a:tr>
              <a:tr h="1724436">
                <a:tc>
                  <a:txBody>
                    <a:bodyPr/>
                    <a:lstStyle/>
                    <a:p>
                      <a:pPr algn="just">
                        <a:lnSpc>
                          <a:spcPct val="107000"/>
                        </a:lnSpc>
                        <a:spcAft>
                          <a:spcPts val="800"/>
                        </a:spcAft>
                      </a:pPr>
                      <a:r>
                        <a:rPr lang="en-GB" sz="1400" b="0" dirty="0">
                          <a:ln>
                            <a:solidFill>
                              <a:schemeClr val="bg1"/>
                            </a:solidFill>
                          </a:ln>
                          <a:solidFill>
                            <a:schemeClr val="bg1"/>
                          </a:solidFill>
                          <a:effectLst/>
                        </a:rPr>
                        <a:t>Split</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0340" marR="1034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nSpc>
                          <a:spcPct val="107000"/>
                        </a:lnSpc>
                        <a:spcAft>
                          <a:spcPts val="800"/>
                        </a:spcAft>
                      </a:pPr>
                      <a:r>
                        <a:rPr lang="en-GB" sz="1400" b="0" dirty="0">
                          <a:ln>
                            <a:solidFill>
                              <a:schemeClr val="bg1"/>
                            </a:solidFill>
                          </a:ln>
                          <a:solidFill>
                            <a:schemeClr val="bg1"/>
                          </a:solidFill>
                          <a:effectLst/>
                        </a:rPr>
                        <a:t>Personally accounting for religion but organisationally </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0" dirty="0">
                          <a:ln>
                            <a:solidFill>
                              <a:schemeClr val="bg1"/>
                            </a:solidFill>
                          </a:ln>
                          <a:solidFill>
                            <a:schemeClr val="bg1"/>
                          </a:solidFill>
                          <a:effectLst/>
                        </a:rPr>
                        <a:t>Faith sensitive/ insensitive</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nSpc>
                          <a:spcPct val="107000"/>
                        </a:lnSpc>
                        <a:spcAft>
                          <a:spcPts val="800"/>
                        </a:spcAft>
                      </a:pPr>
                      <a:r>
                        <a:rPr lang="en-GB" sz="1400" b="0" dirty="0">
                          <a:ln>
                            <a:solidFill>
                              <a:schemeClr val="bg1"/>
                            </a:solidFill>
                          </a:ln>
                          <a:solidFill>
                            <a:schemeClr val="bg1"/>
                          </a:solidFill>
                          <a:effectLst/>
                        </a:rPr>
                        <a:t>Mixed of inactive and re/active views on religion.</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342900" lvl="0" indent="-342900" rtl="0">
                        <a:lnSpc>
                          <a:spcPct val="107000"/>
                        </a:lnSpc>
                        <a:buFont typeface="Calibri" panose="020F0502020204030204" pitchFamily="34" charset="0"/>
                        <a:buChar char="-"/>
                      </a:pPr>
                      <a:r>
                        <a:rPr lang="en-GB" sz="1400" b="0" dirty="0">
                          <a:ln>
                            <a:solidFill>
                              <a:schemeClr val="bg1"/>
                            </a:solidFill>
                          </a:ln>
                          <a:solidFill>
                            <a:schemeClr val="bg1"/>
                          </a:solidFill>
                          <a:effectLst/>
                        </a:rPr>
                        <a:t>Practitioners voluntary supported migrants with faith narratives;</a:t>
                      </a:r>
                    </a:p>
                    <a:p>
                      <a:pPr marL="342900" lvl="0" indent="-342900">
                        <a:lnSpc>
                          <a:spcPct val="107000"/>
                        </a:lnSpc>
                        <a:buFont typeface="Calibri" panose="020F0502020204030204" pitchFamily="34" charset="0"/>
                        <a:buChar char="-"/>
                      </a:pPr>
                      <a:r>
                        <a:rPr lang="en-GB" sz="1400" b="0" dirty="0">
                          <a:ln>
                            <a:solidFill>
                              <a:schemeClr val="bg1"/>
                            </a:solidFill>
                          </a:ln>
                          <a:solidFill>
                            <a:schemeClr val="bg1"/>
                          </a:solidFill>
                          <a:effectLst/>
                        </a:rPr>
                        <a:t>Organisations not recognising nor responding to migrant survivors’ faith needs;</a:t>
                      </a:r>
                    </a:p>
                    <a:p>
                      <a:pPr marL="342900" lvl="0" indent="-342900">
                        <a:lnSpc>
                          <a:spcPct val="107000"/>
                        </a:lnSpc>
                        <a:spcAft>
                          <a:spcPts val="800"/>
                        </a:spcAft>
                        <a:buFont typeface="Calibri" panose="020F0502020204030204" pitchFamily="34" charset="0"/>
                        <a:buChar char="-"/>
                      </a:pPr>
                      <a:r>
                        <a:rPr lang="en-GB" sz="1400" b="0" dirty="0">
                          <a:ln>
                            <a:solidFill>
                              <a:schemeClr val="bg1"/>
                            </a:solidFill>
                          </a:ln>
                          <a:solidFill>
                            <a:schemeClr val="bg1"/>
                          </a:solidFill>
                          <a:effectLst/>
                        </a:rPr>
                        <a:t>Organisations adopting a blanket approach in efforts to ensure inclusivity. </a:t>
                      </a:r>
                      <a:endParaRPr lang="en-GB" sz="1400" b="0" dirty="0">
                        <a:ln>
                          <a:solidFill>
                            <a:schemeClr val="bg1"/>
                          </a:solidFill>
                        </a:ln>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984221418"/>
                  </a:ext>
                </a:extLst>
              </a:tr>
              <a:tr h="1700867">
                <a:tc>
                  <a:txBody>
                    <a:bodyPr/>
                    <a:lstStyle/>
                    <a:p>
                      <a:pPr algn="just">
                        <a:lnSpc>
                          <a:spcPct val="107000"/>
                        </a:lnSpc>
                        <a:spcAft>
                          <a:spcPts val="800"/>
                        </a:spcAft>
                      </a:pPr>
                      <a:r>
                        <a:rPr lang="en-GB" sz="1400" b="0" dirty="0">
                          <a:ln>
                            <a:solidFill>
                              <a:schemeClr val="bg1"/>
                            </a:solidFill>
                          </a:ln>
                          <a:solidFill>
                            <a:schemeClr val="bg1"/>
                          </a:solidFill>
                          <a:effectLst/>
                        </a:rPr>
                        <a:t>Reactive</a:t>
                      </a:r>
                    </a:p>
                    <a:p>
                      <a:pPr>
                        <a:lnSpc>
                          <a:spcPct val="107000"/>
                        </a:lnSpc>
                        <a:spcAft>
                          <a:spcPts val="800"/>
                        </a:spcAft>
                      </a:pPr>
                      <a:r>
                        <a:rPr lang="en-GB" sz="1400" b="0" dirty="0">
                          <a:ln>
                            <a:solidFill>
                              <a:schemeClr val="bg1"/>
                            </a:solidFill>
                          </a:ln>
                          <a:solidFill>
                            <a:schemeClr val="bg1"/>
                          </a:solidFill>
                          <a:effectLst/>
                        </a:rPr>
                        <a:t>(</a:t>
                      </a:r>
                      <a:r>
                        <a:rPr lang="en-GB" sz="1400" b="0" dirty="0" err="1">
                          <a:ln>
                            <a:solidFill>
                              <a:schemeClr val="bg1"/>
                            </a:solidFill>
                          </a:ln>
                          <a:solidFill>
                            <a:schemeClr val="bg1"/>
                          </a:solidFill>
                          <a:effectLst/>
                        </a:rPr>
                        <a:t>instrumen-talist</a:t>
                      </a:r>
                      <a:r>
                        <a:rPr lang="en-GB" sz="1400" b="0" dirty="0">
                          <a:ln>
                            <a:solidFill>
                              <a:schemeClr val="bg1"/>
                            </a:solidFill>
                          </a:ln>
                          <a:solidFill>
                            <a:schemeClr val="bg1"/>
                          </a:solidFill>
                          <a:effectLst/>
                        </a:rPr>
                        <a:t> &amp;  pragmatic)</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0340" marR="1034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n-GB" sz="1400" b="0" dirty="0">
                          <a:ln>
                            <a:solidFill>
                              <a:schemeClr val="bg1"/>
                            </a:solidFill>
                          </a:ln>
                          <a:solidFill>
                            <a:schemeClr val="bg1"/>
                          </a:solidFill>
                          <a:effectLst/>
                        </a:rPr>
                        <a:t>Accounting for religion to a certain extent </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n-GB" sz="1400" b="0" dirty="0">
                          <a:ln>
                            <a:solidFill>
                              <a:schemeClr val="bg1"/>
                            </a:solidFill>
                          </a:ln>
                          <a:solidFill>
                            <a:schemeClr val="bg1"/>
                          </a:solidFill>
                          <a:effectLst/>
                        </a:rPr>
                        <a:t>Faith aware</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n-GB" sz="1400" b="0" dirty="0">
                          <a:ln>
                            <a:solidFill>
                              <a:schemeClr val="bg1"/>
                            </a:solidFill>
                          </a:ln>
                          <a:solidFill>
                            <a:schemeClr val="bg1"/>
                          </a:solidFill>
                          <a:effectLst/>
                        </a:rPr>
                        <a:t>Aware of the positives and negatives of religious coping.</a:t>
                      </a:r>
                    </a:p>
                    <a:p>
                      <a:pPr>
                        <a:lnSpc>
                          <a:spcPct val="107000"/>
                        </a:lnSpc>
                        <a:spcAft>
                          <a:spcPts val="800"/>
                        </a:spcAft>
                      </a:pPr>
                      <a:r>
                        <a:rPr lang="en-GB" sz="1400" b="0" dirty="0">
                          <a:ln>
                            <a:solidFill>
                              <a:schemeClr val="bg1"/>
                            </a:solidFill>
                          </a:ln>
                          <a:solidFill>
                            <a:schemeClr val="bg1"/>
                          </a:solidFill>
                          <a:effectLst/>
                        </a:rPr>
                        <a:t>Religion seen as a multi-edged sword, used to justify and counter GBV; religious ideas may deter from help-seeking.</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marL="342900" lvl="0" indent="-342900" rtl="0">
                        <a:lnSpc>
                          <a:spcPct val="107000"/>
                        </a:lnSpc>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Religion discussed in therapies when raised by survivors;</a:t>
                      </a:r>
                    </a:p>
                    <a:p>
                      <a:pPr marL="342900" lvl="0" indent="-342900">
                        <a:lnSpc>
                          <a:spcPct val="107000"/>
                        </a:lnSpc>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Provided facilities for meeting survivors’ needs;</a:t>
                      </a:r>
                    </a:p>
                    <a:p>
                      <a:pPr marL="342900" lvl="0" indent="-342900">
                        <a:lnSpc>
                          <a:spcPct val="107000"/>
                        </a:lnSpc>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Trained faith leaders and engaged in local advocacy to address GBV in local communities;</a:t>
                      </a:r>
                    </a:p>
                    <a:p>
                      <a:pPr marL="342900" lvl="0" indent="-342900">
                        <a:lnSpc>
                          <a:spcPct val="107000"/>
                        </a:lnSpc>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Involved faith leaders in the referrals of cases;</a:t>
                      </a:r>
                    </a:p>
                    <a:p>
                      <a:pPr marL="342900" lvl="0" indent="-342900">
                        <a:lnSpc>
                          <a:spcPct val="107000"/>
                        </a:lnSpc>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Developed guidelines on working with religious leaders; </a:t>
                      </a:r>
                    </a:p>
                    <a:p>
                      <a:pPr marL="342900" lvl="0" indent="-342900">
                        <a:lnSpc>
                          <a:spcPct val="107000"/>
                        </a:lnSpc>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Conducted resource mapping and actors mapping;</a:t>
                      </a:r>
                    </a:p>
                    <a:p>
                      <a:pPr marL="342900" lvl="0" indent="-342900">
                        <a:lnSpc>
                          <a:spcPct val="107000"/>
                        </a:lnSpc>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Stakeholder, cultural and demographic analysis; </a:t>
                      </a:r>
                    </a:p>
                    <a:p>
                      <a:pPr marL="342900" lvl="0" indent="-342900">
                        <a:lnSpc>
                          <a:spcPct val="107000"/>
                        </a:lnSpc>
                        <a:spcAft>
                          <a:spcPts val="800"/>
                        </a:spcAft>
                        <a:buFont typeface="Calibri" panose="020F0502020204030204" pitchFamily="34" charset="0"/>
                        <a:buChar char="-"/>
                        <a:tabLst>
                          <a:tab pos="457200" algn="l"/>
                          <a:tab pos="91440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n-GB" sz="1400" b="0" dirty="0">
                          <a:ln>
                            <a:solidFill>
                              <a:schemeClr val="bg1"/>
                            </a:solidFill>
                          </a:ln>
                          <a:solidFill>
                            <a:schemeClr val="bg1"/>
                          </a:solidFill>
                          <a:effectLst/>
                        </a:rPr>
                        <a:t>Included faith dimension in </a:t>
                      </a:r>
                      <a:r>
                        <a:rPr lang="en-GB" sz="1400" b="0" dirty="0" err="1">
                          <a:ln>
                            <a:solidFill>
                              <a:schemeClr val="bg1"/>
                            </a:solidFill>
                          </a:ln>
                          <a:solidFill>
                            <a:schemeClr val="bg1"/>
                          </a:solidFill>
                          <a:effectLst/>
                        </a:rPr>
                        <a:t>MHPSS</a:t>
                      </a:r>
                      <a:r>
                        <a:rPr lang="en-GB" sz="1400" b="0" dirty="0">
                          <a:ln>
                            <a:solidFill>
                              <a:schemeClr val="bg1"/>
                            </a:solidFill>
                          </a:ln>
                          <a:solidFill>
                            <a:schemeClr val="bg1"/>
                          </a:solidFill>
                          <a:effectLst/>
                        </a:rPr>
                        <a:t> activities.</a:t>
                      </a:r>
                      <a:endParaRPr lang="en-GB" sz="1400" b="0" dirty="0">
                        <a:ln>
                          <a:solidFill>
                            <a:schemeClr val="bg1"/>
                          </a:solidFill>
                        </a:ln>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08532636"/>
                  </a:ext>
                </a:extLst>
              </a:tr>
              <a:tr h="1283814">
                <a:tc>
                  <a:txBody>
                    <a:bodyPr/>
                    <a:lstStyle/>
                    <a:p>
                      <a:pPr algn="just">
                        <a:lnSpc>
                          <a:spcPct val="107000"/>
                        </a:lnSpc>
                        <a:spcAft>
                          <a:spcPts val="800"/>
                        </a:spcAft>
                      </a:pPr>
                      <a:r>
                        <a:rPr lang="en-GB" sz="1400" b="0" dirty="0">
                          <a:ln>
                            <a:solidFill>
                              <a:schemeClr val="bg1"/>
                            </a:solidFill>
                          </a:ln>
                          <a:solidFill>
                            <a:schemeClr val="bg1"/>
                          </a:solidFill>
                          <a:effectLst/>
                        </a:rPr>
                        <a:t>Active</a:t>
                      </a:r>
                    </a:p>
                    <a:p>
                      <a:pPr algn="just">
                        <a:lnSpc>
                          <a:spcPct val="107000"/>
                        </a:lnSpc>
                        <a:spcAft>
                          <a:spcPts val="800"/>
                        </a:spcAft>
                      </a:pPr>
                      <a:r>
                        <a:rPr lang="en-GB" sz="1400" b="0" dirty="0">
                          <a:ln>
                            <a:solidFill>
                              <a:schemeClr val="bg1"/>
                            </a:solidFill>
                          </a:ln>
                          <a:solidFill>
                            <a:schemeClr val="bg1"/>
                          </a:solidFill>
                          <a:effectLst/>
                        </a:rPr>
                        <a:t> </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0340" marR="1034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n-GB" sz="1400" b="0" dirty="0">
                          <a:ln>
                            <a:solidFill>
                              <a:schemeClr val="bg1"/>
                            </a:solidFill>
                          </a:ln>
                          <a:solidFill>
                            <a:schemeClr val="bg1"/>
                          </a:solidFill>
                          <a:effectLst/>
                        </a:rPr>
                        <a:t>Accounting for religion </a:t>
                      </a:r>
                      <a:endParaRPr lang="en-GB" sz="1400" b="0" dirty="0">
                        <a:ln>
                          <a:solidFill>
                            <a:schemeClr val="bg1"/>
                          </a:solidFill>
                        </a:ln>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n-GB" sz="1400" b="0" kern="1200" dirty="0">
                          <a:ln>
                            <a:solidFill>
                              <a:schemeClr val="bg1"/>
                            </a:solidFill>
                          </a:ln>
                          <a:solidFill>
                            <a:schemeClr val="bg1"/>
                          </a:solidFill>
                          <a:effectLst/>
                          <a:latin typeface="+mn-lt"/>
                          <a:ea typeface="+mn-ea"/>
                          <a:cs typeface="+mn-cs"/>
                        </a:rPr>
                        <a:t>Faith sensitive</a:t>
                      </a: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800"/>
                        </a:spcAft>
                      </a:pPr>
                      <a:r>
                        <a:rPr lang="en-GB" sz="1400" b="0" kern="1200" dirty="0">
                          <a:ln>
                            <a:solidFill>
                              <a:schemeClr val="bg1"/>
                            </a:solidFill>
                          </a:ln>
                          <a:solidFill>
                            <a:schemeClr val="bg1"/>
                          </a:solidFill>
                          <a:effectLst/>
                          <a:latin typeface="+mn-lt"/>
                          <a:ea typeface="+mn-ea"/>
                          <a:cs typeface="+mn-cs"/>
                        </a:rPr>
                        <a:t>Actively involved faith-based resources to prevent GBV.  Tapping into the transformational potential of beliefs &amp; social norms change</a:t>
                      </a:r>
                    </a:p>
                  </a:txBody>
                  <a:tcPr marL="0" marR="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endParaRPr lang="en-GB"/>
                    </a:p>
                  </a:txBody>
                  <a:tcPr/>
                </a:tc>
                <a:extLst>
                  <a:ext uri="{0D108BD9-81ED-4DB2-BD59-A6C34878D82A}">
                    <a16:rowId xmlns:a16="http://schemas.microsoft.com/office/drawing/2014/main" val="340064753"/>
                  </a:ext>
                </a:extLst>
              </a:tr>
            </a:tbl>
          </a:graphicData>
        </a:graphic>
      </p:graphicFrame>
      <p:sp>
        <p:nvSpPr>
          <p:cNvPr id="4" name="TextBox 3">
            <a:extLst>
              <a:ext uri="{FF2B5EF4-FFF2-40B4-BE49-F238E27FC236}">
                <a16:creationId xmlns:a16="http://schemas.microsoft.com/office/drawing/2014/main" id="{E95DA403-E174-4D49-84FF-4B4589291A1B}"/>
              </a:ext>
            </a:extLst>
          </p:cNvPr>
          <p:cNvSpPr txBox="1"/>
          <p:nvPr/>
        </p:nvSpPr>
        <p:spPr>
          <a:xfrm>
            <a:off x="5477164" y="6522524"/>
            <a:ext cx="7558068" cy="335476"/>
          </a:xfrm>
          <a:prstGeom prst="rect">
            <a:avLst/>
          </a:prstGeom>
          <a:noFill/>
        </p:spPr>
        <p:txBody>
          <a:bodyPr wrap="square">
            <a:spAutoFit/>
          </a:bodyPr>
          <a:lstStyle/>
          <a:p>
            <a:pPr>
              <a:lnSpc>
                <a:spcPct val="107000"/>
              </a:lnSpc>
              <a:spcAft>
                <a:spcPts val="800"/>
              </a:spcAft>
            </a:pPr>
            <a:r>
              <a:rPr lang="en-GB" sz="1600" dirty="0">
                <a:effectLst/>
                <a:ea typeface="Calibri" panose="020F0502020204030204" pitchFamily="34" charset="0"/>
                <a:cs typeface="Calibri" panose="020F0502020204030204" pitchFamily="34" charset="0"/>
              </a:rPr>
              <a:t>Table 1: Typology of approaching religion in GBV practice (Pertek)</a:t>
            </a:r>
            <a:endParaRPr lang="en-GB"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790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E099EF-A654-493B-843D-E36AE179DBA6}"/>
              </a:ext>
            </a:extLst>
          </p:cNvPr>
          <p:cNvSpPr txBox="1"/>
          <p:nvPr/>
        </p:nvSpPr>
        <p:spPr>
          <a:xfrm>
            <a:off x="472249" y="311884"/>
            <a:ext cx="9386125" cy="707886"/>
          </a:xfrm>
          <a:prstGeom prst="rect">
            <a:avLst/>
          </a:prstGeom>
          <a:noFill/>
        </p:spPr>
        <p:txBody>
          <a:bodyPr wrap="square">
            <a:spAutoFit/>
          </a:bodyPr>
          <a:lstStyle/>
          <a:p>
            <a:r>
              <a:rPr lang="en-GB" sz="4000" b="1" dirty="0">
                <a:latin typeface="+mj-lt"/>
                <a:ea typeface="+mj-ea"/>
                <a:cs typeface="+mj-cs"/>
              </a:rPr>
              <a:t>Point 2: Religion &amp; GBV Experience</a:t>
            </a:r>
          </a:p>
        </p:txBody>
      </p:sp>
      <p:graphicFrame>
        <p:nvGraphicFramePr>
          <p:cNvPr id="11" name="Content Placeholder 2">
            <a:extLst>
              <a:ext uri="{FF2B5EF4-FFF2-40B4-BE49-F238E27FC236}">
                <a16:creationId xmlns:a16="http://schemas.microsoft.com/office/drawing/2014/main" id="{EED88367-C055-4272-BA43-D20B7AE1B7C4}"/>
              </a:ext>
            </a:extLst>
          </p:cNvPr>
          <p:cNvGraphicFramePr>
            <a:graphicFrameLocks noGrp="1"/>
          </p:cNvGraphicFramePr>
          <p:nvPr>
            <p:ph idx="4294967295"/>
            <p:extLst>
              <p:ext uri="{D42A27DB-BD31-4B8C-83A1-F6EECF244321}">
                <p14:modId xmlns:p14="http://schemas.microsoft.com/office/powerpoint/2010/main" val="3862735483"/>
              </p:ext>
            </p:extLst>
          </p:nvPr>
        </p:nvGraphicFramePr>
        <p:xfrm>
          <a:off x="1" y="1393825"/>
          <a:ext cx="10448812" cy="53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820EC89F-D4E2-4382-B401-3AC107A44157}"/>
              </a:ext>
            </a:extLst>
          </p:cNvPr>
          <p:cNvSpPr txBox="1"/>
          <p:nvPr/>
        </p:nvSpPr>
        <p:spPr>
          <a:xfrm>
            <a:off x="6635" y="1772963"/>
            <a:ext cx="10532056" cy="1477328"/>
          </a:xfrm>
          <a:prstGeom prst="rect">
            <a:avLst/>
          </a:prstGeom>
          <a:noFill/>
        </p:spPr>
        <p:txBody>
          <a:bodyPr wrap="square">
            <a:spAutoFit/>
          </a:bodyPr>
          <a:lstStyle/>
          <a:p>
            <a:pPr algn="ctr"/>
            <a:r>
              <a:rPr lang="en-GB" sz="1600" b="0" i="1" u="none" strike="noStrike" baseline="0" dirty="0">
                <a:solidFill>
                  <a:srgbClr val="000000"/>
                </a:solidFill>
                <a:cs typeface="Calibri" panose="020F0502020204030204" pitchFamily="34" charset="0"/>
              </a:rPr>
              <a:t>“</a:t>
            </a:r>
            <a:r>
              <a:rPr lang="en-GB" b="0" i="1" u="none" strike="noStrike" baseline="0" dirty="0">
                <a:solidFill>
                  <a:srgbClr val="000000"/>
                </a:solidFill>
                <a:cs typeface="Calibri" panose="020F0502020204030204" pitchFamily="34" charset="0"/>
              </a:rPr>
              <a:t>Religion is everything in my life, it’s what’s keeping me going…” </a:t>
            </a:r>
            <a:r>
              <a:rPr lang="en-GB" b="0" i="0" u="none" strike="noStrike" baseline="0" dirty="0">
                <a:solidFill>
                  <a:srgbClr val="000000"/>
                </a:solidFill>
                <a:cs typeface="Calibri" panose="020F0502020204030204" pitchFamily="34" charset="0"/>
              </a:rPr>
              <a:t>Amina, Syria, Refugee</a:t>
            </a:r>
          </a:p>
          <a:p>
            <a:pPr algn="ctr"/>
            <a:r>
              <a:rPr lang="en-GB" b="0" i="1" u="none" strike="noStrike" baseline="0" dirty="0">
                <a:solidFill>
                  <a:srgbClr val="000000"/>
                </a:solidFill>
                <a:cs typeface="Calibri" panose="020F0502020204030204" pitchFamily="34" charset="0"/>
              </a:rPr>
              <a:t>“When you’re walking in the desert you have to have faith…” </a:t>
            </a:r>
            <a:r>
              <a:rPr lang="en-GB" b="0" i="0" u="none" strike="noStrike" baseline="0" dirty="0">
                <a:solidFill>
                  <a:srgbClr val="000000"/>
                </a:solidFill>
                <a:cs typeface="Calibri" panose="020F0502020204030204" pitchFamily="34" charset="0"/>
              </a:rPr>
              <a:t>Grace, Ghana, Asylum seeker</a:t>
            </a:r>
          </a:p>
          <a:p>
            <a:pPr algn="ctr"/>
            <a:r>
              <a:rPr lang="en-GB" dirty="0">
                <a:solidFill>
                  <a:srgbClr val="000000"/>
                </a:solidFill>
                <a:cs typeface="Calibri" panose="020F0502020204030204" pitchFamily="34" charset="0"/>
              </a:rPr>
              <a:t>“…</a:t>
            </a:r>
            <a:r>
              <a:rPr lang="en-GB" sz="1800" i="1" dirty="0">
                <a:effectLst/>
                <a:ea typeface="Times New Roman" panose="02020603050405020304" pitchFamily="18" charset="0"/>
              </a:rPr>
              <a:t>It is God who has allowed me to escape from this violence</a:t>
            </a:r>
            <a:r>
              <a:rPr lang="en-GB" sz="1800" i="1" dirty="0">
                <a:solidFill>
                  <a:srgbClr val="000000"/>
                </a:solidFill>
                <a:effectLst/>
                <a:ea typeface="Times New Roman" panose="02020603050405020304" pitchFamily="18" charset="0"/>
                <a:cs typeface="Calibri" panose="020F0502020204030204" pitchFamily="34" charset="0"/>
              </a:rPr>
              <a:t>”  </a:t>
            </a:r>
            <a:r>
              <a:rPr lang="en-GB" sz="1800" dirty="0">
                <a:solidFill>
                  <a:srgbClr val="000000"/>
                </a:solidFill>
                <a:effectLst/>
                <a:ea typeface="Times New Roman" panose="02020603050405020304" pitchFamily="18" charset="0"/>
                <a:cs typeface="Calibri" panose="020F0502020204030204" pitchFamily="34" charset="0"/>
              </a:rPr>
              <a:t>Gloria, DRC, Irregular migrant</a:t>
            </a:r>
          </a:p>
          <a:p>
            <a:pPr algn="ctr"/>
            <a:r>
              <a:rPr lang="en-GB" sz="1800" i="1" dirty="0">
                <a:solidFill>
                  <a:srgbClr val="222222"/>
                </a:solidFill>
                <a:effectLst/>
                <a:ea typeface="Times New Roman" panose="02020603050405020304" pitchFamily="18" charset="0"/>
              </a:rPr>
              <a:t>“…he says that God made it obligatory for women to obey their husbands…” </a:t>
            </a:r>
            <a:br>
              <a:rPr lang="en-GB" sz="1800" i="1" dirty="0">
                <a:solidFill>
                  <a:srgbClr val="222222"/>
                </a:solidFill>
                <a:effectLst/>
                <a:ea typeface="Times New Roman" panose="02020603050405020304" pitchFamily="18" charset="0"/>
              </a:rPr>
            </a:br>
            <a:r>
              <a:rPr lang="en-GB" sz="1800" dirty="0" err="1">
                <a:solidFill>
                  <a:srgbClr val="222222"/>
                </a:solidFill>
                <a:effectLst/>
                <a:ea typeface="Calibri" panose="020F0502020204030204" pitchFamily="34" charset="0"/>
              </a:rPr>
              <a:t>Roqaya</a:t>
            </a:r>
            <a:r>
              <a:rPr lang="en-GB" dirty="0">
                <a:solidFill>
                  <a:srgbClr val="222222"/>
                </a:solidFill>
                <a:ea typeface="Calibri" panose="020F0502020204030204" pitchFamily="34" charset="0"/>
              </a:rPr>
              <a:t>, </a:t>
            </a:r>
            <a:r>
              <a:rPr lang="en-GB" dirty="0" err="1">
                <a:solidFill>
                  <a:srgbClr val="222222"/>
                </a:solidFill>
                <a:ea typeface="Calibri" panose="020F0502020204030204" pitchFamily="34" charset="0"/>
              </a:rPr>
              <a:t>30s</a:t>
            </a:r>
            <a:r>
              <a:rPr lang="en-GB" dirty="0">
                <a:solidFill>
                  <a:srgbClr val="222222"/>
                </a:solidFill>
                <a:ea typeface="Calibri" panose="020F0502020204030204" pitchFamily="34" charset="0"/>
              </a:rPr>
              <a:t>, Syria, Refugee</a:t>
            </a:r>
            <a:endParaRPr lang="en-GB" dirty="0">
              <a:solidFill>
                <a:srgbClr val="000000"/>
              </a:solidFill>
              <a:cs typeface="Calibri" panose="020F0502020204030204" pitchFamily="34" charset="0"/>
            </a:endParaRPr>
          </a:p>
        </p:txBody>
      </p:sp>
      <p:sp>
        <p:nvSpPr>
          <p:cNvPr id="20" name="Rounded Rectangle 92">
            <a:extLst>
              <a:ext uri="{FF2B5EF4-FFF2-40B4-BE49-F238E27FC236}">
                <a16:creationId xmlns:a16="http://schemas.microsoft.com/office/drawing/2014/main" id="{D3C30ECE-37DB-4739-B590-FF77948D1121}"/>
              </a:ext>
            </a:extLst>
          </p:cNvPr>
          <p:cNvSpPr/>
          <p:nvPr/>
        </p:nvSpPr>
        <p:spPr>
          <a:xfrm>
            <a:off x="10503908" y="5502475"/>
            <a:ext cx="1631850" cy="81519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Intersecting vulnerability</a:t>
            </a:r>
          </a:p>
        </p:txBody>
      </p:sp>
      <p:sp>
        <p:nvSpPr>
          <p:cNvPr id="21" name="Rounded Rectangle 93">
            <a:extLst>
              <a:ext uri="{FF2B5EF4-FFF2-40B4-BE49-F238E27FC236}">
                <a16:creationId xmlns:a16="http://schemas.microsoft.com/office/drawing/2014/main" id="{216F3A48-33DA-4004-B18A-1E068EA9FB2F}"/>
              </a:ext>
            </a:extLst>
          </p:cNvPr>
          <p:cNvSpPr/>
          <p:nvPr/>
        </p:nvSpPr>
        <p:spPr>
          <a:xfrm>
            <a:off x="10538691" y="3943927"/>
            <a:ext cx="1551709" cy="90969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Resilience &amp; Religious Coping</a:t>
            </a:r>
            <a:endParaRPr lang="en-GB" sz="1200" dirty="0">
              <a:solidFill>
                <a:sysClr val="windowText" lastClr="000000"/>
              </a:solidFill>
            </a:endParaRPr>
          </a:p>
        </p:txBody>
      </p:sp>
      <p:cxnSp>
        <p:nvCxnSpPr>
          <p:cNvPr id="22" name="Straight Arrow Connector 21">
            <a:extLst>
              <a:ext uri="{FF2B5EF4-FFF2-40B4-BE49-F238E27FC236}">
                <a16:creationId xmlns:a16="http://schemas.microsoft.com/office/drawing/2014/main" id="{39A7A1BF-DAEE-4A27-A30F-7B1201321EDF}"/>
              </a:ext>
            </a:extLst>
          </p:cNvPr>
          <p:cNvCxnSpPr>
            <a:cxnSpLocks/>
            <a:stCxn id="21" idx="2"/>
            <a:endCxn id="20" idx="0"/>
          </p:cNvCxnSpPr>
          <p:nvPr/>
        </p:nvCxnSpPr>
        <p:spPr>
          <a:xfrm>
            <a:off x="11314546" y="4853619"/>
            <a:ext cx="5287" cy="648856"/>
          </a:xfrm>
          <a:prstGeom prst="straightConnector1">
            <a:avLst/>
          </a:prstGeom>
          <a:ln>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A98471B9-CA21-4136-B212-3E9AE70C1D43}"/>
              </a:ext>
            </a:extLst>
          </p:cNvPr>
          <p:cNvSpPr txBox="1"/>
          <p:nvPr/>
        </p:nvSpPr>
        <p:spPr>
          <a:xfrm>
            <a:off x="11017385" y="4967413"/>
            <a:ext cx="1118373" cy="261610"/>
          </a:xfrm>
          <a:prstGeom prst="rect">
            <a:avLst/>
          </a:prstGeom>
          <a:solidFill>
            <a:schemeClr val="bg1"/>
          </a:solidFill>
        </p:spPr>
        <p:txBody>
          <a:bodyPr wrap="square" rtlCol="0">
            <a:spAutoFit/>
          </a:bodyPr>
          <a:lstStyle/>
          <a:p>
            <a:r>
              <a:rPr lang="en-GB" sz="1100" dirty="0"/>
              <a:t>Socio-ecology</a:t>
            </a:r>
          </a:p>
        </p:txBody>
      </p:sp>
    </p:spTree>
    <p:extLst>
      <p:ext uri="{BB962C8B-B14F-4D97-AF65-F5344CB8AC3E}">
        <p14:creationId xmlns:p14="http://schemas.microsoft.com/office/powerpoint/2010/main" val="344449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2B50FDD-E34F-4000-8E2F-0499F4CC238E}"/>
              </a:ext>
            </a:extLst>
          </p:cNvPr>
          <p:cNvSpPr>
            <a:spLocks noGrp="1"/>
          </p:cNvSpPr>
          <p:nvPr>
            <p:ph type="title"/>
          </p:nvPr>
        </p:nvSpPr>
        <p:spPr>
          <a:xfrm>
            <a:off x="276226" y="-483653"/>
            <a:ext cx="10750570" cy="1514105"/>
          </a:xfrm>
        </p:spPr>
        <p:txBody>
          <a:bodyPr vert="horz" lIns="91440" tIns="45720" rIns="91440" bIns="45720" rtlCol="0" anchor="b">
            <a:normAutofit/>
          </a:bodyPr>
          <a:lstStyle/>
          <a:p>
            <a:r>
              <a:rPr lang="en-US" b="1" dirty="0"/>
              <a:t>  Reflecting on Point 1 &amp; 2</a:t>
            </a:r>
          </a:p>
        </p:txBody>
      </p:sp>
      <p:sp>
        <p:nvSpPr>
          <p:cNvPr id="27" name="TextBox 26">
            <a:extLst>
              <a:ext uri="{FF2B5EF4-FFF2-40B4-BE49-F238E27FC236}">
                <a16:creationId xmlns:a16="http://schemas.microsoft.com/office/drawing/2014/main" id="{A5D93AD5-BB6A-492C-8995-D746E144A765}"/>
              </a:ext>
            </a:extLst>
          </p:cNvPr>
          <p:cNvSpPr txBox="1"/>
          <p:nvPr/>
        </p:nvSpPr>
        <p:spPr>
          <a:xfrm>
            <a:off x="1054330" y="2749447"/>
            <a:ext cx="10083339" cy="3046988"/>
          </a:xfrm>
          <a:prstGeom prst="rect">
            <a:avLst/>
          </a:prstGeom>
          <a:solidFill>
            <a:schemeClr val="tx2">
              <a:lumMod val="50000"/>
              <a:lumOff val="50000"/>
            </a:schemeClr>
          </a:solidFill>
        </p:spPr>
        <p:txBody>
          <a:bodyPr wrap="square" rtlCol="0">
            <a:spAutoFit/>
          </a:bodyPr>
          <a:lstStyle/>
          <a:p>
            <a:pPr algn="ctr"/>
            <a:r>
              <a:rPr lang="en-GB" sz="2400" b="1" dirty="0">
                <a:solidFill>
                  <a:schemeClr val="tx1"/>
                </a:solidFill>
              </a:rPr>
              <a:t>Key take away: a disconnect between how service providers approach religion in crisis and how women experience religion in GBV experience. A limited recognition of how religion shapes women’s experience </a:t>
            </a:r>
          </a:p>
          <a:p>
            <a:pPr algn="ctr"/>
            <a:endParaRPr lang="en-GB" sz="2400" b="1" dirty="0">
              <a:solidFill>
                <a:schemeClr val="tx1"/>
              </a:solidFill>
              <a:effectLst/>
              <a:latin typeface="Calibri" panose="020F0502020204030204" pitchFamily="34" charset="0"/>
              <a:ea typeface="Calibri" panose="020F0502020204030204" pitchFamily="34" charset="0"/>
            </a:endParaRPr>
          </a:p>
          <a:p>
            <a:pPr algn="ctr"/>
            <a:r>
              <a:rPr lang="en-GB" sz="2400" dirty="0">
                <a:solidFill>
                  <a:schemeClr val="tx1"/>
                </a:solidFill>
                <a:effectLst/>
                <a:latin typeface="Calibri" panose="020F0502020204030204" pitchFamily="34" charset="0"/>
                <a:ea typeface="Calibri" panose="020F0502020204030204" pitchFamily="34" charset="0"/>
              </a:rPr>
              <a:t>There is a need to account for roles of religion in GBV experience to </a:t>
            </a:r>
            <a:r>
              <a:rPr lang="en-GB" sz="2400" b="1" dirty="0">
                <a:solidFill>
                  <a:schemeClr val="tx1"/>
                </a:solidFill>
                <a:effectLst/>
                <a:latin typeface="Calibri" panose="020F0502020204030204" pitchFamily="34" charset="0"/>
                <a:ea typeface="Calibri" panose="020F0502020204030204" pitchFamily="34" charset="0"/>
              </a:rPr>
              <a:t>build upon women’s resilience</a:t>
            </a:r>
            <a:r>
              <a:rPr lang="en-GB" sz="2400" dirty="0">
                <a:solidFill>
                  <a:schemeClr val="tx1"/>
                </a:solidFill>
                <a:effectLst/>
                <a:latin typeface="Calibri" panose="020F0502020204030204" pitchFamily="34" charset="0"/>
                <a:ea typeface="Calibri" panose="020F0502020204030204" pitchFamily="34" charset="0"/>
              </a:rPr>
              <a:t>, </a:t>
            </a:r>
            <a:r>
              <a:rPr lang="en-GB" sz="2400" dirty="0">
                <a:solidFill>
                  <a:schemeClr val="tx1"/>
                </a:solidFill>
                <a:latin typeface="Calibri" panose="020F0502020204030204" pitchFamily="34" charset="0"/>
                <a:ea typeface="Calibri" panose="020F0502020204030204" pitchFamily="34" charset="0"/>
              </a:rPr>
              <a:t>spiritual capital (</a:t>
            </a:r>
            <a:r>
              <a:rPr lang="en-GB" sz="2400" dirty="0">
                <a:solidFill>
                  <a:schemeClr val="tx1"/>
                </a:solidFill>
                <a:effectLst/>
                <a:latin typeface="Calibri" panose="020F0502020204030204" pitchFamily="34" charset="0"/>
                <a:ea typeface="Calibri" panose="020F0502020204030204" pitchFamily="34" charset="0"/>
              </a:rPr>
              <a:t>religious resources) and capacities to cope with GBV experience, and also to </a:t>
            </a:r>
            <a:r>
              <a:rPr lang="en-GB" sz="2400" b="1" dirty="0">
                <a:solidFill>
                  <a:schemeClr val="tx1"/>
                </a:solidFill>
                <a:effectLst/>
                <a:latin typeface="Calibri" panose="020F0502020204030204" pitchFamily="34" charset="0"/>
                <a:ea typeface="Calibri" panose="020F0502020204030204" pitchFamily="34" charset="0"/>
              </a:rPr>
              <a:t>recognise intersecting vulnerabilities</a:t>
            </a:r>
            <a:endParaRPr lang="en-GB" sz="2400" b="1" dirty="0">
              <a:solidFill>
                <a:schemeClr val="tx1"/>
              </a:solidFill>
            </a:endParaRPr>
          </a:p>
        </p:txBody>
      </p:sp>
    </p:spTree>
    <p:extLst>
      <p:ext uri="{BB962C8B-B14F-4D97-AF65-F5344CB8AC3E}">
        <p14:creationId xmlns:p14="http://schemas.microsoft.com/office/powerpoint/2010/main" val="108275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ed dot with arrows pointing to it">
            <a:extLst>
              <a:ext uri="{FF2B5EF4-FFF2-40B4-BE49-F238E27FC236}">
                <a16:creationId xmlns:a16="http://schemas.microsoft.com/office/drawing/2014/main" id="{DAB9651F-47D1-41D4-9CC9-A3CFA1077F0D}"/>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20" y="16366"/>
            <a:ext cx="12191980" cy="6856624"/>
          </a:xfrm>
          <a:prstGeom prst="rect">
            <a:avLst/>
          </a:prstGeom>
        </p:spPr>
      </p:pic>
      <p:sp>
        <p:nvSpPr>
          <p:cNvPr id="2" name="Title 1">
            <a:extLst>
              <a:ext uri="{FF2B5EF4-FFF2-40B4-BE49-F238E27FC236}">
                <a16:creationId xmlns:a16="http://schemas.microsoft.com/office/drawing/2014/main" id="{D504A064-EFC7-48B5-9AEF-9699AB402EA9}"/>
              </a:ext>
            </a:extLst>
          </p:cNvPr>
          <p:cNvSpPr>
            <a:spLocks noGrp="1"/>
          </p:cNvSpPr>
          <p:nvPr>
            <p:ph type="title"/>
          </p:nvPr>
        </p:nvSpPr>
        <p:spPr>
          <a:xfrm>
            <a:off x="2029146" y="267034"/>
            <a:ext cx="9951234" cy="783975"/>
          </a:xfrm>
          <a:solidFill>
            <a:schemeClr val="bg1">
              <a:alpha val="44000"/>
            </a:schemeClr>
          </a:solidFill>
        </p:spPr>
        <p:txBody>
          <a:bodyPr vert="horz" lIns="91440" tIns="45720" rIns="91440" bIns="45720" rtlCol="0" anchor="b">
            <a:normAutofit/>
          </a:bodyPr>
          <a:lstStyle/>
          <a:p>
            <a:pPr algn="ctr"/>
            <a:r>
              <a:rPr lang="en-GB" sz="4000" b="1" dirty="0">
                <a:solidFill>
                  <a:schemeClr val="tx1"/>
                </a:solidFill>
              </a:rPr>
              <a:t>Implications for humanitarian practice</a:t>
            </a:r>
            <a:endParaRPr lang="en-US" sz="4000" b="1" dirty="0">
              <a:solidFill>
                <a:schemeClr val="tx1"/>
              </a:solidFill>
            </a:endParaRPr>
          </a:p>
        </p:txBody>
      </p:sp>
      <p:sp>
        <p:nvSpPr>
          <p:cNvPr id="3" name="Rectangle 2"/>
          <p:cNvSpPr/>
          <p:nvPr/>
        </p:nvSpPr>
        <p:spPr>
          <a:xfrm>
            <a:off x="158212" y="2693472"/>
            <a:ext cx="7336786" cy="3693319"/>
          </a:xfrm>
          <a:prstGeom prst="rect">
            <a:avLst/>
          </a:prstGeom>
          <a:solidFill>
            <a:srgbClr val="3488A6"/>
          </a:solidFill>
        </p:spPr>
        <p:txBody>
          <a:bodyPr wrap="square">
            <a:spAutoFit/>
          </a:bodyPr>
          <a:lstStyle/>
          <a:p>
            <a:r>
              <a:rPr lang="en-GB" b="1" dirty="0">
                <a:solidFill>
                  <a:schemeClr val="bg1">
                    <a:alpha val="80000"/>
                  </a:schemeClr>
                </a:solidFill>
              </a:rPr>
              <a:t>As per 16 GBV Standards:</a:t>
            </a:r>
          </a:p>
          <a:p>
            <a:endParaRPr lang="en-GB" b="1" dirty="0">
              <a:solidFill>
                <a:schemeClr val="bg1">
                  <a:alpha val="80000"/>
                </a:schemeClr>
              </a:solidFill>
            </a:endParaRPr>
          </a:p>
          <a:p>
            <a:r>
              <a:rPr lang="en-GB" dirty="0">
                <a:solidFill>
                  <a:schemeClr val="bg1">
                    <a:alpha val="80000"/>
                  </a:schemeClr>
                </a:solidFill>
              </a:rPr>
              <a:t>Support survivors’ healing through their known ways of coping, consider religion/faith/spirituality in a coping mechanism.</a:t>
            </a:r>
          </a:p>
          <a:p>
            <a:endParaRPr lang="en-GB" dirty="0">
              <a:solidFill>
                <a:schemeClr val="bg1">
                  <a:alpha val="80000"/>
                </a:schemeClr>
              </a:solidFill>
            </a:endParaRPr>
          </a:p>
          <a:p>
            <a:r>
              <a:rPr lang="en-GB" b="1" dirty="0">
                <a:solidFill>
                  <a:schemeClr val="bg1">
                    <a:alpha val="80000"/>
                  </a:schemeClr>
                </a:solidFill>
              </a:rPr>
              <a:t>Adapt</a:t>
            </a:r>
            <a:r>
              <a:rPr lang="en-GB" dirty="0">
                <a:solidFill>
                  <a:schemeClr val="bg1">
                    <a:alpha val="80000"/>
                  </a:schemeClr>
                </a:solidFill>
              </a:rPr>
              <a:t> interventions to survivors’ spiritual and religious needs (but not assume their needs and affiliations, ask).</a:t>
            </a:r>
          </a:p>
          <a:p>
            <a:endParaRPr lang="en-GB" b="1" dirty="0">
              <a:solidFill>
                <a:schemeClr val="bg1">
                  <a:alpha val="80000"/>
                </a:schemeClr>
              </a:solidFill>
            </a:endParaRPr>
          </a:p>
          <a:p>
            <a:r>
              <a:rPr lang="en-GB" b="1" dirty="0">
                <a:solidFill>
                  <a:schemeClr val="bg1">
                    <a:alpha val="80000"/>
                  </a:schemeClr>
                </a:solidFill>
              </a:rPr>
              <a:t>Mitigate</a:t>
            </a:r>
            <a:r>
              <a:rPr lang="en-GB" dirty="0">
                <a:solidFill>
                  <a:schemeClr val="bg1">
                    <a:alpha val="80000"/>
                  </a:schemeClr>
                </a:solidFill>
              </a:rPr>
              <a:t> potentially negative effects &amp; vulnerabilities related to intersecting identities, including religious identity. </a:t>
            </a:r>
            <a:br>
              <a:rPr lang="en-GB" dirty="0">
                <a:solidFill>
                  <a:schemeClr val="bg1">
                    <a:alpha val="80000"/>
                  </a:schemeClr>
                </a:solidFill>
              </a:rPr>
            </a:br>
            <a:endParaRPr lang="en-GB" dirty="0">
              <a:solidFill>
                <a:schemeClr val="bg1">
                  <a:alpha val="80000"/>
                </a:schemeClr>
              </a:solidFill>
            </a:endParaRPr>
          </a:p>
          <a:p>
            <a:r>
              <a:rPr lang="en-GB" b="1" dirty="0">
                <a:solidFill>
                  <a:schemeClr val="bg1">
                    <a:alpha val="80000"/>
                  </a:schemeClr>
                </a:solidFill>
              </a:rPr>
              <a:t>MHPSS:</a:t>
            </a:r>
          </a:p>
          <a:p>
            <a:r>
              <a:rPr lang="en-GB" dirty="0">
                <a:solidFill>
                  <a:schemeClr val="bg1">
                    <a:alpha val="80000"/>
                  </a:schemeClr>
                </a:solidFill>
              </a:rPr>
              <a:t>Ask, recognise, support, refer to useful faith resources/actors </a:t>
            </a:r>
          </a:p>
        </p:txBody>
      </p:sp>
    </p:spTree>
    <p:extLst>
      <p:ext uri="{BB962C8B-B14F-4D97-AF65-F5344CB8AC3E}">
        <p14:creationId xmlns:p14="http://schemas.microsoft.com/office/powerpoint/2010/main" val="237936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08BD-D84B-4820-9911-C6ECAA4CADD1}"/>
              </a:ext>
            </a:extLst>
          </p:cNvPr>
          <p:cNvSpPr>
            <a:spLocks noGrp="1"/>
          </p:cNvSpPr>
          <p:nvPr>
            <p:ph type="title"/>
          </p:nvPr>
        </p:nvSpPr>
        <p:spPr>
          <a:xfrm>
            <a:off x="752765" y="485294"/>
            <a:ext cx="9131276" cy="964814"/>
          </a:xfrm>
        </p:spPr>
        <p:txBody>
          <a:bodyPr>
            <a:normAutofit/>
          </a:bodyPr>
          <a:lstStyle/>
          <a:p>
            <a:r>
              <a:rPr lang="en-GB" sz="4400" b="1" dirty="0">
                <a:solidFill>
                  <a:schemeClr val="tx1"/>
                </a:solidFill>
              </a:rPr>
              <a:t>Recommendations</a:t>
            </a:r>
            <a:endParaRPr lang="en-GB" b="1" dirty="0">
              <a:solidFill>
                <a:schemeClr val="tx1"/>
              </a:solidFill>
            </a:endParaRPr>
          </a:p>
        </p:txBody>
      </p:sp>
      <p:graphicFrame>
        <p:nvGraphicFramePr>
          <p:cNvPr id="24" name="Content Placeholder 2">
            <a:extLst>
              <a:ext uri="{FF2B5EF4-FFF2-40B4-BE49-F238E27FC236}">
                <a16:creationId xmlns:a16="http://schemas.microsoft.com/office/drawing/2014/main" id="{108E65B8-310E-4C1A-9F5C-319FA77E02FF}"/>
              </a:ext>
            </a:extLst>
          </p:cNvPr>
          <p:cNvGraphicFramePr>
            <a:graphicFrameLocks noGrp="1"/>
          </p:cNvGraphicFramePr>
          <p:nvPr>
            <p:ph idx="1"/>
            <p:extLst>
              <p:ext uri="{D42A27DB-BD31-4B8C-83A1-F6EECF244321}">
                <p14:modId xmlns:p14="http://schemas.microsoft.com/office/powerpoint/2010/main" val="2333235281"/>
              </p:ext>
            </p:extLst>
          </p:nvPr>
        </p:nvGraphicFramePr>
        <p:xfrm>
          <a:off x="187738" y="1450108"/>
          <a:ext cx="11816524" cy="5366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385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3561-C273-416F-AD4A-78652493C795}"/>
              </a:ext>
            </a:extLst>
          </p:cNvPr>
          <p:cNvSpPr>
            <a:spLocks noGrp="1"/>
          </p:cNvSpPr>
          <p:nvPr>
            <p:ph type="title"/>
          </p:nvPr>
        </p:nvSpPr>
        <p:spPr>
          <a:xfrm>
            <a:off x="688785" y="312775"/>
            <a:ext cx="10003218" cy="1600124"/>
          </a:xfrm>
        </p:spPr>
        <p:txBody>
          <a:bodyPr>
            <a:normAutofit/>
          </a:bodyPr>
          <a:lstStyle/>
          <a:p>
            <a:r>
              <a:rPr lang="en-GB" b="1" dirty="0"/>
              <a:t>Thank you &amp; further materials</a:t>
            </a:r>
          </a:p>
        </p:txBody>
      </p:sp>
      <p:sp>
        <p:nvSpPr>
          <p:cNvPr id="3" name="Content Placeholder 2">
            <a:extLst>
              <a:ext uri="{FF2B5EF4-FFF2-40B4-BE49-F238E27FC236}">
                <a16:creationId xmlns:a16="http://schemas.microsoft.com/office/drawing/2014/main" id="{4E58C852-22E8-4508-9E2D-A098A8262A32}"/>
              </a:ext>
            </a:extLst>
          </p:cNvPr>
          <p:cNvSpPr>
            <a:spLocks noGrp="1"/>
          </p:cNvSpPr>
          <p:nvPr>
            <p:ph idx="1"/>
          </p:nvPr>
        </p:nvSpPr>
        <p:spPr>
          <a:xfrm>
            <a:off x="471051" y="1327805"/>
            <a:ext cx="11276449" cy="3935986"/>
          </a:xfrm>
        </p:spPr>
        <p:txBody>
          <a:bodyPr anchor="ctr">
            <a:normAutofit/>
          </a:bodyPr>
          <a:lstStyle/>
          <a:p>
            <a:r>
              <a:rPr kumimoji="0" lang="en-GB" altLang="en-US" sz="2400" b="0" i="0" u="none" strike="noStrike" cap="none" normalizeH="0" baseline="0" dirty="0">
                <a:ln>
                  <a:noFill/>
                </a:ln>
                <a:solidFill>
                  <a:srgbClr val="000000"/>
                </a:solidFill>
                <a:effectLst/>
                <a:ea typeface="Calibri" panose="020F0502020204030204" pitchFamily="34" charset="0"/>
                <a:cs typeface="Arial" panose="020B0604020202020204" pitchFamily="34" charset="0"/>
              </a:rPr>
              <a:t>Rutledge, K., Pertek, S., Abo-</a:t>
            </a:r>
            <a:r>
              <a:rPr kumimoji="0" lang="en-GB" altLang="en-US" sz="2400" b="0" i="0" u="none" strike="noStrike" cap="none" normalizeH="0" baseline="0" dirty="0" err="1">
                <a:ln>
                  <a:noFill/>
                </a:ln>
                <a:solidFill>
                  <a:srgbClr val="000000"/>
                </a:solidFill>
                <a:effectLst/>
                <a:ea typeface="Calibri" panose="020F0502020204030204" pitchFamily="34" charset="0"/>
                <a:cs typeface="Arial" panose="020B0604020202020204" pitchFamily="34" charset="0"/>
              </a:rPr>
              <a:t>Hilal</a:t>
            </a:r>
            <a:r>
              <a:rPr kumimoji="0" lang="en-GB" altLang="en-US" sz="2400" b="0" i="0" u="none" strike="noStrike" cap="none" normalizeH="0" baseline="0" dirty="0">
                <a:ln>
                  <a:noFill/>
                </a:ln>
                <a:solidFill>
                  <a:srgbClr val="000000"/>
                </a:solidFill>
                <a:effectLst/>
                <a:ea typeface="Calibri" panose="020F0502020204030204" pitchFamily="34" charset="0"/>
                <a:cs typeface="Arial" panose="020B0604020202020204" pitchFamily="34" charset="0"/>
              </a:rPr>
              <a:t>, M. and Fitzgibbon, A. (2021) </a:t>
            </a:r>
            <a:r>
              <a:rPr kumimoji="0" lang="en-GB" altLang="en-US" sz="2400" b="1" i="1" u="none" strike="noStrike" cap="none" normalizeH="0" baseline="0" dirty="0">
                <a:ln>
                  <a:noFill/>
                </a:ln>
                <a:solidFill>
                  <a:srgbClr val="000000"/>
                </a:solidFill>
                <a:effectLst/>
                <a:ea typeface="Calibri" panose="020F0502020204030204" pitchFamily="34" charset="0"/>
                <a:cs typeface="Arial" panose="020B0604020202020204" pitchFamily="34" charset="0"/>
              </a:rPr>
              <a:t>Faith and mental health and psycho-social support (</a:t>
            </a:r>
            <a:r>
              <a:rPr kumimoji="0" lang="en-GB" altLang="en-US" sz="2400" b="1" i="1" u="none" strike="noStrike" cap="none" normalizeH="0" baseline="0" dirty="0" err="1">
                <a:ln>
                  <a:noFill/>
                </a:ln>
                <a:solidFill>
                  <a:srgbClr val="000000"/>
                </a:solidFill>
                <a:effectLst/>
                <a:ea typeface="Calibri" panose="020F0502020204030204" pitchFamily="34" charset="0"/>
                <a:cs typeface="Arial" panose="020B0604020202020204" pitchFamily="34" charset="0"/>
              </a:rPr>
              <a:t>MHPSS</a:t>
            </a:r>
            <a:r>
              <a:rPr kumimoji="0" lang="en-GB" altLang="en-US" sz="2400" b="1" i="1" u="none" strike="noStrike" cap="none" normalizeH="0" baseline="0" dirty="0">
                <a:ln>
                  <a:noFill/>
                </a:ln>
                <a:solidFill>
                  <a:srgbClr val="000000"/>
                </a:solidFill>
                <a:effectLst/>
                <a:ea typeface="Calibri" panose="020F0502020204030204" pitchFamily="34" charset="0"/>
                <a:cs typeface="Arial" panose="020B0604020202020204" pitchFamily="34" charset="0"/>
              </a:rPr>
              <a:t>) among displaced Muslim women</a:t>
            </a:r>
            <a:r>
              <a:rPr kumimoji="0" lang="en-GB" altLang="en-US" sz="2400" b="0" i="0" u="none" strike="noStrike" cap="none" normalizeH="0" baseline="0" dirty="0">
                <a:ln>
                  <a:noFill/>
                </a:ln>
                <a:solidFill>
                  <a:srgbClr val="000000"/>
                </a:solidFill>
                <a:effectLst/>
                <a:ea typeface="Calibri" panose="020F0502020204030204" pitchFamily="34" charset="0"/>
                <a:cs typeface="Arial" panose="020B0604020202020204" pitchFamily="34" charset="0"/>
              </a:rPr>
              <a:t>. Forced Migration Review 66. </a:t>
            </a:r>
            <a:r>
              <a:rPr kumimoji="0" lang="en-GB" altLang="en-US" sz="2400" b="0" i="0" u="none" strike="noStrike" cap="none" normalizeH="0" baseline="0" dirty="0">
                <a:ln>
                  <a:noFill/>
                </a:ln>
                <a:solidFill>
                  <a:srgbClr val="000000"/>
                </a:solidFill>
                <a:effectLst/>
                <a:ea typeface="Calibri" panose="020F0502020204030204" pitchFamily="34" charset="0"/>
                <a:cs typeface="Arial" panose="020B0604020202020204" pitchFamily="34" charset="0"/>
                <a:hlinkClick r:id="rId2"/>
              </a:rPr>
              <a:t>https://</a:t>
            </a:r>
            <a:r>
              <a:rPr kumimoji="0" lang="en-GB" altLang="en-US" sz="2400" b="0" i="0" u="none" strike="noStrike" cap="none" normalizeH="0" baseline="0" dirty="0" err="1">
                <a:ln>
                  <a:noFill/>
                </a:ln>
                <a:solidFill>
                  <a:srgbClr val="000000"/>
                </a:solidFill>
                <a:effectLst/>
                <a:ea typeface="Calibri" panose="020F0502020204030204" pitchFamily="34" charset="0"/>
                <a:cs typeface="Arial" panose="020B0604020202020204" pitchFamily="34" charset="0"/>
                <a:hlinkClick r:id="rId2"/>
              </a:rPr>
              <a:t>www.fmreview.org</a:t>
            </a:r>
            <a:r>
              <a:rPr kumimoji="0" lang="en-GB" altLang="en-US" sz="2400" b="0" i="0" u="none" strike="noStrike" cap="none" normalizeH="0" baseline="0" dirty="0">
                <a:ln>
                  <a:noFill/>
                </a:ln>
                <a:solidFill>
                  <a:srgbClr val="000000"/>
                </a:solidFill>
                <a:effectLst/>
                <a:ea typeface="Calibri" panose="020F0502020204030204" pitchFamily="34" charset="0"/>
                <a:cs typeface="Arial" panose="020B0604020202020204" pitchFamily="34" charset="0"/>
                <a:hlinkClick r:id="rId2"/>
              </a:rPr>
              <a:t>/</a:t>
            </a:r>
            <a:r>
              <a:rPr kumimoji="0" lang="en-GB" altLang="en-US" sz="2400" b="0" i="0" u="none" strike="noStrike" cap="none" normalizeH="0" baseline="0" dirty="0" err="1">
                <a:ln>
                  <a:noFill/>
                </a:ln>
                <a:solidFill>
                  <a:srgbClr val="000000"/>
                </a:solidFill>
                <a:effectLst/>
                <a:ea typeface="Calibri" panose="020F0502020204030204" pitchFamily="34" charset="0"/>
                <a:cs typeface="Arial" panose="020B0604020202020204" pitchFamily="34" charset="0"/>
                <a:hlinkClick r:id="rId2"/>
              </a:rPr>
              <a:t>issue66</a:t>
            </a:r>
            <a:r>
              <a:rPr kumimoji="0" lang="en-GB" altLang="en-US" sz="2400" b="0" i="0" u="none" strike="noStrike" cap="none" normalizeH="0" baseline="0" dirty="0">
                <a:ln>
                  <a:noFill/>
                </a:ln>
                <a:solidFill>
                  <a:srgbClr val="000000"/>
                </a:solidFill>
                <a:effectLst/>
                <a:ea typeface="Calibri" panose="020F0502020204030204" pitchFamily="34" charset="0"/>
                <a:cs typeface="Arial" panose="020B0604020202020204" pitchFamily="34" charset="0"/>
                <a:hlinkClick r:id="rId2"/>
              </a:rPr>
              <a:t>/</a:t>
            </a:r>
            <a:r>
              <a:rPr kumimoji="0" lang="en-GB" altLang="en-US" sz="2400" b="0" i="0" u="none" strike="noStrike" cap="none" normalizeH="0" baseline="0" dirty="0" err="1">
                <a:ln>
                  <a:noFill/>
                </a:ln>
                <a:solidFill>
                  <a:srgbClr val="000000"/>
                </a:solidFill>
                <a:effectLst/>
                <a:ea typeface="Calibri" panose="020F0502020204030204" pitchFamily="34" charset="0"/>
                <a:cs typeface="Arial" panose="020B0604020202020204" pitchFamily="34" charset="0"/>
                <a:hlinkClick r:id="rId2"/>
              </a:rPr>
              <a:t>rutledge</a:t>
            </a:r>
            <a:r>
              <a:rPr kumimoji="0" lang="en-GB" altLang="en-US" sz="2400" b="0" i="0" u="none" strike="noStrike" cap="none" normalizeH="0" baseline="0" dirty="0">
                <a:ln>
                  <a:noFill/>
                </a:ln>
                <a:solidFill>
                  <a:srgbClr val="000000"/>
                </a:solidFill>
                <a:effectLst/>
                <a:ea typeface="Calibri" panose="020F0502020204030204" pitchFamily="34" charset="0"/>
                <a:cs typeface="Arial" panose="020B0604020202020204" pitchFamily="34" charset="0"/>
                <a:hlinkClick r:id="rId2"/>
              </a:rPr>
              <a:t>-pertek-</a:t>
            </a:r>
            <a:r>
              <a:rPr kumimoji="0" lang="en-GB" altLang="en-US" sz="2400" b="0" i="0" u="none" strike="noStrike" cap="none" normalizeH="0" baseline="0" dirty="0" err="1">
                <a:ln>
                  <a:noFill/>
                </a:ln>
                <a:solidFill>
                  <a:srgbClr val="000000"/>
                </a:solidFill>
                <a:effectLst/>
                <a:ea typeface="Calibri" panose="020F0502020204030204" pitchFamily="34" charset="0"/>
                <a:cs typeface="Arial" panose="020B0604020202020204" pitchFamily="34" charset="0"/>
                <a:hlinkClick r:id="rId2"/>
              </a:rPr>
              <a:t>abohilal</a:t>
            </a:r>
            <a:r>
              <a:rPr kumimoji="0" lang="en-GB" altLang="en-US" sz="2400" b="0" i="0" u="none" strike="noStrike" cap="none" normalizeH="0" baseline="0" dirty="0">
                <a:ln>
                  <a:noFill/>
                </a:ln>
                <a:solidFill>
                  <a:srgbClr val="000000"/>
                </a:solidFill>
                <a:effectLst/>
                <a:ea typeface="Calibri" panose="020F0502020204030204" pitchFamily="34" charset="0"/>
                <a:cs typeface="Arial" panose="020B0604020202020204" pitchFamily="34" charset="0"/>
                <a:hlinkClick r:id="rId2"/>
              </a:rPr>
              <a:t>-</a:t>
            </a:r>
            <a:r>
              <a:rPr kumimoji="0" lang="en-GB" altLang="en-US" sz="2400" b="0" i="0" u="none" strike="noStrike" cap="none" normalizeH="0" baseline="0" dirty="0" err="1">
                <a:ln>
                  <a:noFill/>
                </a:ln>
                <a:solidFill>
                  <a:srgbClr val="000000"/>
                </a:solidFill>
                <a:effectLst/>
                <a:ea typeface="Calibri" panose="020F0502020204030204" pitchFamily="34" charset="0"/>
                <a:cs typeface="Arial" panose="020B0604020202020204" pitchFamily="34" charset="0"/>
                <a:hlinkClick r:id="rId2"/>
              </a:rPr>
              <a:t>fitzgibbon</a:t>
            </a:r>
            <a:r>
              <a:rPr kumimoji="0" lang="en-GB" altLang="en-US" sz="2400" b="0" i="0" u="none" strike="noStrike" cap="none" normalizeH="0" baseline="0" dirty="0">
                <a:ln>
                  <a:noFill/>
                </a:ln>
                <a:solidFill>
                  <a:srgbClr val="000000"/>
                </a:solidFill>
                <a:effectLst/>
                <a:ea typeface="Calibri" panose="020F0502020204030204" pitchFamily="34" charset="0"/>
                <a:cs typeface="Arial" panose="020B0604020202020204" pitchFamily="34" charset="0"/>
              </a:rPr>
              <a:t>  </a:t>
            </a:r>
          </a:p>
          <a:p>
            <a:r>
              <a:rPr lang="en-GB" altLang="en-US" sz="2400" b="1" dirty="0">
                <a:solidFill>
                  <a:srgbClr val="000000"/>
                </a:solidFill>
                <a:cs typeface="Arial" panose="020B0604020202020204" pitchFamily="34" charset="0"/>
              </a:rPr>
              <a:t>Webinar series: </a:t>
            </a:r>
            <a:r>
              <a:rPr lang="en-GB" altLang="en-US" sz="2400" b="1" i="1" dirty="0">
                <a:solidFill>
                  <a:srgbClr val="000000"/>
                </a:solidFill>
                <a:cs typeface="Arial" panose="020B0604020202020204" pitchFamily="34" charset="0"/>
              </a:rPr>
              <a:t>Supporting Survivors of Faith</a:t>
            </a:r>
            <a:r>
              <a:rPr lang="en-GB" altLang="en-US" sz="2400" dirty="0">
                <a:solidFill>
                  <a:srgbClr val="000000"/>
                </a:solidFill>
                <a:cs typeface="Arial" panose="020B0604020202020204" pitchFamily="34" charset="0"/>
              </a:rPr>
              <a:t> by Safe Havens for different faith traditions: </a:t>
            </a:r>
            <a:r>
              <a:rPr lang="en-GB" sz="2400" dirty="0">
                <a:solidFill>
                  <a:schemeClr val="accent5">
                    <a:lumMod val="75000"/>
                  </a:schemeClr>
                </a:solidFill>
                <a:cs typeface="Arial" panose="020B0604020202020204" pitchFamily="34" charset="0"/>
                <a:hlinkClick r:id="rId3">
                  <a:extLst>
                    <a:ext uri="{A12FA001-AC4F-418D-AE19-62706E023703}">
                      <ahyp:hlinkClr xmlns:ahyp="http://schemas.microsoft.com/office/drawing/2018/hyperlinkcolor" val="tx"/>
                    </a:ext>
                  </a:extLst>
                </a:hlinkClick>
              </a:rPr>
              <a:t>https://www.interfaithpartners.org/webinars</a:t>
            </a:r>
            <a:r>
              <a:rPr lang="en-GB" sz="2400" dirty="0">
                <a:solidFill>
                  <a:schemeClr val="accent5">
                    <a:lumMod val="75000"/>
                  </a:schemeClr>
                </a:solidFill>
                <a:cs typeface="Arial" panose="020B0604020202020204" pitchFamily="34" charset="0"/>
              </a:rPr>
              <a:t>  </a:t>
            </a:r>
          </a:p>
          <a:p>
            <a:r>
              <a:rPr lang="en-GB" sz="2400" dirty="0">
                <a:solidFill>
                  <a:srgbClr val="000000"/>
                </a:solidFill>
                <a:cs typeface="Arial" panose="020B0604020202020204" pitchFamily="34" charset="0"/>
                <a:hlinkClick r:id="rId4"/>
              </a:rPr>
              <a:t>Spiritual Power and Control Wheel </a:t>
            </a:r>
            <a:r>
              <a:rPr lang="en-GB" altLang="en-US" sz="2400" dirty="0">
                <a:solidFill>
                  <a:srgbClr val="000000"/>
                </a:solidFill>
                <a:cs typeface="Arial" panose="020B0604020202020204" pitchFamily="34" charset="0"/>
              </a:rPr>
              <a:t>by Safe Havens</a:t>
            </a:r>
            <a:r>
              <a:rPr lang="en-GB" altLang="en-US" sz="1200" dirty="0">
                <a:solidFill>
                  <a:srgbClr val="000000"/>
                </a:solidFill>
                <a:cs typeface="Arial" panose="020B0604020202020204" pitchFamily="34" charset="0"/>
              </a:rPr>
              <a:t>: </a:t>
            </a:r>
            <a:r>
              <a:rPr lang="en-GB" sz="2400" dirty="0" err="1"/>
              <a:t>www.interfaithpartners.org</a:t>
            </a:r>
            <a:r>
              <a:rPr lang="en-GB" sz="2400" dirty="0"/>
              <a:t> </a:t>
            </a:r>
            <a:endParaRPr lang="en-GB" sz="2400" dirty="0">
              <a:solidFill>
                <a:schemeClr val="accent5">
                  <a:lumMod val="75000"/>
                </a:schemeClr>
              </a:solidFill>
              <a:cs typeface="Arial" panose="020B0604020202020204" pitchFamily="34" charset="0"/>
            </a:endParaRPr>
          </a:p>
        </p:txBody>
      </p:sp>
      <p:sp>
        <p:nvSpPr>
          <p:cNvPr id="13" name="Text Box 1" hidden="1">
            <a:extLst>
              <a:ext uri="{FF2B5EF4-FFF2-40B4-BE49-F238E27FC236}">
                <a16:creationId xmlns:a16="http://schemas.microsoft.com/office/drawing/2014/main" id="{10AF4A4D-02F5-4F55-A08B-9D0E48CE0D18}"/>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n-GB"/>
          </a:p>
        </p:txBody>
      </p:sp>
      <p:sp>
        <p:nvSpPr>
          <p:cNvPr id="9" name="Subtitle 2">
            <a:extLst>
              <a:ext uri="{FF2B5EF4-FFF2-40B4-BE49-F238E27FC236}">
                <a16:creationId xmlns:a16="http://schemas.microsoft.com/office/drawing/2014/main" id="{B2F2C1B5-FCFD-4A8D-B3A1-E0758C5DAFAF}"/>
              </a:ext>
            </a:extLst>
          </p:cNvPr>
          <p:cNvSpPr txBox="1">
            <a:spLocks/>
          </p:cNvSpPr>
          <p:nvPr/>
        </p:nvSpPr>
        <p:spPr>
          <a:xfrm>
            <a:off x="6410326" y="6114815"/>
            <a:ext cx="5743574" cy="701137"/>
          </a:xfrm>
          <a:prstGeom prst="rect">
            <a:avLst/>
          </a:prstGeom>
          <a:noFill/>
          <a:ln>
            <a:noFill/>
          </a:ln>
        </p:spPr>
        <p:txBody>
          <a:bodyPr vert="horz" lIns="91440" tIns="45720" rIns="91440" bIns="45720" rtlCol="0">
            <a:normAutofit fontScale="77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b="1" dirty="0">
                <a:solidFill>
                  <a:schemeClr val="tx1"/>
                </a:solidFill>
              </a:rPr>
              <a:t>Sandra Iman Pertek</a:t>
            </a:r>
          </a:p>
          <a:p>
            <a:pPr marL="0" indent="0" algn="ctr">
              <a:buNone/>
            </a:pPr>
            <a:r>
              <a:rPr lang="en-GB" sz="2200" b="1" dirty="0" err="1">
                <a:solidFill>
                  <a:schemeClr val="tx1"/>
                </a:solidFill>
                <a:hlinkClick r:id="rId5"/>
              </a:rPr>
              <a:t>sandra.m.pertek@pgr.bham.ac.uk</a:t>
            </a:r>
            <a:r>
              <a:rPr lang="en-GB" sz="2200" b="1" dirty="0">
                <a:solidFill>
                  <a:schemeClr val="tx1"/>
                </a:solidFill>
              </a:rPr>
              <a:t> @sandrapertek </a:t>
            </a:r>
          </a:p>
        </p:txBody>
      </p:sp>
    </p:spTree>
    <p:extLst>
      <p:ext uri="{BB962C8B-B14F-4D97-AF65-F5344CB8AC3E}">
        <p14:creationId xmlns:p14="http://schemas.microsoft.com/office/powerpoint/2010/main" val="778233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BC5572-FC33-4C1C-8DEE-C2CF75A7564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442751" y="10"/>
            <a:ext cx="9143986"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605263" y="298027"/>
            <a:ext cx="9062720" cy="2648381"/>
          </a:xfrm>
        </p:spPr>
        <p:txBody>
          <a:bodyPr>
            <a:normAutofit fontScale="90000"/>
          </a:bodyPr>
          <a:lstStyle/>
          <a:p>
            <a:r>
              <a:rPr lang="en-US" sz="4000" dirty="0">
                <a:solidFill>
                  <a:schemeClr val="tx1"/>
                </a:solidFill>
              </a:rPr>
              <a:t>Understanding the colonial legacies </a:t>
            </a:r>
            <a:r>
              <a:rPr lang="en-GB" sz="4000" dirty="0">
                <a:solidFill>
                  <a:schemeClr val="tx1"/>
                </a:solidFill>
              </a:rPr>
              <a:t>that underpin</a:t>
            </a:r>
            <a:br>
              <a:rPr lang="en-GB" sz="4000" dirty="0">
                <a:solidFill>
                  <a:schemeClr val="tx1"/>
                </a:solidFill>
              </a:rPr>
            </a:br>
            <a:r>
              <a:rPr lang="en-GB" sz="4000" dirty="0">
                <a:solidFill>
                  <a:schemeClr val="tx1"/>
                </a:solidFill>
              </a:rPr>
              <a:t>engagements with religious</a:t>
            </a:r>
            <a:br>
              <a:rPr lang="en-GB" sz="4000" dirty="0">
                <a:solidFill>
                  <a:schemeClr val="tx1"/>
                </a:solidFill>
              </a:rPr>
            </a:br>
            <a:r>
              <a:rPr lang="en-GB" sz="4000" dirty="0">
                <a:solidFill>
                  <a:schemeClr val="tx1"/>
                </a:solidFill>
              </a:rPr>
              <a:t>parameters in humanitarian</a:t>
            </a:r>
            <a:br>
              <a:rPr lang="en-GB" sz="4000" dirty="0">
                <a:solidFill>
                  <a:schemeClr val="tx1"/>
                </a:solidFill>
              </a:rPr>
            </a:br>
            <a:r>
              <a:rPr lang="en-GB" sz="4000" dirty="0">
                <a:solidFill>
                  <a:schemeClr val="tx1"/>
                </a:solidFill>
              </a:rPr>
              <a:t>response and public health</a:t>
            </a:r>
            <a:endParaRPr lang="en-US" sz="4000" dirty="0">
              <a:solidFill>
                <a:schemeClr val="tx1"/>
              </a:solidFill>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294727" y="4709903"/>
            <a:ext cx="9440034" cy="1397951"/>
          </a:xfrm>
        </p:spPr>
        <p:txBody>
          <a:bodyPr>
            <a:normAutofit fontScale="62500" lnSpcReduction="20000"/>
          </a:bodyPr>
          <a:lstStyle/>
          <a:p>
            <a:r>
              <a:rPr lang="en-US" sz="2800" dirty="0">
                <a:solidFill>
                  <a:schemeClr val="bg1"/>
                </a:solidFill>
              </a:rPr>
              <a:t>Dr Romina Istratii</a:t>
            </a:r>
          </a:p>
          <a:p>
            <a:r>
              <a:rPr lang="en-US" sz="2800" dirty="0">
                <a:solidFill>
                  <a:schemeClr val="bg1"/>
                </a:solidFill>
              </a:rPr>
              <a:t>SOAS University of London</a:t>
            </a:r>
          </a:p>
          <a:p>
            <a:r>
              <a:rPr lang="en-US" sz="2800" dirty="0">
                <a:solidFill>
                  <a:schemeClr val="bg1"/>
                </a:solidFill>
              </a:rPr>
              <a:t>PI of Project </a:t>
            </a:r>
            <a:r>
              <a:rPr lang="en-US" sz="2800" dirty="0" err="1">
                <a:solidFill>
                  <a:schemeClr val="bg1"/>
                </a:solidFill>
              </a:rPr>
              <a:t>dldl</a:t>
            </a:r>
            <a:r>
              <a:rPr lang="en-US" sz="2800" dirty="0">
                <a:solidFill>
                  <a:schemeClr val="bg1"/>
                </a:solidFill>
              </a:rPr>
              <a:t>/</a:t>
            </a:r>
            <a:r>
              <a:rPr lang="ti-ET" sz="2800" dirty="0">
                <a:solidFill>
                  <a:schemeClr val="bg1"/>
                </a:solidFill>
              </a:rPr>
              <a:t>ድልድል</a:t>
            </a:r>
            <a:r>
              <a:rPr lang="en-GB" sz="2800" dirty="0">
                <a:solidFill>
                  <a:schemeClr val="bg1"/>
                </a:solidFill>
              </a:rPr>
              <a:t>: “Bridging religious studies, gender &amp; development and public health to address domestic violence: A novel approach for Ethiopia, Eritrea and the UK”</a:t>
            </a:r>
            <a:endParaRPr lang="en-US" sz="2800" dirty="0">
              <a:solidFill>
                <a:schemeClr val="bg1"/>
              </a:solidFill>
            </a:endParaRPr>
          </a:p>
        </p:txBody>
      </p:sp>
    </p:spTree>
    <p:extLst>
      <p:ext uri="{BB962C8B-B14F-4D97-AF65-F5344CB8AC3E}">
        <p14:creationId xmlns:p14="http://schemas.microsoft.com/office/powerpoint/2010/main" val="4159594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a:normAutofit/>
          </a:bodyPr>
          <a:lstStyle/>
          <a:p>
            <a:r>
              <a:rPr lang="en-US" dirty="0">
                <a:solidFill>
                  <a:schemeClr val="bg1"/>
                </a:solidFill>
              </a:rPr>
              <a:t>The system of knowledge production</a:t>
            </a: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181683550"/>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403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6423-C8B6-42F3-83A6-0C6CFAD600B8}"/>
              </a:ext>
            </a:extLst>
          </p:cNvPr>
          <p:cNvSpPr>
            <a:spLocks noGrp="1"/>
          </p:cNvSpPr>
          <p:nvPr>
            <p:ph type="title"/>
          </p:nvPr>
        </p:nvSpPr>
        <p:spPr>
          <a:solidFill>
            <a:schemeClr val="tx1"/>
          </a:solidFill>
        </p:spPr>
        <p:txBody>
          <a:bodyPr>
            <a:normAutofit/>
          </a:bodyPr>
          <a:lstStyle/>
          <a:p>
            <a:r>
              <a:rPr lang="en-GB" dirty="0">
                <a:solidFill>
                  <a:schemeClr val="bg1"/>
                </a:solidFill>
              </a:rPr>
              <a:t>What do we mean by epistemological dominance?</a:t>
            </a:r>
          </a:p>
        </p:txBody>
      </p:sp>
      <p:sp>
        <p:nvSpPr>
          <p:cNvPr id="3" name="Content Placeholder 2">
            <a:extLst>
              <a:ext uri="{FF2B5EF4-FFF2-40B4-BE49-F238E27FC236}">
                <a16:creationId xmlns:a16="http://schemas.microsoft.com/office/drawing/2014/main" id="{FF20A358-D8C4-4AFA-9C6F-D4461868E591}"/>
              </a:ext>
            </a:extLst>
          </p:cNvPr>
          <p:cNvSpPr>
            <a:spLocks noGrp="1"/>
          </p:cNvSpPr>
          <p:nvPr>
            <p:ph idx="1"/>
          </p:nvPr>
        </p:nvSpPr>
        <p:spPr>
          <a:xfrm>
            <a:off x="838200" y="1690687"/>
            <a:ext cx="10683240" cy="4802188"/>
          </a:xfrm>
        </p:spPr>
        <p:txBody>
          <a:bodyPr>
            <a:normAutofit fontScale="92500" lnSpcReduction="10000"/>
          </a:bodyPr>
          <a:lstStyle/>
          <a:p>
            <a:r>
              <a:rPr lang="en-GB" dirty="0">
                <a:solidFill>
                  <a:schemeClr val="bg1"/>
                </a:solidFill>
              </a:rPr>
              <a:t>Individuals are always ‘epistemologically situated’, which means that their worldview influences their conceptual, theoretical and analytical framework.</a:t>
            </a:r>
          </a:p>
          <a:p>
            <a:r>
              <a:rPr lang="en-GB" dirty="0">
                <a:solidFill>
                  <a:schemeClr val="bg1"/>
                </a:solidFill>
              </a:rPr>
              <a:t>Historically, the Western European colonisers projected their worldviews, interests and understandings of humanity onto the ‘other.’ Ngũgĩ </a:t>
            </a:r>
            <a:r>
              <a:rPr lang="en-GB" dirty="0" err="1">
                <a:solidFill>
                  <a:schemeClr val="bg1"/>
                </a:solidFill>
              </a:rPr>
              <a:t>wa</a:t>
            </a:r>
            <a:r>
              <a:rPr lang="en-GB" dirty="0">
                <a:solidFill>
                  <a:schemeClr val="bg1"/>
                </a:solidFill>
              </a:rPr>
              <a:t> </a:t>
            </a:r>
            <a:r>
              <a:rPr lang="en-GB" dirty="0" err="1">
                <a:solidFill>
                  <a:schemeClr val="bg1"/>
                </a:solidFill>
              </a:rPr>
              <a:t>Thiong'o</a:t>
            </a:r>
            <a:r>
              <a:rPr lang="en-GB" dirty="0">
                <a:solidFill>
                  <a:schemeClr val="bg1"/>
                </a:solidFill>
              </a:rPr>
              <a:t> referring to colonialism wrote:</a:t>
            </a:r>
          </a:p>
          <a:p>
            <a:pPr marL="720000" lvl="2" indent="0">
              <a:buNone/>
            </a:pPr>
            <a:r>
              <a:rPr lang="en-GB" i="1" dirty="0">
                <a:solidFill>
                  <a:schemeClr val="bg1"/>
                </a:solidFill>
              </a:rPr>
              <a:t>…its most important area of domination was the mental universe of the colonized, the control, through culture, of how people perceived  themselves and their relationship to the world. (1986, 16).</a:t>
            </a:r>
          </a:p>
          <a:p>
            <a:r>
              <a:rPr lang="en-GB" dirty="0">
                <a:solidFill>
                  <a:schemeClr val="bg1"/>
                </a:solidFill>
              </a:rPr>
              <a:t>In contemporary times, lack of recognition about the epistemological situatedness of historical paradigms and limited self-reflexivity about personal positionality in research, knowledge production and development practice means that western assumptions continue to be transposed cross-culturally and to dictate standards and paradigms.</a:t>
            </a:r>
          </a:p>
          <a:p>
            <a:endParaRPr lang="en-GB" dirty="0">
              <a:solidFill>
                <a:schemeClr val="bg1"/>
              </a:solidFill>
            </a:endParaRPr>
          </a:p>
        </p:txBody>
      </p:sp>
    </p:spTree>
    <p:extLst>
      <p:ext uri="{BB962C8B-B14F-4D97-AF65-F5344CB8AC3E}">
        <p14:creationId xmlns:p14="http://schemas.microsoft.com/office/powerpoint/2010/main" val="229730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1FB2-7F85-4A2E-ADF1-C20BE4E6C786}"/>
              </a:ext>
            </a:extLst>
          </p:cNvPr>
          <p:cNvSpPr>
            <a:spLocks noGrp="1"/>
          </p:cNvSpPr>
          <p:nvPr>
            <p:ph type="title"/>
          </p:nvPr>
        </p:nvSpPr>
        <p:spPr>
          <a:xfrm>
            <a:off x="838200" y="182245"/>
            <a:ext cx="10515600" cy="1325563"/>
          </a:xfrm>
        </p:spPr>
        <p:txBody>
          <a:bodyPr>
            <a:normAutofit/>
          </a:bodyPr>
          <a:lstStyle/>
          <a:p>
            <a:r>
              <a:rPr lang="en-GB" dirty="0">
                <a:solidFill>
                  <a:schemeClr val="bg1"/>
                </a:solidFill>
              </a:rPr>
              <a:t>Colonial legacies in how ‘religion’ has been theorised cross-culturally</a:t>
            </a:r>
          </a:p>
        </p:txBody>
      </p:sp>
      <p:sp>
        <p:nvSpPr>
          <p:cNvPr id="3" name="Content Placeholder 2">
            <a:extLst>
              <a:ext uri="{FF2B5EF4-FFF2-40B4-BE49-F238E27FC236}">
                <a16:creationId xmlns:a16="http://schemas.microsoft.com/office/drawing/2014/main" id="{48A51D9E-217D-430C-AC76-FBAF3BEC3FA3}"/>
              </a:ext>
            </a:extLst>
          </p:cNvPr>
          <p:cNvSpPr>
            <a:spLocks noGrp="1"/>
          </p:cNvSpPr>
          <p:nvPr>
            <p:ph idx="1"/>
          </p:nvPr>
        </p:nvSpPr>
        <p:spPr>
          <a:xfrm>
            <a:off x="384048" y="1690689"/>
            <a:ext cx="11247120" cy="4947856"/>
          </a:xfrm>
        </p:spPr>
        <p:txBody>
          <a:bodyPr>
            <a:normAutofit fontScale="77500" lnSpcReduction="20000"/>
          </a:bodyPr>
          <a:lstStyle/>
          <a:p>
            <a:r>
              <a:rPr lang="en-GB" dirty="0">
                <a:solidFill>
                  <a:schemeClr val="bg1"/>
                </a:solidFill>
              </a:rPr>
              <a:t>The mainstream epistemology of ‘religion’ is the product of western societies’ distinct experience with western Christianity, capitalism and secularism. Historically, different thinkers engaged with ‘religion’ in ways that resonated with the stage of western development, such as analysing ‘religion’ as a natural phenomenon, as a transcendental thing-in-itself (</a:t>
            </a:r>
            <a:r>
              <a:rPr lang="en-GB" i="1" dirty="0">
                <a:solidFill>
                  <a:schemeClr val="bg1"/>
                </a:solidFill>
              </a:rPr>
              <a:t>sui generis</a:t>
            </a:r>
            <a:r>
              <a:rPr lang="en-GB" dirty="0">
                <a:solidFill>
                  <a:schemeClr val="bg1"/>
                </a:solidFill>
              </a:rPr>
              <a:t>), or as a symbolic system, with non-western religions being analysed in reference to what was perceived to be a superior western Christianity. </a:t>
            </a:r>
          </a:p>
          <a:p>
            <a:r>
              <a:rPr lang="en-GB" dirty="0">
                <a:solidFill>
                  <a:schemeClr val="bg1"/>
                </a:solidFill>
              </a:rPr>
              <a:t>Although in recent years this epistemology of religion has diversified, motivating the infamous ‘world religions’ paradigm and more hermeneutical approaches, deeply western entrenched assumptions about what ‘religion’ is have yet to be overcome.  For example, tis remains deeply grounded in humanistic notions of religious conscience, assuming a division between conscience (as belief) and its embodiment (as practice), as well as attaches an attribute o individuality to conscience, which need not be the case in societies whose faith Is intertwined with collective values, histories and identities as in this one. </a:t>
            </a:r>
          </a:p>
          <a:p>
            <a:r>
              <a:rPr lang="en-GB" dirty="0">
                <a:solidFill>
                  <a:schemeClr val="bg1"/>
                </a:solidFill>
              </a:rPr>
              <a:t>Employing a west-centric gender theory and a feminist ‘hermeneutics of suspicion’, prominent feminist scholars in gender and theology/religion(s) studies have displayed essentialising tendencies that present all ‘theology’ (especially Christian traditions) as ‘patriarchal’ or ‘sexist’, showing limited reflexivity of historical and exegetical differences across traditions and geographies.</a:t>
            </a:r>
          </a:p>
        </p:txBody>
      </p:sp>
    </p:spTree>
    <p:extLst>
      <p:ext uri="{BB962C8B-B14F-4D97-AF65-F5344CB8AC3E}">
        <p14:creationId xmlns:p14="http://schemas.microsoft.com/office/powerpoint/2010/main" val="130465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211"/>
        <p:cNvGrpSpPr/>
        <p:nvPr/>
      </p:nvGrpSpPr>
      <p:grpSpPr>
        <a:xfrm>
          <a:off x="0" y="0"/>
          <a:ext cx="0" cy="0"/>
          <a:chOff x="0" y="0"/>
          <a:chExt cx="0" cy="0"/>
        </a:xfrm>
      </p:grpSpPr>
      <p:sp>
        <p:nvSpPr>
          <p:cNvPr id="214" name="Google Shape;214;g84c95ab144_0_29"/>
          <p:cNvSpPr/>
          <p:nvPr/>
        </p:nvSpPr>
        <p:spPr>
          <a:xfrm>
            <a:off x="647398" y="1702040"/>
            <a:ext cx="438600" cy="438600"/>
          </a:xfrm>
          <a:prstGeom prst="ellipse">
            <a:avLst/>
          </a:prstGeom>
          <a:solidFill>
            <a:srgbClr val="00B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dirty="0">
              <a:solidFill>
                <a:srgbClr val="E6E7E9"/>
              </a:solidFill>
              <a:latin typeface="Twentieth Century"/>
              <a:ea typeface="Twentieth Century"/>
              <a:cs typeface="Twentieth Century"/>
              <a:sym typeface="Twentieth Century"/>
            </a:endParaRPr>
          </a:p>
        </p:txBody>
      </p:sp>
      <p:sp>
        <p:nvSpPr>
          <p:cNvPr id="216" name="Google Shape;216;g84c95ab144_0_29"/>
          <p:cNvSpPr txBox="1"/>
          <p:nvPr/>
        </p:nvSpPr>
        <p:spPr>
          <a:xfrm>
            <a:off x="1405695" y="1730163"/>
            <a:ext cx="8324100" cy="1096217"/>
          </a:xfrm>
          <a:prstGeom prst="rect">
            <a:avLst/>
          </a:prstGeom>
          <a:noFill/>
          <a:ln>
            <a:noFill/>
          </a:ln>
        </p:spPr>
        <p:txBody>
          <a:bodyPr spcFirstLastPara="1" wrap="square" lIns="91425" tIns="45700" rIns="91425" bIns="45700" anchor="t" anchorCtr="0">
            <a:noAutofit/>
          </a:bodyPr>
          <a:lstStyle/>
          <a:p>
            <a:pPr algn="just"/>
            <a:r>
              <a:rPr lang="en-US" sz="2800" b="1" dirty="0">
                <a:solidFill>
                  <a:srgbClr val="00A396"/>
                </a:solidFill>
                <a:latin typeface="Calibri" panose="020F0502020204030204" pitchFamily="34" charset="0"/>
                <a:cs typeface="Calibri" panose="020F0502020204030204" pitchFamily="34" charset="0"/>
              </a:rPr>
              <a:t>Welcome and Introduction – Sarah Martin, GBV </a:t>
            </a:r>
            <a:r>
              <a:rPr lang="en-US" sz="2800" b="1" dirty="0" err="1">
                <a:solidFill>
                  <a:srgbClr val="00A396"/>
                </a:solidFill>
                <a:latin typeface="Calibri" panose="020F0502020204030204" pitchFamily="34" charset="0"/>
                <a:cs typeface="Calibri" panose="020F0502020204030204" pitchFamily="34" charset="0"/>
              </a:rPr>
              <a:t>AoR</a:t>
            </a:r>
            <a:r>
              <a:rPr lang="en-US" sz="2800" b="1" dirty="0">
                <a:solidFill>
                  <a:srgbClr val="00A396"/>
                </a:solidFill>
                <a:latin typeface="Calibri" panose="020F0502020204030204" pitchFamily="34" charset="0"/>
                <a:cs typeface="Calibri" panose="020F0502020204030204" pitchFamily="34" charset="0"/>
              </a:rPr>
              <a:t> Community of Practice </a:t>
            </a:r>
          </a:p>
        </p:txBody>
      </p:sp>
      <p:sp>
        <p:nvSpPr>
          <p:cNvPr id="217" name="Google Shape;217;g84c95ab144_0_29"/>
          <p:cNvSpPr txBox="1"/>
          <p:nvPr/>
        </p:nvSpPr>
        <p:spPr>
          <a:xfrm>
            <a:off x="3677779" y="3788850"/>
            <a:ext cx="3178500" cy="609000"/>
          </a:xfrm>
          <a:prstGeom prst="rect">
            <a:avLst/>
          </a:prstGeom>
          <a:noFill/>
          <a:ln>
            <a:noFill/>
          </a:ln>
        </p:spPr>
        <p:txBody>
          <a:bodyPr spcFirstLastPara="1" wrap="square" lIns="91425" tIns="45700" rIns="91425" bIns="45700" anchor="t" anchorCtr="0">
            <a:noAutofit/>
          </a:bodyPr>
          <a:lstStyle/>
          <a:p>
            <a:br>
              <a:rPr lang="en-GB" sz="2000" dirty="0"/>
            </a:br>
            <a:endParaRPr sz="2000" b="0" i="0" u="none" strike="noStrike" cap="none" dirty="0">
              <a:solidFill>
                <a:srgbClr val="FC7582"/>
              </a:solidFill>
              <a:latin typeface="Twentieth Century"/>
              <a:ea typeface="Twentieth Century"/>
              <a:cs typeface="Twentieth Century"/>
              <a:sym typeface="Twentieth Century"/>
            </a:endParaRPr>
          </a:p>
        </p:txBody>
      </p:sp>
      <p:sp>
        <p:nvSpPr>
          <p:cNvPr id="218" name="Google Shape;218;g84c95ab144_0_29"/>
          <p:cNvSpPr txBox="1"/>
          <p:nvPr/>
        </p:nvSpPr>
        <p:spPr>
          <a:xfrm>
            <a:off x="1761848" y="271318"/>
            <a:ext cx="8324100" cy="107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dirty="0">
              <a:solidFill>
                <a:srgbClr val="5D7171"/>
              </a:solidFill>
              <a:latin typeface="Twentieth Century"/>
              <a:ea typeface="Twentieth Century"/>
              <a:cs typeface="Twentieth Century"/>
              <a:sym typeface="Twentieth Century"/>
            </a:endParaRPr>
          </a:p>
        </p:txBody>
      </p:sp>
      <p:cxnSp>
        <p:nvCxnSpPr>
          <p:cNvPr id="221" name="Google Shape;221;g84c95ab144_0_29"/>
          <p:cNvCxnSpPr/>
          <p:nvPr/>
        </p:nvCxnSpPr>
        <p:spPr>
          <a:xfrm flipH="1">
            <a:off x="-19751" y="3996786"/>
            <a:ext cx="2922600" cy="6900"/>
          </a:xfrm>
          <a:prstGeom prst="straightConnector1">
            <a:avLst/>
          </a:prstGeom>
          <a:noFill/>
          <a:ln w="25400" cap="flat" cmpd="sng">
            <a:solidFill>
              <a:srgbClr val="BFBFBF"/>
            </a:solidFill>
            <a:prstDash val="dot"/>
            <a:miter lim="800000"/>
            <a:headEnd type="none" w="sm" len="sm"/>
            <a:tailEnd type="none" w="sm" len="sm"/>
          </a:ln>
        </p:spPr>
      </p:cxnSp>
      <p:cxnSp>
        <p:nvCxnSpPr>
          <p:cNvPr id="222" name="Google Shape;222;g84c95ab144_0_29"/>
          <p:cNvCxnSpPr/>
          <p:nvPr/>
        </p:nvCxnSpPr>
        <p:spPr>
          <a:xfrm flipH="1">
            <a:off x="-344600" y="1984524"/>
            <a:ext cx="873000" cy="19200"/>
          </a:xfrm>
          <a:prstGeom prst="straightConnector1">
            <a:avLst/>
          </a:prstGeom>
          <a:noFill/>
          <a:ln w="25400" cap="flat" cmpd="sng">
            <a:solidFill>
              <a:srgbClr val="BFBFBF"/>
            </a:solidFill>
            <a:prstDash val="dot"/>
            <a:miter lim="800000"/>
            <a:headEnd type="none" w="sm" len="sm"/>
            <a:tailEnd type="none" w="sm" len="sm"/>
          </a:ln>
        </p:spPr>
      </p:cxnSp>
      <p:sp>
        <p:nvSpPr>
          <p:cNvPr id="2" name="Rectangle 1">
            <a:extLst>
              <a:ext uri="{FF2B5EF4-FFF2-40B4-BE49-F238E27FC236}">
                <a16:creationId xmlns:a16="http://schemas.microsoft.com/office/drawing/2014/main" id="{E251173D-246F-EB4C-8730-DA37C2AB4B1A}"/>
              </a:ext>
            </a:extLst>
          </p:cNvPr>
          <p:cNvSpPr/>
          <p:nvPr/>
        </p:nvSpPr>
        <p:spPr>
          <a:xfrm>
            <a:off x="5978820" y="3275112"/>
            <a:ext cx="234360" cy="307777"/>
          </a:xfrm>
          <a:prstGeom prst="rect">
            <a:avLst/>
          </a:prstGeom>
        </p:spPr>
        <p:txBody>
          <a:bodyPr wrap="none">
            <a:spAutoFit/>
          </a:bodyPr>
          <a:lstStyle/>
          <a:p>
            <a:r>
              <a:rPr lang="en-CH" dirty="0"/>
              <a:t> </a:t>
            </a:r>
          </a:p>
        </p:txBody>
      </p:sp>
      <p:sp>
        <p:nvSpPr>
          <p:cNvPr id="23" name="Google Shape;152;p4">
            <a:extLst>
              <a:ext uri="{FF2B5EF4-FFF2-40B4-BE49-F238E27FC236}">
                <a16:creationId xmlns:a16="http://schemas.microsoft.com/office/drawing/2014/main" id="{55391A08-55E3-8D43-A574-5FDE243F1FF8}"/>
              </a:ext>
            </a:extLst>
          </p:cNvPr>
          <p:cNvSpPr/>
          <p:nvPr/>
        </p:nvSpPr>
        <p:spPr>
          <a:xfrm>
            <a:off x="2959552" y="3788850"/>
            <a:ext cx="412298" cy="450601"/>
          </a:xfrm>
          <a:prstGeom prst="ellipse">
            <a:avLst/>
          </a:prstGeom>
          <a:solidFill>
            <a:srgbClr val="9C83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5BB394F7-B8BD-C24D-A7B8-2F276D70C600}"/>
              </a:ext>
            </a:extLst>
          </p:cNvPr>
          <p:cNvSpPr/>
          <p:nvPr/>
        </p:nvSpPr>
        <p:spPr>
          <a:xfrm>
            <a:off x="3677779" y="3130720"/>
            <a:ext cx="8612192" cy="3416320"/>
          </a:xfrm>
          <a:prstGeom prst="rect">
            <a:avLst/>
          </a:prstGeom>
        </p:spPr>
        <p:txBody>
          <a:bodyPr wrap="square">
            <a:spAutoFit/>
          </a:bodyPr>
          <a:lstStyle/>
          <a:p>
            <a:pPr algn="just"/>
            <a:r>
              <a:rPr lang="en-US" sz="2800" b="1" dirty="0">
                <a:solidFill>
                  <a:srgbClr val="7030A0"/>
                </a:solidFill>
                <a:latin typeface="Calibri" panose="020F0502020204030204" pitchFamily="34" charset="0"/>
                <a:cs typeface="Calibri" panose="020F0502020204030204" pitchFamily="34" charset="0"/>
              </a:rPr>
              <a:t>Plenary Speakers: </a:t>
            </a:r>
          </a:p>
          <a:p>
            <a:pPr algn="just"/>
            <a:r>
              <a:rPr lang="en-US" sz="2000" b="1" dirty="0">
                <a:solidFill>
                  <a:srgbClr val="7030A0"/>
                </a:solidFill>
              </a:rPr>
              <a:t>Sandra Iman </a:t>
            </a:r>
            <a:r>
              <a:rPr lang="en-US" sz="2000" b="1" dirty="0" err="1">
                <a:solidFill>
                  <a:srgbClr val="7030A0"/>
                </a:solidFill>
              </a:rPr>
              <a:t>Pertek</a:t>
            </a:r>
            <a:r>
              <a:rPr lang="en-US" sz="2000" b="1" dirty="0">
                <a:solidFill>
                  <a:srgbClr val="7030A0"/>
                </a:solidFill>
              </a:rPr>
              <a:t>,</a:t>
            </a:r>
            <a:r>
              <a:rPr lang="en-US" sz="2000" dirty="0">
                <a:solidFill>
                  <a:srgbClr val="7030A0"/>
                </a:solidFill>
              </a:rPr>
              <a:t> University of Birmingham and GBV consultant</a:t>
            </a:r>
            <a:r>
              <a:rPr lang="en-GR" sz="3600" dirty="0">
                <a:solidFill>
                  <a:srgbClr val="7030A0"/>
                </a:solidFill>
              </a:rPr>
              <a:t> </a:t>
            </a:r>
          </a:p>
          <a:p>
            <a:pPr lvl="1" algn="just"/>
            <a:endParaRPr lang="en-US" sz="2000" b="1" dirty="0">
              <a:solidFill>
                <a:srgbClr val="7030A0"/>
              </a:solidFill>
            </a:endParaRPr>
          </a:p>
          <a:p>
            <a:pPr lvl="1" algn="just"/>
            <a:r>
              <a:rPr lang="en-US" sz="2000" b="1" dirty="0">
                <a:solidFill>
                  <a:srgbClr val="7030A0"/>
                </a:solidFill>
              </a:rPr>
              <a:t>Dr Romina </a:t>
            </a:r>
            <a:r>
              <a:rPr lang="en-US" sz="2000" b="1" dirty="0" err="1">
                <a:solidFill>
                  <a:srgbClr val="7030A0"/>
                </a:solidFill>
              </a:rPr>
              <a:t>Istratii</a:t>
            </a:r>
            <a:r>
              <a:rPr lang="en-US" sz="2000" b="1" dirty="0">
                <a:solidFill>
                  <a:srgbClr val="7030A0"/>
                </a:solidFill>
              </a:rPr>
              <a:t>,</a:t>
            </a:r>
            <a:r>
              <a:rPr lang="en-US" sz="2000" dirty="0">
                <a:solidFill>
                  <a:srgbClr val="7030A0"/>
                </a:solidFill>
              </a:rPr>
              <a:t> SOAS University of London and PI of project </a:t>
            </a:r>
            <a:r>
              <a:rPr lang="en-US" sz="2000" dirty="0" err="1">
                <a:solidFill>
                  <a:srgbClr val="7030A0"/>
                </a:solidFill>
              </a:rPr>
              <a:t>dldl</a:t>
            </a:r>
            <a:r>
              <a:rPr lang="en-US" sz="2000" dirty="0">
                <a:solidFill>
                  <a:srgbClr val="7030A0"/>
                </a:solidFill>
              </a:rPr>
              <a:t>/</a:t>
            </a:r>
            <a:r>
              <a:rPr lang="ti-ET" sz="2000" dirty="0">
                <a:solidFill>
                  <a:srgbClr val="7030A0"/>
                </a:solidFill>
              </a:rPr>
              <a:t>ድልድል</a:t>
            </a:r>
            <a:r>
              <a:rPr lang="en-GR" sz="3600" dirty="0">
                <a:solidFill>
                  <a:srgbClr val="7030A0"/>
                </a:solidFill>
              </a:rPr>
              <a:t> </a:t>
            </a:r>
          </a:p>
          <a:p>
            <a:pPr lvl="1" algn="just"/>
            <a:endParaRPr lang="en-US" sz="2000" b="1" dirty="0">
              <a:solidFill>
                <a:srgbClr val="7030A0"/>
              </a:solidFill>
            </a:endParaRPr>
          </a:p>
          <a:p>
            <a:pPr lvl="1" algn="just"/>
            <a:r>
              <a:rPr lang="en-US" sz="2000" b="1" dirty="0">
                <a:solidFill>
                  <a:srgbClr val="7030A0"/>
                </a:solidFill>
              </a:rPr>
              <a:t>Dr. </a:t>
            </a:r>
            <a:r>
              <a:rPr lang="en-US" sz="2000" b="1" dirty="0" err="1">
                <a:solidFill>
                  <a:srgbClr val="7030A0"/>
                </a:solidFill>
              </a:rPr>
              <a:t>Elisabet</a:t>
            </a:r>
            <a:r>
              <a:rPr lang="en-US" sz="2000" b="1" dirty="0">
                <a:solidFill>
                  <a:srgbClr val="7030A0"/>
                </a:solidFill>
              </a:rPr>
              <a:t> le Roux</a:t>
            </a:r>
            <a:r>
              <a:rPr lang="en-US" sz="2000" dirty="0">
                <a:solidFill>
                  <a:srgbClr val="7030A0"/>
                </a:solidFill>
              </a:rPr>
              <a:t>, Unit for Religion and Development Research, Stellenbosch University</a:t>
            </a:r>
            <a:r>
              <a:rPr lang="en-GR" sz="3600" dirty="0">
                <a:solidFill>
                  <a:srgbClr val="7030A0"/>
                </a:solidFill>
              </a:rPr>
              <a:t> </a:t>
            </a:r>
            <a:endParaRPr lang="en-US" sz="3200" b="1" dirty="0">
              <a:solidFill>
                <a:srgbClr val="7030A0"/>
              </a:solidFill>
              <a:latin typeface="Calibri" panose="020F0502020204030204" pitchFamily="34" charset="0"/>
              <a:cs typeface="Calibri" panose="020F0502020204030204" pitchFamily="34" charset="0"/>
            </a:endParaRPr>
          </a:p>
        </p:txBody>
      </p:sp>
      <p:sp>
        <p:nvSpPr>
          <p:cNvPr id="25" name="Google Shape;90;p1">
            <a:extLst>
              <a:ext uri="{FF2B5EF4-FFF2-40B4-BE49-F238E27FC236}">
                <a16:creationId xmlns:a16="http://schemas.microsoft.com/office/drawing/2014/main" id="{9C339E10-2E4D-0441-BCDD-FE87BAAA5457}"/>
              </a:ext>
            </a:extLst>
          </p:cNvPr>
          <p:cNvSpPr txBox="1"/>
          <p:nvPr/>
        </p:nvSpPr>
        <p:spPr>
          <a:xfrm>
            <a:off x="2106052" y="575176"/>
            <a:ext cx="643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800" b="1" u="none" strike="noStrike" cap="none" dirty="0">
                <a:solidFill>
                  <a:srgbClr val="7030A0"/>
                </a:solidFill>
                <a:latin typeface="Tw Cen MT" panose="020B0602020104020603" pitchFamily="34" charset="77"/>
                <a:ea typeface="Twentieth Century"/>
                <a:cs typeface="Twentieth Century"/>
                <a:sym typeface="Twentieth Century"/>
              </a:rPr>
              <a:t>Overview and Agenda</a:t>
            </a:r>
            <a:endParaRPr sz="4800" b="1" i="0" u="none" strike="noStrike" cap="none" dirty="0">
              <a:solidFill>
                <a:srgbClr val="7030A0"/>
              </a:solidFill>
              <a:latin typeface="Twentieth Century"/>
              <a:ea typeface="Twentieth Century"/>
              <a:cs typeface="Twentieth Century"/>
              <a:sym typeface="Twentieth Century"/>
            </a:endParaRPr>
          </a:p>
        </p:txBody>
      </p:sp>
      <p:pic>
        <p:nvPicPr>
          <p:cNvPr id="16" name="Picture 15">
            <a:extLst>
              <a:ext uri="{FF2B5EF4-FFF2-40B4-BE49-F238E27FC236}">
                <a16:creationId xmlns:a16="http://schemas.microsoft.com/office/drawing/2014/main" id="{D7541B3C-6176-C146-BD47-96E0A40E3E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69727" y="138897"/>
            <a:ext cx="2516248" cy="153725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96A3-163B-4BF1-804B-7290442636F1}"/>
              </a:ext>
            </a:extLst>
          </p:cNvPr>
          <p:cNvSpPr>
            <a:spLocks noGrp="1"/>
          </p:cNvSpPr>
          <p:nvPr>
            <p:ph type="title"/>
          </p:nvPr>
        </p:nvSpPr>
        <p:spPr/>
        <p:txBody>
          <a:bodyPr>
            <a:normAutofit/>
          </a:bodyPr>
          <a:lstStyle/>
          <a:p>
            <a:r>
              <a:rPr lang="en-GB" dirty="0">
                <a:solidFill>
                  <a:schemeClr val="bg1"/>
                </a:solidFill>
              </a:rPr>
              <a:t>Colonial legacies in how ‘gender’ has been theorised cross-culturally</a:t>
            </a:r>
          </a:p>
        </p:txBody>
      </p:sp>
      <p:sp>
        <p:nvSpPr>
          <p:cNvPr id="3" name="Content Placeholder 2">
            <a:extLst>
              <a:ext uri="{FF2B5EF4-FFF2-40B4-BE49-F238E27FC236}">
                <a16:creationId xmlns:a16="http://schemas.microsoft.com/office/drawing/2014/main" id="{535B85DD-22BB-4B7C-8322-E478D4E390F0}"/>
              </a:ext>
            </a:extLst>
          </p:cNvPr>
          <p:cNvSpPr>
            <a:spLocks noGrp="1"/>
          </p:cNvSpPr>
          <p:nvPr>
            <p:ph idx="1"/>
          </p:nvPr>
        </p:nvSpPr>
        <p:spPr>
          <a:xfrm>
            <a:off x="838200" y="1690688"/>
            <a:ext cx="10829543" cy="5167312"/>
          </a:xfrm>
          <a:solidFill>
            <a:schemeClr val="tx1"/>
          </a:solidFill>
        </p:spPr>
        <p:txBody>
          <a:bodyPr>
            <a:normAutofit fontScale="62500" lnSpcReduction="20000"/>
          </a:bodyPr>
          <a:lstStyle/>
          <a:p>
            <a:r>
              <a:rPr lang="en-GB" sz="3600" dirty="0">
                <a:solidFill>
                  <a:schemeClr val="bg1"/>
                </a:solidFill>
              </a:rPr>
              <a:t>Gender equality is a political objective – whose gender equality, for what purposes, and where are the boundaries with research and practice internationally?</a:t>
            </a:r>
          </a:p>
          <a:p>
            <a:r>
              <a:rPr lang="en-GB" sz="3600" dirty="0">
                <a:solidFill>
                  <a:schemeClr val="bg1"/>
                </a:solidFill>
              </a:rPr>
              <a:t>The issue of western Euro-centrism in the definition of gender and conceptualisation of gender relations, by predicating gender on biology and visual indicators (</a:t>
            </a:r>
            <a:r>
              <a:rPr lang="en-GB" sz="3600" dirty="0" err="1">
                <a:solidFill>
                  <a:schemeClr val="bg1"/>
                </a:solidFill>
              </a:rPr>
              <a:t>Oyèrónkẹ</a:t>
            </a:r>
            <a:r>
              <a:rPr lang="en-GB" sz="3600" dirty="0">
                <a:solidFill>
                  <a:schemeClr val="bg1"/>
                </a:solidFill>
              </a:rPr>
              <a:t>́ </a:t>
            </a:r>
            <a:r>
              <a:rPr lang="en-GB" sz="3600" dirty="0" err="1">
                <a:solidFill>
                  <a:schemeClr val="bg1"/>
                </a:solidFill>
              </a:rPr>
              <a:t>Oyěwùmí</a:t>
            </a:r>
            <a:r>
              <a:rPr lang="en-GB" sz="3600" dirty="0">
                <a:solidFill>
                  <a:schemeClr val="bg1"/>
                </a:solidFill>
              </a:rPr>
              <a:t>, 1997; </a:t>
            </a:r>
            <a:r>
              <a:rPr lang="en-GB" sz="3600" dirty="0" err="1">
                <a:solidFill>
                  <a:schemeClr val="bg1"/>
                </a:solidFill>
              </a:rPr>
              <a:t>Ifi</a:t>
            </a:r>
            <a:r>
              <a:rPr lang="en-GB" sz="3600" dirty="0">
                <a:solidFill>
                  <a:schemeClr val="bg1"/>
                </a:solidFill>
              </a:rPr>
              <a:t> </a:t>
            </a:r>
            <a:r>
              <a:rPr lang="en-GB" sz="3600" dirty="0" err="1">
                <a:solidFill>
                  <a:schemeClr val="bg1"/>
                </a:solidFill>
              </a:rPr>
              <a:t>Amadiume</a:t>
            </a:r>
            <a:r>
              <a:rPr lang="en-GB" sz="3600" dirty="0">
                <a:solidFill>
                  <a:schemeClr val="bg1"/>
                </a:solidFill>
              </a:rPr>
              <a:t> 1987, </a:t>
            </a:r>
            <a:r>
              <a:rPr lang="en-GB" sz="3600" dirty="0" err="1">
                <a:solidFill>
                  <a:schemeClr val="bg1"/>
                </a:solidFill>
              </a:rPr>
              <a:t>Arnfred</a:t>
            </a:r>
            <a:r>
              <a:rPr lang="en-GB" sz="3600" dirty="0">
                <a:solidFill>
                  <a:schemeClr val="bg1"/>
                </a:solidFill>
              </a:rPr>
              <a:t> 2011)</a:t>
            </a:r>
          </a:p>
          <a:p>
            <a:r>
              <a:rPr lang="en-GB" sz="3600" dirty="0">
                <a:solidFill>
                  <a:schemeClr val="bg1"/>
                </a:solidFill>
              </a:rPr>
              <a:t>Mainstream gender theory underpinned by the assumption of  hierarchical gender – ignores plurality in gender relations and status of women across the world (</a:t>
            </a:r>
            <a:r>
              <a:rPr lang="en-GB" sz="3600" dirty="0" err="1">
                <a:solidFill>
                  <a:schemeClr val="bg1"/>
                </a:solidFill>
              </a:rPr>
              <a:t>Nkiru</a:t>
            </a:r>
            <a:r>
              <a:rPr lang="en-GB" sz="3600" dirty="0">
                <a:solidFill>
                  <a:schemeClr val="bg1"/>
                </a:solidFill>
              </a:rPr>
              <a:t> </a:t>
            </a:r>
            <a:r>
              <a:rPr lang="en-GB" sz="3600" dirty="0" err="1">
                <a:solidFill>
                  <a:schemeClr val="bg1"/>
                </a:solidFill>
              </a:rPr>
              <a:t>Uwechia</a:t>
            </a:r>
            <a:r>
              <a:rPr lang="en-GB" sz="3600" dirty="0">
                <a:solidFill>
                  <a:schemeClr val="bg1"/>
                </a:solidFill>
              </a:rPr>
              <a:t> </a:t>
            </a:r>
            <a:r>
              <a:rPr lang="en-GB" sz="3600" dirty="0" err="1">
                <a:solidFill>
                  <a:schemeClr val="bg1"/>
                </a:solidFill>
              </a:rPr>
              <a:t>Nzengwu</a:t>
            </a:r>
            <a:r>
              <a:rPr lang="en-GB" sz="3600" dirty="0">
                <a:solidFill>
                  <a:schemeClr val="bg1"/>
                </a:solidFill>
              </a:rPr>
              <a:t>, 2006)</a:t>
            </a:r>
          </a:p>
          <a:p>
            <a:r>
              <a:rPr lang="en-GB" sz="3600" dirty="0">
                <a:solidFill>
                  <a:schemeClr val="bg1"/>
                </a:solidFill>
              </a:rPr>
              <a:t>Definitions of gender, gender equality and empowerment can be incommensurable with local belief and knowledge systems, especially those embedded in religious metaphysics (Istratii, 2017)</a:t>
            </a:r>
          </a:p>
          <a:p>
            <a:r>
              <a:rPr lang="en-GB" sz="3600" dirty="0">
                <a:solidFill>
                  <a:schemeClr val="bg1"/>
                </a:solidFill>
              </a:rPr>
              <a:t>Intersectionality does not eschew epistemological issues – identity vectors usually defined as inequalities “essentialising the oppressed subject” (Cramer 2015), while non-discursive or spiritual planes are often neglected (Istratii, 2017)</a:t>
            </a:r>
          </a:p>
          <a:p>
            <a:r>
              <a:rPr lang="en-GB" sz="3600" dirty="0">
                <a:solidFill>
                  <a:schemeClr val="bg1"/>
                </a:solidFill>
              </a:rPr>
              <a:t>Interventions that pursue gender equality in ways not attuned to local belief and value systems can appear neo-colonial, causing backlash (</a:t>
            </a:r>
            <a:r>
              <a:rPr lang="en-GB" sz="3600" dirty="0" err="1">
                <a:solidFill>
                  <a:schemeClr val="bg1"/>
                </a:solidFill>
              </a:rPr>
              <a:t>Oluwafunmilayo</a:t>
            </a:r>
            <a:r>
              <a:rPr lang="en-GB" sz="3600" dirty="0">
                <a:solidFill>
                  <a:schemeClr val="bg1"/>
                </a:solidFill>
              </a:rPr>
              <a:t> Para-Mallam et al., 2011; </a:t>
            </a:r>
            <a:r>
              <a:rPr lang="en-GB" sz="3600" dirty="0" err="1">
                <a:solidFill>
                  <a:schemeClr val="bg1"/>
                </a:solidFill>
              </a:rPr>
              <a:t>Mannell</a:t>
            </a:r>
            <a:r>
              <a:rPr lang="en-GB" sz="3600" dirty="0">
                <a:solidFill>
                  <a:schemeClr val="bg1"/>
                </a:solidFill>
              </a:rPr>
              <a:t>, 2012)</a:t>
            </a:r>
          </a:p>
        </p:txBody>
      </p:sp>
    </p:spTree>
    <p:extLst>
      <p:ext uri="{BB962C8B-B14F-4D97-AF65-F5344CB8AC3E}">
        <p14:creationId xmlns:p14="http://schemas.microsoft.com/office/powerpoint/2010/main" val="4118387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6A23-987D-46EF-A2CA-B76DAB2FE275}"/>
              </a:ext>
            </a:extLst>
          </p:cNvPr>
          <p:cNvSpPr>
            <a:spLocks noGrp="1"/>
          </p:cNvSpPr>
          <p:nvPr>
            <p:ph type="title"/>
          </p:nvPr>
        </p:nvSpPr>
        <p:spPr/>
        <p:txBody>
          <a:bodyPr>
            <a:normAutofit/>
          </a:bodyPr>
          <a:lstStyle/>
          <a:p>
            <a:r>
              <a:rPr lang="en-GB" dirty="0">
                <a:solidFill>
                  <a:schemeClr val="bg1"/>
                </a:solidFill>
              </a:rPr>
              <a:t>Colonial legacies in how GBV/domestic violence has been theorised cross-culturally</a:t>
            </a:r>
          </a:p>
        </p:txBody>
      </p:sp>
      <p:sp>
        <p:nvSpPr>
          <p:cNvPr id="3" name="Content Placeholder 2">
            <a:extLst>
              <a:ext uri="{FF2B5EF4-FFF2-40B4-BE49-F238E27FC236}">
                <a16:creationId xmlns:a16="http://schemas.microsoft.com/office/drawing/2014/main" id="{180B97C2-CEB9-4FA3-8191-2853CB4EE588}"/>
              </a:ext>
            </a:extLst>
          </p:cNvPr>
          <p:cNvSpPr>
            <a:spLocks noGrp="1"/>
          </p:cNvSpPr>
          <p:nvPr>
            <p:ph idx="1"/>
          </p:nvPr>
        </p:nvSpPr>
        <p:spPr>
          <a:xfrm>
            <a:off x="838200" y="1938528"/>
            <a:ext cx="10515600" cy="4700016"/>
          </a:xfrm>
        </p:spPr>
        <p:txBody>
          <a:bodyPr>
            <a:normAutofit fontScale="92500" lnSpcReduction="10000"/>
          </a:bodyPr>
          <a:lstStyle/>
          <a:p>
            <a:r>
              <a:rPr lang="en-GB" dirty="0">
                <a:solidFill>
                  <a:schemeClr val="bg1"/>
                </a:solidFill>
              </a:rPr>
              <a:t>GBV/Domestic violence in low- and middle-income countries (LMICs) has been frequently under-theorised, or theorised on the basis of a single aetiology or in relation to western industrialised societies’ experiences with gender inequality. This reflects the ways in which feminist movements evolved in North America and Western Europe, influencing international discourses and practices.</a:t>
            </a:r>
          </a:p>
          <a:p>
            <a:r>
              <a:rPr lang="en-GB" dirty="0">
                <a:solidFill>
                  <a:schemeClr val="bg1"/>
                </a:solidFill>
              </a:rPr>
              <a:t>The systematic representation of these societies as  gender unequal, and the stubborn emphasis on socio-cultural explanations, combined with the notable neglect of psychological and trauma-related aetiologies, tends to reinforce postcolonial and other critical arguments based on those historical beliefs about less ‘civilised’ or inherently violent non-western cultures that continue to underpin some Anglo-American thinking (Narayan, 1977; </a:t>
            </a:r>
            <a:r>
              <a:rPr lang="en-GB" dirty="0" err="1">
                <a:solidFill>
                  <a:schemeClr val="bg1"/>
                </a:solidFill>
              </a:rPr>
              <a:t>Volpp</a:t>
            </a:r>
            <a:r>
              <a:rPr lang="en-GB" dirty="0">
                <a:solidFill>
                  <a:schemeClr val="bg1"/>
                </a:solidFill>
              </a:rPr>
              <a:t>, 2005).</a:t>
            </a:r>
          </a:p>
        </p:txBody>
      </p:sp>
    </p:spTree>
    <p:extLst>
      <p:ext uri="{BB962C8B-B14F-4D97-AF65-F5344CB8AC3E}">
        <p14:creationId xmlns:p14="http://schemas.microsoft.com/office/powerpoint/2010/main" val="208611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121F-1582-4D3D-852F-C0494B2F23D0}"/>
              </a:ext>
            </a:extLst>
          </p:cNvPr>
          <p:cNvSpPr>
            <a:spLocks noGrp="1"/>
          </p:cNvSpPr>
          <p:nvPr>
            <p:ph type="title"/>
          </p:nvPr>
        </p:nvSpPr>
        <p:spPr/>
        <p:txBody>
          <a:bodyPr>
            <a:normAutofit/>
          </a:bodyPr>
          <a:lstStyle/>
          <a:p>
            <a:r>
              <a:rPr lang="en-GB" dirty="0">
                <a:solidFill>
                  <a:schemeClr val="bg1"/>
                </a:solidFill>
              </a:rPr>
              <a:t>Overall outcomes in gender and development and public health practice</a:t>
            </a:r>
          </a:p>
        </p:txBody>
      </p:sp>
      <p:sp>
        <p:nvSpPr>
          <p:cNvPr id="3" name="Content Placeholder 2">
            <a:extLst>
              <a:ext uri="{FF2B5EF4-FFF2-40B4-BE49-F238E27FC236}">
                <a16:creationId xmlns:a16="http://schemas.microsoft.com/office/drawing/2014/main" id="{65F0A5BD-E380-4C92-A2E8-40745B76F9A5}"/>
              </a:ext>
            </a:extLst>
          </p:cNvPr>
          <p:cNvSpPr>
            <a:spLocks noGrp="1"/>
          </p:cNvSpPr>
          <p:nvPr>
            <p:ph idx="1"/>
          </p:nvPr>
        </p:nvSpPr>
        <p:spPr>
          <a:xfrm>
            <a:off x="365760" y="1690687"/>
            <a:ext cx="11558016" cy="5167313"/>
          </a:xfrm>
        </p:spPr>
        <p:txBody>
          <a:bodyPr>
            <a:normAutofit fontScale="77500" lnSpcReduction="20000"/>
          </a:bodyPr>
          <a:lstStyle/>
          <a:p>
            <a:r>
              <a:rPr lang="en-GB" dirty="0">
                <a:solidFill>
                  <a:schemeClr val="bg1"/>
                </a:solidFill>
              </a:rPr>
              <a:t>Very little research has explored alleviation strategies within religious worldviews and context-specific socio-cultural systems, trying to leverage o </a:t>
            </a:r>
            <a:r>
              <a:rPr lang="en-GB" dirty="0" err="1">
                <a:solidFill>
                  <a:schemeClr val="bg1"/>
                </a:solidFill>
              </a:rPr>
              <a:t>religio</a:t>
            </a:r>
            <a:r>
              <a:rPr lang="en-GB" dirty="0">
                <a:solidFill>
                  <a:schemeClr val="bg1"/>
                </a:solidFill>
              </a:rPr>
              <a:t>-cultural resources. </a:t>
            </a:r>
          </a:p>
          <a:p>
            <a:r>
              <a:rPr lang="en-GB" dirty="0">
                <a:solidFill>
                  <a:schemeClr val="bg1"/>
                </a:solidFill>
              </a:rPr>
              <a:t>Over the past two decades, the international development sector has moved to integrate the contribution of faith leaders in the furthering of development agendas, in acknowledgment of their influential role in communities. However, these approaches have never overcome western assumptions about ‘religion’ as dictated by these societies’ experience with western forms of Christianity and Enlightenment struggles (</a:t>
            </a:r>
            <a:r>
              <a:rPr lang="en-GB" dirty="0" err="1">
                <a:solidFill>
                  <a:schemeClr val="bg1"/>
                </a:solidFill>
              </a:rPr>
              <a:t>Herstad</a:t>
            </a:r>
            <a:r>
              <a:rPr lang="en-GB" dirty="0">
                <a:solidFill>
                  <a:schemeClr val="bg1"/>
                </a:solidFill>
              </a:rPr>
              <a:t>, 2009; </a:t>
            </a:r>
            <a:r>
              <a:rPr lang="en-GB" dirty="0" err="1">
                <a:solidFill>
                  <a:schemeClr val="bg1"/>
                </a:solidFill>
              </a:rPr>
              <a:t>Rakodi</a:t>
            </a:r>
            <a:r>
              <a:rPr lang="en-GB" dirty="0">
                <a:solidFill>
                  <a:schemeClr val="bg1"/>
                </a:solidFill>
              </a:rPr>
              <a:t>, 2012). </a:t>
            </a:r>
          </a:p>
          <a:p>
            <a:r>
              <a:rPr lang="en-GB" dirty="0">
                <a:solidFill>
                  <a:schemeClr val="bg1"/>
                </a:solidFill>
              </a:rPr>
              <a:t>Much discourse has revolved around institutionalised ‘religion’ and religious leaders, and many faith-inclusive approaches have failed to consider not only the holistic and multi-dimensional ways in which religious traditions and belief systems have been experienced in many tradition-oriented societies, but also their complex intersections with the experience of IPV, and victim and perpetrator attitudes. </a:t>
            </a:r>
          </a:p>
          <a:p>
            <a:r>
              <a:rPr lang="en-GB" dirty="0">
                <a:solidFill>
                  <a:schemeClr val="bg1"/>
                </a:solidFill>
              </a:rPr>
              <a:t>More programmes in public health engage with religious stakeholders (e.g. in addressing HIV/AIDS, harmful cultural practices that affect women and girls, etc.), but the sector has not eschewed conceptualisations of ‘religion’ and ‘faith’ that demarcate religious beliefs and conscience in humanistic ways and fail to embed them in wider normative frameworks and societal structures. </a:t>
            </a:r>
          </a:p>
        </p:txBody>
      </p:sp>
    </p:spTree>
    <p:extLst>
      <p:ext uri="{BB962C8B-B14F-4D97-AF65-F5344CB8AC3E}">
        <p14:creationId xmlns:p14="http://schemas.microsoft.com/office/powerpoint/2010/main" val="2915885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3952-2C09-4D03-AB02-A6B7344361E2}"/>
              </a:ext>
            </a:extLst>
          </p:cNvPr>
          <p:cNvSpPr>
            <a:spLocks noGrp="1"/>
          </p:cNvSpPr>
          <p:nvPr>
            <p:ph type="title"/>
          </p:nvPr>
        </p:nvSpPr>
        <p:spPr/>
        <p:txBody>
          <a:bodyPr>
            <a:normAutofit/>
          </a:bodyPr>
          <a:lstStyle/>
          <a:p>
            <a:r>
              <a:rPr lang="en-GB" dirty="0">
                <a:solidFill>
                  <a:schemeClr val="bg1"/>
                </a:solidFill>
              </a:rPr>
              <a:t>The humanitarian sector’s relationship to religious beliefs and traditions</a:t>
            </a:r>
          </a:p>
        </p:txBody>
      </p:sp>
      <p:sp>
        <p:nvSpPr>
          <p:cNvPr id="3" name="Content Placeholder 2">
            <a:extLst>
              <a:ext uri="{FF2B5EF4-FFF2-40B4-BE49-F238E27FC236}">
                <a16:creationId xmlns:a16="http://schemas.microsoft.com/office/drawing/2014/main" id="{7F0069D6-2D7B-49B8-81B9-4DF604FD0FDB}"/>
              </a:ext>
            </a:extLst>
          </p:cNvPr>
          <p:cNvSpPr>
            <a:spLocks noGrp="1"/>
          </p:cNvSpPr>
          <p:nvPr>
            <p:ph idx="1"/>
          </p:nvPr>
        </p:nvSpPr>
        <p:spPr>
          <a:xfrm>
            <a:off x="310896" y="1690688"/>
            <a:ext cx="11704320" cy="5167312"/>
          </a:xfrm>
        </p:spPr>
        <p:txBody>
          <a:bodyPr>
            <a:normAutofit fontScale="92500" lnSpcReduction="20000"/>
          </a:bodyPr>
          <a:lstStyle/>
          <a:p>
            <a:r>
              <a:rPr lang="en-GB" sz="2000" dirty="0">
                <a:solidFill>
                  <a:schemeClr val="bg1"/>
                </a:solidFill>
              </a:rPr>
              <a:t>Recent rapid scoping literature review to identify the state of evidence on the relationship between political violence and domestic violence and to explore the long-term consequences of political violence, such as in forced migration.</a:t>
            </a:r>
          </a:p>
          <a:p>
            <a:r>
              <a:rPr lang="en-GB" sz="2000" dirty="0">
                <a:solidFill>
                  <a:schemeClr val="bg1"/>
                </a:solidFill>
              </a:rPr>
              <a:t>This evidenced that religious parameters have received minimal attention in the humanitarian scholarship, and should be better integrated when appraising alleviation strategies in conflict , post-conflict contexts and displaced populations. The resourcefulness of religious personnel not generally considered or assessed, although reports exist that religious beliefs and spiritual activity can serve coping mechanisms.</a:t>
            </a:r>
          </a:p>
          <a:p>
            <a:r>
              <a:rPr lang="en-GB" sz="2000" dirty="0">
                <a:solidFill>
                  <a:schemeClr val="bg1"/>
                </a:solidFill>
              </a:rPr>
              <a:t>That faith serves as a coping mechanism has been reported also widely in the literature that examines domestic violence in religious communities. In such contexts, female victims may resort to religious beliefs to condemn the abuse and through their ordeals may acquire a more justice-oriented understanding of their faith, helping them to address the harmful situation (Shaikh, 2007; Johnson, 2015; </a:t>
            </a:r>
            <a:r>
              <a:rPr lang="en-GB" sz="2000" dirty="0" err="1">
                <a:solidFill>
                  <a:schemeClr val="bg1"/>
                </a:solidFill>
              </a:rPr>
              <a:t>Nason</a:t>
            </a:r>
            <a:r>
              <a:rPr lang="en-GB" sz="2000" dirty="0">
                <a:solidFill>
                  <a:schemeClr val="bg1"/>
                </a:solidFill>
              </a:rPr>
              <a:t>-Clark et al., 2018). </a:t>
            </a:r>
          </a:p>
          <a:p>
            <a:r>
              <a:rPr lang="en-GB" sz="2000" dirty="0">
                <a:solidFill>
                  <a:schemeClr val="bg1"/>
                </a:solidFill>
              </a:rPr>
              <a:t>Previous research in Ethiopia that analysed conjugal abuse in the countryside and the city of Aksum through the </a:t>
            </a:r>
            <a:r>
              <a:rPr lang="en-GB" sz="2000" dirty="0" err="1">
                <a:solidFill>
                  <a:schemeClr val="bg1"/>
                </a:solidFill>
              </a:rPr>
              <a:t>religio</a:t>
            </a:r>
            <a:r>
              <a:rPr lang="en-GB" sz="2000" dirty="0">
                <a:solidFill>
                  <a:schemeClr val="bg1"/>
                </a:solidFill>
              </a:rPr>
              <a:t>-cultural framework found that faith helped women to face and overcome difficult situations and painful marital experiences (e.g. separation, divorce or spousal unfaithfulness) and did not generally serve as a source for justifying intimate partner abuse, which the faith clearly taught against (Istratii, 2020). </a:t>
            </a:r>
          </a:p>
          <a:p>
            <a:r>
              <a:rPr lang="en-GB" sz="2000" dirty="0">
                <a:solidFill>
                  <a:schemeClr val="bg1"/>
                </a:solidFill>
              </a:rPr>
              <a:t>However, culture-specific folklore practices and understandings that may be conducive to gender inequalities or related abuses are often framed in religious terms in contexts where religious traditions prevail and shape everyday life. Thus, it is important to recognise that perpetrators might use religious language to justify their actions or ease their conscience. In other societies, communities may follow traditional beliefs around spirit activity that can amplify the consequences of war violence for victims/survivors or ex-combatants  (e.g. </a:t>
            </a:r>
            <a:r>
              <a:rPr lang="en-GB" sz="2000" dirty="0" err="1">
                <a:solidFill>
                  <a:schemeClr val="bg1"/>
                </a:solidFill>
              </a:rPr>
              <a:t>Saile</a:t>
            </a:r>
            <a:r>
              <a:rPr lang="en-GB" sz="2000" dirty="0">
                <a:solidFill>
                  <a:schemeClr val="bg1"/>
                </a:solidFill>
              </a:rPr>
              <a:t> et al., 2013).</a:t>
            </a:r>
          </a:p>
        </p:txBody>
      </p:sp>
    </p:spTree>
    <p:extLst>
      <p:ext uri="{BB962C8B-B14F-4D97-AF65-F5344CB8AC3E}">
        <p14:creationId xmlns:p14="http://schemas.microsoft.com/office/powerpoint/2010/main" val="1128870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4A86E-B616-40D4-A556-5BDC8C3FF046}"/>
              </a:ext>
            </a:extLst>
          </p:cNvPr>
          <p:cNvSpPr>
            <a:spLocks noGrp="1"/>
          </p:cNvSpPr>
          <p:nvPr>
            <p:ph type="title"/>
          </p:nvPr>
        </p:nvSpPr>
        <p:spPr/>
        <p:txBody>
          <a:bodyPr/>
          <a:lstStyle/>
          <a:p>
            <a:r>
              <a:rPr lang="en-GB" dirty="0">
                <a:solidFill>
                  <a:schemeClr val="bg1"/>
                </a:solidFill>
              </a:rPr>
              <a:t>Thank you! </a:t>
            </a:r>
          </a:p>
        </p:txBody>
      </p:sp>
      <p:sp>
        <p:nvSpPr>
          <p:cNvPr id="5" name="Text Placeholder 4">
            <a:extLst>
              <a:ext uri="{FF2B5EF4-FFF2-40B4-BE49-F238E27FC236}">
                <a16:creationId xmlns:a16="http://schemas.microsoft.com/office/drawing/2014/main" id="{8D85CB20-8976-4ECD-9C2A-A97F09CA9AFC}"/>
              </a:ext>
            </a:extLst>
          </p:cNvPr>
          <p:cNvSpPr>
            <a:spLocks noGrp="1"/>
          </p:cNvSpPr>
          <p:nvPr>
            <p:ph type="body" idx="1"/>
          </p:nvPr>
        </p:nvSpPr>
        <p:spPr/>
        <p:txBody>
          <a:bodyPr>
            <a:normAutofit/>
          </a:bodyPr>
          <a:lstStyle/>
          <a:p>
            <a:r>
              <a:rPr lang="en-GB" sz="3200" dirty="0">
                <a:solidFill>
                  <a:schemeClr val="bg1"/>
                </a:solidFill>
              </a:rPr>
              <a:t>For questions or comments, please reach me at ri5@soas.ac.uk</a:t>
            </a:r>
          </a:p>
        </p:txBody>
      </p:sp>
    </p:spTree>
    <p:extLst>
      <p:ext uri="{BB962C8B-B14F-4D97-AF65-F5344CB8AC3E}">
        <p14:creationId xmlns:p14="http://schemas.microsoft.com/office/powerpoint/2010/main" val="2540249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sz="4400" dirty="0">
                <a:latin typeface="Calibri" panose="020F0502020204030204" pitchFamily="34" charset="0"/>
              </a:rPr>
              <a:t>Looking to the local: centring local religious institutions, actors and expression in GBV response in humanitarian settings</a:t>
            </a:r>
          </a:p>
        </p:txBody>
      </p:sp>
      <p:sp>
        <p:nvSpPr>
          <p:cNvPr id="3" name="Subtitle 2"/>
          <p:cNvSpPr>
            <a:spLocks noGrp="1"/>
          </p:cNvSpPr>
          <p:nvPr>
            <p:ph type="subTitle" idx="1"/>
          </p:nvPr>
        </p:nvSpPr>
        <p:spPr/>
        <p:txBody>
          <a:bodyPr>
            <a:normAutofit/>
          </a:bodyPr>
          <a:lstStyle/>
          <a:p>
            <a:r>
              <a:rPr lang="en-ZA" sz="1800" dirty="0"/>
              <a:t>Dr </a:t>
            </a:r>
            <a:r>
              <a:rPr lang="en-ZA" sz="1800" dirty="0" err="1"/>
              <a:t>Elisabet</a:t>
            </a:r>
            <a:r>
              <a:rPr lang="en-ZA" sz="1800" dirty="0"/>
              <a:t> le </a:t>
            </a:r>
            <a:r>
              <a:rPr lang="en-ZA" sz="1800" dirty="0" err="1"/>
              <a:t>RouX</a:t>
            </a:r>
            <a:endParaRPr lang="en-ZA" sz="1800" dirty="0"/>
          </a:p>
          <a:p>
            <a:r>
              <a:rPr lang="en-ZA" sz="1800" dirty="0"/>
              <a:t>Unit for Religion and Development Research, Stellenbosch University</a:t>
            </a:r>
          </a:p>
          <a:p>
            <a:r>
              <a:rPr lang="en-ZA" sz="1800" dirty="0"/>
              <a:t>3 June 2021</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8957" y="252517"/>
            <a:ext cx="4722829" cy="1012870"/>
          </a:xfrm>
          <a:prstGeom prst="rect">
            <a:avLst/>
          </a:prstGeom>
        </p:spPr>
      </p:pic>
    </p:spTree>
    <p:extLst>
      <p:ext uri="{BB962C8B-B14F-4D97-AF65-F5344CB8AC3E}">
        <p14:creationId xmlns:p14="http://schemas.microsoft.com/office/powerpoint/2010/main" val="4027821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0374F-5BF6-48E2-8A42-29C131D45673}"/>
              </a:ext>
            </a:extLst>
          </p:cNvPr>
          <p:cNvSpPr>
            <a:spLocks noGrp="1"/>
          </p:cNvSpPr>
          <p:nvPr>
            <p:ph type="title"/>
          </p:nvPr>
        </p:nvSpPr>
        <p:spPr/>
        <p:txBody>
          <a:bodyPr/>
          <a:lstStyle/>
          <a:p>
            <a:endParaRPr lang="en-ZA"/>
          </a:p>
        </p:txBody>
      </p:sp>
      <p:pic>
        <p:nvPicPr>
          <p:cNvPr id="1026" name="Picture 2" descr="Retail Industry Trends - Big Brands Go Local | Denise Lee Yohn">
            <a:extLst>
              <a:ext uri="{FF2B5EF4-FFF2-40B4-BE49-F238E27FC236}">
                <a16:creationId xmlns:a16="http://schemas.microsoft.com/office/drawing/2014/main" id="{C4A918AC-2AA5-4FCB-9F1D-46D5500B6A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67825" y="460353"/>
            <a:ext cx="27051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cal, Lisbon - Bairro Alto, Bica &amp; Cais do Sodre - Restaurant Reviews,  Phone Number &amp; Photos - Tripadvisor">
            <a:extLst>
              <a:ext uri="{FF2B5EF4-FFF2-40B4-BE49-F238E27FC236}">
                <a16:creationId xmlns:a16="http://schemas.microsoft.com/office/drawing/2014/main" id="{A8EBBEF4-92D0-4B42-8B92-CE65C9069B16}"/>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134405" y="4421765"/>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re investing in our communities - and here are five reasons you should,  too">
            <a:extLst>
              <a:ext uri="{FF2B5EF4-FFF2-40B4-BE49-F238E27FC236}">
                <a16:creationId xmlns:a16="http://schemas.microsoft.com/office/drawing/2014/main" id="{7C174EBF-33AC-4CFE-93DA-A66B26988E4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97280" y="65518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CAL BUSINESS NEEDS YOUR SUPPORT MORE THAN EVER – The Edge Community News">
            <a:extLst>
              <a:ext uri="{FF2B5EF4-FFF2-40B4-BE49-F238E27FC236}">
                <a16:creationId xmlns:a16="http://schemas.microsoft.com/office/drawing/2014/main" id="{B7F38042-A3A7-4D31-BC4E-DB5A424B18F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24096" y="423848"/>
            <a:ext cx="24384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ocal is Lekker | Roodepoort Record">
            <a:extLst>
              <a:ext uri="{FF2B5EF4-FFF2-40B4-BE49-F238E27FC236}">
                <a16:creationId xmlns:a16="http://schemas.microsoft.com/office/drawing/2014/main" id="{83BA29DD-7C25-407F-B272-B2ADB4DFE5F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23660" y="2418628"/>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outh African e-hailing app Local launches women-only ride option - Memeburn">
            <a:extLst>
              <a:ext uri="{FF2B5EF4-FFF2-40B4-BE49-F238E27FC236}">
                <a16:creationId xmlns:a16="http://schemas.microsoft.com/office/drawing/2014/main" id="{123138FA-B443-4646-BB08-6C7EF5F1816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704996" y="464105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ocal Sections | AIChE">
            <a:extLst>
              <a:ext uri="{FF2B5EF4-FFF2-40B4-BE49-F238E27FC236}">
                <a16:creationId xmlns:a16="http://schemas.microsoft.com/office/drawing/2014/main" id="{811AC232-6D6B-4B93-8620-E36528860A4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876857" y="2300273"/>
            <a:ext cx="4276589" cy="283556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he Local - Home | Facebook">
            <a:extLst>
              <a:ext uri="{FF2B5EF4-FFF2-40B4-BE49-F238E27FC236}">
                <a16:creationId xmlns:a16="http://schemas.microsoft.com/office/drawing/2014/main" id="{4580D237-4B28-47DB-864F-5D9B639D523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315144" y="2418628"/>
            <a:ext cx="1988127" cy="198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39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9EF96A8B-E86D-4F3A-AA75-7B1E08916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0A18A61-9D6E-4523-AD0C-63D8B560F507}"/>
              </a:ext>
            </a:extLst>
          </p:cNvPr>
          <p:cNvSpPr>
            <a:spLocks noGrp="1"/>
          </p:cNvSpPr>
          <p:nvPr>
            <p:ph type="title"/>
          </p:nvPr>
        </p:nvSpPr>
        <p:spPr>
          <a:xfrm>
            <a:off x="5289754" y="639097"/>
            <a:ext cx="6253317" cy="3686015"/>
          </a:xfrm>
        </p:spPr>
        <p:txBody>
          <a:bodyPr vert="horz" lIns="91440" tIns="45720" rIns="91440" bIns="45720" rtlCol="0" anchor="b">
            <a:normAutofit fontScale="90000"/>
          </a:bodyPr>
          <a:lstStyle/>
          <a:p>
            <a:r>
              <a:rPr lang="en-US" sz="7400" b="1" dirty="0"/>
              <a:t>Who are we </a:t>
            </a:r>
            <a:r>
              <a:rPr lang="en-US" sz="7400" b="1" dirty="0" err="1"/>
              <a:t>recognising</a:t>
            </a:r>
            <a:r>
              <a:rPr lang="en-US" sz="7400" b="1" dirty="0"/>
              <a:t> as religious actors?</a:t>
            </a:r>
          </a:p>
        </p:txBody>
      </p:sp>
      <p:sp>
        <p:nvSpPr>
          <p:cNvPr id="5" name="Text Placeholder 4">
            <a:extLst>
              <a:ext uri="{FF2B5EF4-FFF2-40B4-BE49-F238E27FC236}">
                <a16:creationId xmlns:a16="http://schemas.microsoft.com/office/drawing/2014/main" id="{141461E8-5C26-489A-831E-6826B91EAD70}"/>
              </a:ext>
            </a:extLst>
          </p:cNvPr>
          <p:cNvSpPr>
            <a:spLocks noGrp="1"/>
          </p:cNvSpPr>
          <p:nvPr>
            <p:ph type="body" idx="1"/>
          </p:nvPr>
        </p:nvSpPr>
        <p:spPr>
          <a:xfrm>
            <a:off x="5289753" y="4455621"/>
            <a:ext cx="6269347" cy="1238616"/>
          </a:xfrm>
        </p:spPr>
        <p:txBody>
          <a:bodyPr vert="horz" lIns="91440" tIns="45720" rIns="91440" bIns="45720" rtlCol="0">
            <a:normAutofit/>
          </a:bodyPr>
          <a:lstStyle/>
          <a:p>
            <a:endParaRPr lang="en-US">
              <a:solidFill>
                <a:schemeClr val="tx1">
                  <a:lumMod val="85000"/>
                  <a:lumOff val="15000"/>
                </a:schemeClr>
              </a:solidFill>
            </a:endParaRPr>
          </a:p>
        </p:txBody>
      </p:sp>
      <p:pic>
        <p:nvPicPr>
          <p:cNvPr id="2050" name="Picture 2" descr="Religious Peace Activism: How the Daily Work of Local Religious  Institutions Can Help Prevent Violent Conflict - Political Violence at a  Glance">
            <a:extLst>
              <a:ext uri="{FF2B5EF4-FFF2-40B4-BE49-F238E27FC236}">
                <a16:creationId xmlns:a16="http://schemas.microsoft.com/office/drawing/2014/main" id="{8F45A245-3C90-4DE6-AACA-01C961783EEA}"/>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33999" y="1832840"/>
            <a:ext cx="4001315" cy="2662693"/>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D5F5B333-A567-4994-B69F-B3D6FFA109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D78922C-0FA6-4876-B387-09E6D18A9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6E822080-05A0-4490-8404-A5C900C2C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8134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99A300-32F2-4035-8342-AD31F19F8C19}"/>
              </a:ext>
            </a:extLst>
          </p:cNvPr>
          <p:cNvSpPr>
            <a:spLocks noGrp="1"/>
          </p:cNvSpPr>
          <p:nvPr>
            <p:ph idx="1"/>
          </p:nvPr>
        </p:nvSpPr>
        <p:spPr>
          <a:xfrm>
            <a:off x="1115568" y="402336"/>
            <a:ext cx="9047925" cy="6312408"/>
          </a:xfrm>
        </p:spPr>
        <p:txBody>
          <a:bodyPr>
            <a:normAutofit/>
          </a:bodyPr>
          <a:lstStyle/>
          <a:p>
            <a:r>
              <a:rPr lang="en-ZA" sz="3200" i="1" dirty="0">
                <a:effectLst/>
                <a:latin typeface="Calibri" panose="020F0502020204030204" pitchFamily="34" charset="0"/>
                <a:ea typeface="Calibri" panose="020F0502020204030204" pitchFamily="34" charset="0"/>
                <a:cs typeface="Times New Roman" panose="02020603050405020304" pitchFamily="18" charset="0"/>
              </a:rPr>
              <a:t>(My team) pray, we work with the child, we work with the child’s being. And that lets us ‘infiltrate’, for lack of a better word, their homes. We get to know their mommies and daddies… (W)e say to the mommy that ‘x’ boy or ‘x’ girl was sad. Something’s wrong with the child, right? And maybe the mother trusts us because we’re teachers… and so she tells us, ‘look, this is happening to me, please pray for this, I know that the boy has seen this’. </a:t>
            </a:r>
            <a:r>
              <a:rPr lang="en-ZA" sz="3200" dirty="0">
                <a:effectLst/>
                <a:latin typeface="Calibri" panose="020F0502020204030204" pitchFamily="34" charset="0"/>
                <a:ea typeface="Calibri" panose="020F0502020204030204" pitchFamily="34" charset="0"/>
                <a:cs typeface="Times New Roman" panose="02020603050405020304" pitchFamily="18" charset="0"/>
              </a:rPr>
              <a:t>(Female faith leader, Colombia, in Le Roux &amp; Cadavid Valencia, 2020)</a:t>
            </a:r>
          </a:p>
          <a:p>
            <a:endParaRPr lang="en-ZA" sz="3200" dirty="0"/>
          </a:p>
        </p:txBody>
      </p:sp>
    </p:spTree>
    <p:extLst>
      <p:ext uri="{BB962C8B-B14F-4D97-AF65-F5344CB8AC3E}">
        <p14:creationId xmlns:p14="http://schemas.microsoft.com/office/powerpoint/2010/main" val="1148242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9EF96A8B-E86D-4F3A-AA75-7B1E08916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8CCB9-5DAC-49DF-A90F-749E262272DF}"/>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b="1" dirty="0"/>
              <a:t>What are we </a:t>
            </a:r>
            <a:r>
              <a:rPr lang="en-US" b="1" dirty="0" err="1"/>
              <a:t>recognising</a:t>
            </a:r>
            <a:r>
              <a:rPr lang="en-US" b="1" dirty="0"/>
              <a:t> as religious?</a:t>
            </a:r>
          </a:p>
        </p:txBody>
      </p:sp>
      <p:pic>
        <p:nvPicPr>
          <p:cNvPr id="3074" name="Picture 2" descr="List of religions and spiritual traditions - Wikipedia">
            <a:extLst>
              <a:ext uri="{FF2B5EF4-FFF2-40B4-BE49-F238E27FC236}">
                <a16:creationId xmlns:a16="http://schemas.microsoft.com/office/drawing/2014/main" id="{05BA48C2-FCB0-45D2-B34D-55D8958F5980}"/>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33999" y="1163529"/>
            <a:ext cx="4001315" cy="4001315"/>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D5F5B333-A567-4994-B69F-B3D6FFA109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D78922C-0FA6-4876-B387-09E6D18A9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6E822080-05A0-4490-8404-A5C900C2C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183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27"/>
        <p:cNvGrpSpPr/>
        <p:nvPr/>
      </p:nvGrpSpPr>
      <p:grpSpPr>
        <a:xfrm>
          <a:off x="0" y="0"/>
          <a:ext cx="0" cy="0"/>
          <a:chOff x="0" y="0"/>
          <a:chExt cx="0" cy="0"/>
        </a:xfrm>
      </p:grpSpPr>
      <p:sp>
        <p:nvSpPr>
          <p:cNvPr id="150" name="Google Shape;150;p4"/>
          <p:cNvSpPr txBox="1"/>
          <p:nvPr/>
        </p:nvSpPr>
        <p:spPr>
          <a:xfrm>
            <a:off x="9276785" y="5091369"/>
            <a:ext cx="2915100" cy="307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400">
              <a:solidFill>
                <a:srgbClr val="3F3F3F"/>
              </a:solidFill>
              <a:latin typeface="Twentieth Century"/>
              <a:ea typeface="Twentieth Century"/>
              <a:cs typeface="Twentieth Century"/>
              <a:sym typeface="Twentieth Century"/>
            </a:endParaRPr>
          </a:p>
        </p:txBody>
      </p:sp>
      <p:pic>
        <p:nvPicPr>
          <p:cNvPr id="28" name="Picture 27">
            <a:extLst>
              <a:ext uri="{FF2B5EF4-FFF2-40B4-BE49-F238E27FC236}">
                <a16:creationId xmlns:a16="http://schemas.microsoft.com/office/drawing/2014/main" id="{64912C26-5551-8441-9171-D79FEDBC00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69727" y="138897"/>
            <a:ext cx="2516248" cy="1537258"/>
          </a:xfrm>
          <a:prstGeom prst="rect">
            <a:avLst/>
          </a:prstGeom>
        </p:spPr>
      </p:pic>
      <p:sp>
        <p:nvSpPr>
          <p:cNvPr id="2" name="Title 1">
            <a:extLst>
              <a:ext uri="{FF2B5EF4-FFF2-40B4-BE49-F238E27FC236}">
                <a16:creationId xmlns:a16="http://schemas.microsoft.com/office/drawing/2014/main" id="{5C8A082A-C185-6B45-AAD5-957291C0B1D7}"/>
              </a:ext>
            </a:extLst>
          </p:cNvPr>
          <p:cNvSpPr>
            <a:spLocks noGrp="1"/>
          </p:cNvSpPr>
          <p:nvPr>
            <p:ph type="title"/>
          </p:nvPr>
        </p:nvSpPr>
        <p:spPr/>
        <p:txBody>
          <a:bodyPr>
            <a:normAutofit/>
          </a:bodyPr>
          <a:lstStyle/>
          <a:p>
            <a:r>
              <a:rPr lang="en-GR" sz="4800" b="1" dirty="0">
                <a:solidFill>
                  <a:srgbClr val="7030A0"/>
                </a:solidFill>
              </a:rPr>
              <a:t>Small Discussion Groups</a:t>
            </a:r>
          </a:p>
        </p:txBody>
      </p:sp>
      <p:sp>
        <p:nvSpPr>
          <p:cNvPr id="3" name="Text Placeholder 2">
            <a:extLst>
              <a:ext uri="{FF2B5EF4-FFF2-40B4-BE49-F238E27FC236}">
                <a16:creationId xmlns:a16="http://schemas.microsoft.com/office/drawing/2014/main" id="{5A1EC579-263C-E840-9915-F711EF6CE7CE}"/>
              </a:ext>
            </a:extLst>
          </p:cNvPr>
          <p:cNvSpPr>
            <a:spLocks noGrp="1"/>
          </p:cNvSpPr>
          <p:nvPr>
            <p:ph type="body" idx="1"/>
          </p:nvPr>
        </p:nvSpPr>
        <p:spPr>
          <a:xfrm>
            <a:off x="838200" y="1825625"/>
            <a:ext cx="5181600" cy="4667250"/>
          </a:xfrm>
        </p:spPr>
        <p:txBody>
          <a:bodyPr>
            <a:normAutofit fontScale="92500" lnSpcReduction="10000"/>
          </a:bodyPr>
          <a:lstStyle/>
          <a:p>
            <a:pPr marL="114300" indent="0">
              <a:buNone/>
            </a:pPr>
            <a:r>
              <a:rPr lang="en-GR" b="1" dirty="0">
                <a:solidFill>
                  <a:srgbClr val="7030A0"/>
                </a:solidFill>
              </a:rPr>
              <a:t>Group 1: </a:t>
            </a:r>
          </a:p>
          <a:p>
            <a:pPr marL="114300" indent="0">
              <a:buNone/>
            </a:pPr>
            <a:r>
              <a:rPr lang="en-GR" b="1" dirty="0">
                <a:solidFill>
                  <a:srgbClr val="7030A0"/>
                </a:solidFill>
              </a:rPr>
              <a:t>Sandra Iman Pertek</a:t>
            </a:r>
          </a:p>
          <a:p>
            <a:pPr marL="114300" indent="0">
              <a:buNone/>
            </a:pPr>
            <a:endParaRPr lang="en-GR" b="1" dirty="0">
              <a:solidFill>
                <a:srgbClr val="7030A0"/>
              </a:solidFill>
            </a:endParaRPr>
          </a:p>
          <a:p>
            <a:pPr marL="114300" indent="0">
              <a:buNone/>
            </a:pPr>
            <a:r>
              <a:rPr lang="en-GR" b="1" dirty="0">
                <a:solidFill>
                  <a:srgbClr val="7030A0"/>
                </a:solidFill>
              </a:rPr>
              <a:t>Group 2: Africa</a:t>
            </a:r>
          </a:p>
          <a:p>
            <a:pPr marL="114300" indent="0">
              <a:buNone/>
            </a:pPr>
            <a:r>
              <a:rPr lang="en-US" b="1" dirty="0">
                <a:solidFill>
                  <a:srgbClr val="7030A0"/>
                </a:solidFill>
              </a:rPr>
              <a:t>Ms. Juliet </a:t>
            </a:r>
            <a:r>
              <a:rPr lang="en-US" b="1" dirty="0" err="1">
                <a:solidFill>
                  <a:srgbClr val="7030A0"/>
                </a:solidFill>
              </a:rPr>
              <a:t>Eneh</a:t>
            </a:r>
            <a:r>
              <a:rPr lang="en-US" dirty="0">
                <a:solidFill>
                  <a:srgbClr val="7030A0"/>
                </a:solidFill>
              </a:rPr>
              <a:t>, Methodist Church and Doctoral Researcher in Lagos, Nigeria</a:t>
            </a:r>
            <a:r>
              <a:rPr lang="en-GR" dirty="0">
                <a:solidFill>
                  <a:srgbClr val="7030A0"/>
                </a:solidFill>
              </a:rPr>
              <a:t> </a:t>
            </a:r>
          </a:p>
          <a:p>
            <a:pPr marL="114300" indent="0">
              <a:buNone/>
            </a:pPr>
            <a:endParaRPr lang="en-GR" b="1" dirty="0">
              <a:solidFill>
                <a:srgbClr val="7030A0"/>
              </a:solidFill>
            </a:endParaRPr>
          </a:p>
          <a:p>
            <a:pPr marL="114300" indent="0">
              <a:buNone/>
            </a:pPr>
            <a:r>
              <a:rPr lang="en-GR" b="1" dirty="0">
                <a:solidFill>
                  <a:srgbClr val="7030A0"/>
                </a:solidFill>
              </a:rPr>
              <a:t>Group 3: Middle East (with Arabic)</a:t>
            </a:r>
          </a:p>
          <a:p>
            <a:pPr marL="114300" indent="0">
              <a:buNone/>
            </a:pPr>
            <a:r>
              <a:rPr lang="en-US" b="1" dirty="0">
                <a:solidFill>
                  <a:srgbClr val="7030A0"/>
                </a:solidFill>
              </a:rPr>
              <a:t>Mr. Anthony </a:t>
            </a:r>
            <a:r>
              <a:rPr lang="en-US" b="1" dirty="0" err="1">
                <a:solidFill>
                  <a:srgbClr val="7030A0"/>
                </a:solidFill>
              </a:rPr>
              <a:t>Keedi</a:t>
            </a:r>
            <a:r>
              <a:rPr lang="en-US" dirty="0">
                <a:solidFill>
                  <a:srgbClr val="7030A0"/>
                </a:solidFill>
              </a:rPr>
              <a:t>, </a:t>
            </a:r>
            <a:r>
              <a:rPr lang="en-US" dirty="0" err="1">
                <a:solidFill>
                  <a:srgbClr val="7030A0"/>
                </a:solidFill>
              </a:rPr>
              <a:t>Abaad</a:t>
            </a:r>
            <a:r>
              <a:rPr lang="en-US" dirty="0">
                <a:solidFill>
                  <a:srgbClr val="7030A0"/>
                </a:solidFill>
              </a:rPr>
              <a:t>, Lebanon</a:t>
            </a:r>
            <a:r>
              <a:rPr lang="en-GR" dirty="0">
                <a:solidFill>
                  <a:srgbClr val="7030A0"/>
                </a:solidFill>
              </a:rPr>
              <a:t> </a:t>
            </a:r>
          </a:p>
          <a:p>
            <a:pPr marL="114300" indent="0">
              <a:buNone/>
            </a:pPr>
            <a:endParaRPr lang="en-GR" dirty="0">
              <a:solidFill>
                <a:srgbClr val="7030A0"/>
              </a:solidFill>
            </a:endParaRPr>
          </a:p>
          <a:p>
            <a:pPr marL="114300" indent="0">
              <a:buNone/>
            </a:pPr>
            <a:endParaRPr lang="en-GR" dirty="0">
              <a:solidFill>
                <a:srgbClr val="7030A0"/>
              </a:solidFill>
            </a:endParaRPr>
          </a:p>
        </p:txBody>
      </p:sp>
      <p:sp>
        <p:nvSpPr>
          <p:cNvPr id="4" name="Text Placeholder 3">
            <a:extLst>
              <a:ext uri="{FF2B5EF4-FFF2-40B4-BE49-F238E27FC236}">
                <a16:creationId xmlns:a16="http://schemas.microsoft.com/office/drawing/2014/main" id="{EBE0D6DD-0D65-D74A-982E-6FE049D9420F}"/>
              </a:ext>
            </a:extLst>
          </p:cNvPr>
          <p:cNvSpPr>
            <a:spLocks noGrp="1"/>
          </p:cNvSpPr>
          <p:nvPr>
            <p:ph type="body" idx="2"/>
          </p:nvPr>
        </p:nvSpPr>
        <p:spPr>
          <a:xfrm>
            <a:off x="6172200" y="1825624"/>
            <a:ext cx="5181600" cy="4564289"/>
          </a:xfrm>
        </p:spPr>
        <p:txBody>
          <a:bodyPr/>
          <a:lstStyle/>
          <a:p>
            <a:pPr marL="114300" indent="0">
              <a:buNone/>
            </a:pPr>
            <a:r>
              <a:rPr lang="en-GR" b="1" dirty="0">
                <a:solidFill>
                  <a:srgbClr val="7030A0"/>
                </a:solidFill>
              </a:rPr>
              <a:t>Group 4: Middle East (no Arabic)</a:t>
            </a:r>
          </a:p>
          <a:p>
            <a:pPr marL="114300" indent="0">
              <a:buNone/>
            </a:pPr>
            <a:r>
              <a:rPr lang="en-US" b="1" dirty="0">
                <a:solidFill>
                  <a:srgbClr val="7030A0"/>
                </a:solidFill>
              </a:rPr>
              <a:t>Ms. Sana Basim</a:t>
            </a:r>
            <a:r>
              <a:rPr lang="en-US" dirty="0">
                <a:solidFill>
                  <a:srgbClr val="7030A0"/>
                </a:solidFill>
              </a:rPr>
              <a:t>, Mission East, Iraq</a:t>
            </a:r>
            <a:r>
              <a:rPr lang="en-GR" dirty="0">
                <a:solidFill>
                  <a:srgbClr val="7030A0"/>
                </a:solidFill>
              </a:rPr>
              <a:t> </a:t>
            </a:r>
          </a:p>
          <a:p>
            <a:pPr marL="114300" indent="0">
              <a:buNone/>
            </a:pPr>
            <a:endParaRPr lang="en-GR" dirty="0">
              <a:solidFill>
                <a:srgbClr val="7030A0"/>
              </a:solidFill>
            </a:endParaRPr>
          </a:p>
          <a:p>
            <a:pPr marL="114300" indent="0">
              <a:buNone/>
            </a:pPr>
            <a:r>
              <a:rPr lang="en-GR" b="1" dirty="0">
                <a:solidFill>
                  <a:srgbClr val="7030A0"/>
                </a:solidFill>
              </a:rPr>
              <a:t>Group 5: Africa (French Interpretation)</a:t>
            </a:r>
          </a:p>
          <a:p>
            <a:pPr marL="114300" indent="0">
              <a:buNone/>
            </a:pPr>
            <a:r>
              <a:rPr lang="en-US" b="1" dirty="0">
                <a:solidFill>
                  <a:srgbClr val="7030A0"/>
                </a:solidFill>
              </a:rPr>
              <a:t>Ms. Francesca Quirke</a:t>
            </a:r>
            <a:r>
              <a:rPr lang="en-US" dirty="0">
                <a:solidFill>
                  <a:srgbClr val="7030A0"/>
                </a:solidFill>
              </a:rPr>
              <a:t>, Tearfund, UK</a:t>
            </a:r>
            <a:r>
              <a:rPr lang="en-GR" dirty="0">
                <a:solidFill>
                  <a:srgbClr val="7030A0"/>
                </a:solidFill>
              </a:rPr>
              <a:t> </a:t>
            </a:r>
          </a:p>
        </p:txBody>
      </p:sp>
    </p:spTree>
    <p:extLst>
      <p:ext uri="{BB962C8B-B14F-4D97-AF65-F5344CB8AC3E}">
        <p14:creationId xmlns:p14="http://schemas.microsoft.com/office/powerpoint/2010/main" val="2407356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DC67E1-FB01-428A-BBC0-123E97ADFBA2}"/>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3906079" y="785191"/>
            <a:ext cx="4114800" cy="53472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0853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5D2891F-A4A1-469C-B54D-7FC621EE4A1D}"/>
              </a:ext>
            </a:extLst>
          </p:cNvPr>
          <p:cNvSpPr>
            <a:spLocks noGrp="1"/>
          </p:cNvSpPr>
          <p:nvPr>
            <p:ph idx="1"/>
          </p:nvPr>
        </p:nvSpPr>
        <p:spPr>
          <a:xfrm>
            <a:off x="896112" y="566928"/>
            <a:ext cx="9084501" cy="5452872"/>
          </a:xfrm>
        </p:spPr>
        <p:txBody>
          <a:bodyPr>
            <a:normAutofit/>
          </a:bodyPr>
          <a:lstStyle/>
          <a:p>
            <a:pPr>
              <a:lnSpc>
                <a:spcPct val="100000"/>
              </a:lnSpc>
            </a:pP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We</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have</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strengthened</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our</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psychospiritual</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strategy</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because</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we</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are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integrating</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indigenous</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and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black</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rituals</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with</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women</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we</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have</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learned</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new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ways</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that</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they</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knew</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from</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their</a:t>
            </a:r>
            <a:r>
              <a:rPr lang="es-MX" sz="2800" i="1" dirty="0">
                <a:effectLst/>
                <a:latin typeface="Calibri" panose="020F0502020204030204" pitchFamily="34" charset="0"/>
                <a:ea typeface="Calibri" panose="020F0502020204030204" pitchFamily="34" charset="0"/>
                <a:cs typeface="Times New Roman" panose="02020603050405020304" pitchFamily="18" charset="0"/>
              </a:rPr>
              <a:t> </a:t>
            </a:r>
            <a:r>
              <a:rPr lang="es-MX" sz="2800" i="1" dirty="0" err="1">
                <a:effectLst/>
                <a:latin typeface="Calibri" panose="020F0502020204030204" pitchFamily="34" charset="0"/>
                <a:ea typeface="Calibri" panose="020F0502020204030204" pitchFamily="34" charset="0"/>
                <a:cs typeface="Times New Roman" panose="02020603050405020304" pitchFamily="18" charset="0"/>
              </a:rPr>
              <a:t>ancestors</a:t>
            </a:r>
            <a:r>
              <a:rPr lang="es-MX" sz="2800" dirty="0">
                <a:effectLst/>
                <a:latin typeface="Calibri" panose="020F0502020204030204" pitchFamily="34" charset="0"/>
                <a:ea typeface="Calibri" panose="020F0502020204030204" pitchFamily="34" charset="0"/>
                <a:cs typeface="Times New Roman" panose="02020603050405020304" pitchFamily="18" charset="0"/>
              </a:rPr>
              <a:t> (</a:t>
            </a:r>
            <a:r>
              <a:rPr lang="es-MX" sz="2800" dirty="0" err="1">
                <a:effectLst/>
                <a:latin typeface="Calibri" panose="020F0502020204030204" pitchFamily="34" charset="0"/>
                <a:ea typeface="Calibri" panose="020F0502020204030204" pitchFamily="34" charset="0"/>
                <a:cs typeface="Times New Roman" panose="02020603050405020304" pitchFamily="18" charset="0"/>
              </a:rPr>
              <a:t>Coordinator</a:t>
            </a:r>
            <a:r>
              <a:rPr lang="es-MX" sz="2800" dirty="0">
                <a:effectLst/>
                <a:latin typeface="Calibri" panose="020F0502020204030204" pitchFamily="34" charset="0"/>
                <a:ea typeface="Calibri" panose="020F0502020204030204" pitchFamily="34" charset="0"/>
                <a:cs typeface="Times New Roman" panose="02020603050405020304" pitchFamily="18" charset="0"/>
              </a:rPr>
              <a:t> </a:t>
            </a:r>
            <a:r>
              <a:rPr lang="es-MX" sz="2800" dirty="0" err="1">
                <a:effectLst/>
                <a:latin typeface="Calibri" panose="020F0502020204030204" pitchFamily="34" charset="0"/>
                <a:ea typeface="Calibri" panose="020F0502020204030204" pitchFamily="34" charset="0"/>
                <a:cs typeface="Times New Roman" panose="02020603050405020304" pitchFamily="18" charset="0"/>
              </a:rPr>
              <a:t>of</a:t>
            </a:r>
            <a:r>
              <a:rPr lang="es-MX" sz="2800" dirty="0">
                <a:effectLst/>
                <a:latin typeface="Calibri" panose="020F0502020204030204" pitchFamily="34" charset="0"/>
                <a:ea typeface="Calibri" panose="020F0502020204030204" pitchFamily="34" charset="0"/>
                <a:cs typeface="Times New Roman" panose="02020603050405020304" pitchFamily="18" charset="0"/>
              </a:rPr>
              <a:t> </a:t>
            </a:r>
            <a:r>
              <a:rPr lang="es-MX" sz="2800" dirty="0" err="1">
                <a:effectLst/>
                <a:latin typeface="Calibri" panose="020F0502020204030204" pitchFamily="34" charset="0"/>
                <a:ea typeface="Calibri" panose="020F0502020204030204" pitchFamily="34" charset="0"/>
                <a:cs typeface="Times New Roman" panose="02020603050405020304" pitchFamily="18" charset="0"/>
              </a:rPr>
              <a:t>the</a:t>
            </a:r>
            <a:r>
              <a:rPr lang="es-MX" sz="2800" dirty="0">
                <a:effectLst/>
                <a:latin typeface="Calibri" panose="020F0502020204030204" pitchFamily="34" charset="0"/>
                <a:ea typeface="Calibri" panose="020F0502020204030204" pitchFamily="34" charset="0"/>
                <a:cs typeface="Times New Roman" panose="02020603050405020304" pitchFamily="18" charset="0"/>
              </a:rPr>
              <a:t> </a:t>
            </a:r>
            <a:r>
              <a:rPr lang="es-MX" sz="2800" dirty="0" err="1">
                <a:effectLst/>
                <a:latin typeface="Calibri" panose="020F0502020204030204" pitchFamily="34" charset="0"/>
                <a:ea typeface="Calibri" panose="020F0502020204030204" pitchFamily="34" charset="0"/>
                <a:cs typeface="Times New Roman" panose="02020603050405020304" pitchFamily="18" charset="0"/>
              </a:rPr>
              <a:t>psychospiritual</a:t>
            </a:r>
            <a:r>
              <a:rPr lang="es-MX" sz="2800" dirty="0">
                <a:effectLst/>
                <a:latin typeface="Calibri" panose="020F0502020204030204" pitchFamily="34" charset="0"/>
                <a:ea typeface="Calibri" panose="020F0502020204030204" pitchFamily="34" charset="0"/>
                <a:cs typeface="Times New Roman" panose="02020603050405020304" pitchFamily="18" charset="0"/>
              </a:rPr>
              <a:t> </a:t>
            </a:r>
            <a:r>
              <a:rPr lang="es-MX" sz="2800" dirty="0" err="1">
                <a:effectLst/>
                <a:latin typeface="Calibri" panose="020F0502020204030204" pitchFamily="34" charset="0"/>
                <a:ea typeface="Calibri" panose="020F0502020204030204" pitchFamily="34" charset="0"/>
                <a:cs typeface="Times New Roman" panose="02020603050405020304" pitchFamily="18" charset="0"/>
              </a:rPr>
              <a:t>strategy</a:t>
            </a:r>
            <a:r>
              <a:rPr lang="es-MX" sz="2800" dirty="0">
                <a:latin typeface="Calibri" panose="020F0502020204030204" pitchFamily="34" charset="0"/>
                <a:ea typeface="Calibri" panose="020F0502020204030204" pitchFamily="34" charset="0"/>
                <a:cs typeface="Times New Roman" panose="02020603050405020304" pitchFamily="18" charset="0"/>
              </a:rPr>
              <a:t>, </a:t>
            </a:r>
            <a:r>
              <a:rPr lang="es-GT" sz="2800" i="1" dirty="0">
                <a:effectLst/>
                <a:latin typeface="Calibri" panose="020F0502020204030204" pitchFamily="34" charset="0"/>
                <a:ea typeface="Calibri" panose="020F0502020204030204" pitchFamily="34" charset="0"/>
                <a:cs typeface="Times New Roman" panose="02020603050405020304" pitchFamily="18" charset="0"/>
              </a:rPr>
              <a:t>Fundación </a:t>
            </a:r>
            <a:r>
              <a:rPr lang="es-GT" sz="2800" i="1" dirty="0" err="1">
                <a:effectLst/>
                <a:latin typeface="Calibri" panose="020F0502020204030204" pitchFamily="34" charset="0"/>
                <a:ea typeface="Calibri" panose="020F0502020204030204" pitchFamily="34" charset="0"/>
                <a:cs typeface="Times New Roman" panose="02020603050405020304" pitchFamily="18" charset="0"/>
              </a:rPr>
              <a:t>Mundubat</a:t>
            </a:r>
            <a:r>
              <a:rPr lang="es-MX" sz="2800" dirty="0">
                <a:latin typeface="Calibri" panose="020F0502020204030204" pitchFamily="34" charset="0"/>
                <a:ea typeface="Calibri" panose="020F0502020204030204" pitchFamily="34" charset="0"/>
                <a:cs typeface="Times New Roman" panose="02020603050405020304" pitchFamily="18" charset="0"/>
              </a:rPr>
              <a:t>)</a:t>
            </a:r>
          </a:p>
          <a:p>
            <a:pPr>
              <a:lnSpc>
                <a:spcPct val="100000"/>
              </a:lnSpc>
            </a:pPr>
            <a:endParaRPr lang="es-MX" sz="28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2800" i="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It has been very important for me and for black women to know about our stories of resistance, of our marooned age, it is necessary to </a:t>
            </a:r>
            <a:r>
              <a:rPr lang="en-ZA" sz="2800" i="1" dirty="0">
                <a:solidFill>
                  <a:srgbClr val="202124"/>
                </a:solidFill>
                <a:effectLst/>
                <a:latin typeface="Calibri" panose="020F0502020204030204" pitchFamily="34" charset="0"/>
                <a:ea typeface="Times New Roman" panose="02020603050405020304" pitchFamily="18" charset="0"/>
              </a:rPr>
              <a:t>know of our ancestors and their resistance</a:t>
            </a:r>
            <a:r>
              <a:rPr lang="en-ZA" sz="2800" dirty="0">
                <a:solidFill>
                  <a:srgbClr val="202124"/>
                </a:solidFill>
                <a:effectLst/>
                <a:latin typeface="Calibri" panose="020F0502020204030204" pitchFamily="34" charset="0"/>
                <a:ea typeface="Times New Roman" panose="02020603050405020304" pitchFamily="18" charset="0"/>
              </a:rPr>
              <a:t> (Afro-descendant woman taking part in </a:t>
            </a:r>
            <a:r>
              <a:rPr lang="es-GT" sz="2800" i="1" dirty="0">
                <a:effectLst/>
                <a:latin typeface="Calibri" panose="020F0502020204030204" pitchFamily="34" charset="0"/>
                <a:ea typeface="Calibri" panose="020F0502020204030204" pitchFamily="34" charset="0"/>
                <a:cs typeface="Times New Roman" panose="02020603050405020304" pitchFamily="18" charset="0"/>
              </a:rPr>
              <a:t>Fundación </a:t>
            </a:r>
            <a:r>
              <a:rPr lang="es-GT" sz="2800" i="1" dirty="0" err="1">
                <a:effectLst/>
                <a:latin typeface="Calibri" panose="020F0502020204030204" pitchFamily="34" charset="0"/>
                <a:ea typeface="Calibri" panose="020F0502020204030204" pitchFamily="34" charset="0"/>
                <a:cs typeface="Times New Roman" panose="02020603050405020304" pitchFamily="18" charset="0"/>
              </a:rPr>
              <a:t>Mundubat</a:t>
            </a:r>
            <a:r>
              <a:rPr lang="en-ZA" sz="2800" dirty="0">
                <a:solidFill>
                  <a:srgbClr val="202124"/>
                </a:solidFill>
                <a:effectLst/>
                <a:latin typeface="Calibri" panose="020F0502020204030204" pitchFamily="34" charset="0"/>
                <a:ea typeface="Times New Roman" panose="02020603050405020304" pitchFamily="18" charset="0"/>
              </a:rPr>
              <a:t>programming)</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87291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CCB9-5DAC-49DF-A90F-749E262272DF}"/>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ZA" b="1" dirty="0"/>
              <a:t>What are we expecting of religious actors?</a:t>
            </a:r>
            <a:endParaRPr lang="en-US" b="1" dirty="0"/>
          </a:p>
        </p:txBody>
      </p:sp>
      <p:pic>
        <p:nvPicPr>
          <p:cNvPr id="12" name="Picture 2" descr="Great Things Start with Great Expectations">
            <a:extLst>
              <a:ext uri="{FF2B5EF4-FFF2-40B4-BE49-F238E27FC236}">
                <a16:creationId xmlns:a16="http://schemas.microsoft.com/office/drawing/2014/main" id="{CB1EB422-9668-4F58-AAC7-6C959673AC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8929" y="1724866"/>
            <a:ext cx="4519810" cy="225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45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C88094D-44F6-4BAB-A6D9-F8F914189E78}"/>
              </a:ext>
            </a:extLst>
          </p:cNvPr>
          <p:cNvSpPr>
            <a:spLocks noGrp="1"/>
          </p:cNvSpPr>
          <p:nvPr>
            <p:ph idx="1"/>
          </p:nvPr>
        </p:nvSpPr>
        <p:spPr>
          <a:xfrm>
            <a:off x="1097280" y="629174"/>
            <a:ext cx="10058400" cy="5239920"/>
          </a:xfrm>
        </p:spPr>
        <p:txBody>
          <a:bodyPr>
            <a:normAutofit lnSpcReduction="10000"/>
          </a:bodyPr>
          <a:lstStyle/>
          <a:p>
            <a:endParaRPr lang="en-ZA"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0800" indent="0">
              <a:buNone/>
            </a:pPr>
            <a:endParaRPr lang="en-ZA" sz="24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ZA"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ZA"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search for God, for what the Spirit puts into your mind, it reveals things to you; the Holy Spirit revealed to me that some people… that I know they are talking to me, they are lying to me. You understand that, it comes from God, from the Spirit. Maybe you don’t have that academic knowledge, training in those areas, but you understand what’s happening with the spirit. </a:t>
            </a:r>
            <a:r>
              <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(Male faith leader, Colombia, in Le Roux &amp; Cadavid Valencia, 2020)</a:t>
            </a:r>
          </a:p>
          <a:p>
            <a:r>
              <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ZA"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me the Word of God properly used in their hearts leads to people being healed, and helps dignify people so they can understand it wasn’t their fault. God brings hope that things won’t end there, that it will work for good, that everything will work for good. And the Word of God brings hope and healing to their lives. </a:t>
            </a:r>
            <a:r>
              <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(Female faith leader, Colombia, in Le Roux &amp; Cadavid Valencia, 2020)</a:t>
            </a:r>
          </a:p>
        </p:txBody>
      </p:sp>
    </p:spTree>
    <p:extLst>
      <p:ext uri="{BB962C8B-B14F-4D97-AF65-F5344CB8AC3E}">
        <p14:creationId xmlns:p14="http://schemas.microsoft.com/office/powerpoint/2010/main" val="1444455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7666F9-902D-4858-B43F-131B25D20857}"/>
              </a:ext>
            </a:extLst>
          </p:cNvPr>
          <p:cNvSpPr>
            <a:spLocks noGrp="1"/>
          </p:cNvSpPr>
          <p:nvPr>
            <p:ph idx="1"/>
          </p:nvPr>
        </p:nvSpPr>
        <p:spPr/>
        <p:txBody>
          <a:bodyPr>
            <a:normAutofit fontScale="85000" lnSpcReduction="20000"/>
          </a:bodyPr>
          <a:lstStyle/>
          <a:p>
            <a:r>
              <a:rPr lang="en-ZA" sz="2800" i="1" dirty="0">
                <a:effectLst/>
                <a:latin typeface="Calibri" panose="020F0502020204030204" pitchFamily="34" charset="0"/>
                <a:ea typeface="Calibri" panose="020F0502020204030204" pitchFamily="34" charset="0"/>
                <a:cs typeface="Times New Roman" panose="02020603050405020304" pitchFamily="18" charset="0"/>
              </a:rPr>
              <a:t>Because this is an important issue: Which is truly our realm as ministers? Right? Do we up and send everyone off to prison? Or do we carry out restoration processes where God can truly change people’s heart? In the eyes of some organisations, what I’m saying here may sound crazy. ‘But he’s a rapist!!’ ‘How can you say that?’ But then, what is the answer? If we sent them all to prison we’d have I don’t know how many men locked up because at one time in their life they did something. Or maybe some women. But is that what’s really going to change them? It’s complicated. I mean, in these cases I really don’t know what to do. </a:t>
            </a:r>
            <a:r>
              <a:rPr lang="en-ZA" sz="2800" dirty="0">
                <a:effectLst/>
                <a:latin typeface="Calibri" panose="020F0502020204030204" pitchFamily="34" charset="0"/>
                <a:ea typeface="Calibri" panose="020F0502020204030204" pitchFamily="34" charset="0"/>
                <a:cs typeface="Times New Roman" panose="02020603050405020304" pitchFamily="18" charset="0"/>
              </a:rPr>
              <a:t>(Female faith leader, Colombia, in Le Roux &amp; Cadavid Valencia, 2020)</a:t>
            </a:r>
          </a:p>
          <a:p>
            <a:endParaRPr lang="en-ZA" sz="2800" dirty="0"/>
          </a:p>
        </p:txBody>
      </p:sp>
    </p:spTree>
    <p:extLst>
      <p:ext uri="{BB962C8B-B14F-4D97-AF65-F5344CB8AC3E}">
        <p14:creationId xmlns:p14="http://schemas.microsoft.com/office/powerpoint/2010/main" val="1444685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87EC64-DACC-4108-9FAB-6E288FBC2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8F05C4A0-68A2-4496-87A5-5478E3274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7E041E6-AC36-4409-B797-2FE54253E6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ADEC15-8080-492D-AEE8-654247ED2A2A}"/>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a:t>Thank you!</a:t>
            </a:r>
          </a:p>
        </p:txBody>
      </p:sp>
      <p:sp>
        <p:nvSpPr>
          <p:cNvPr id="17" name="Rectangle 16">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48FE66D5-69F9-4C48-A15E-09FBEB53E75D}"/>
              </a:ext>
            </a:extLst>
          </p:cNvPr>
          <p:cNvSpPr>
            <a:spLocks noGrp="1"/>
          </p:cNvSpPr>
          <p:nvPr>
            <p:ph type="body" idx="1"/>
          </p:nvPr>
        </p:nvSpPr>
        <p:spPr>
          <a:xfrm>
            <a:off x="1100051" y="5225240"/>
            <a:ext cx="10058400" cy="1143000"/>
          </a:xfrm>
        </p:spPr>
        <p:txBody>
          <a:bodyPr vert="horz" lIns="91440" tIns="45720" rIns="91440" bIns="45720" rtlCol="0">
            <a:normAutofit lnSpcReduction="10000"/>
          </a:bodyPr>
          <a:lstStyle/>
          <a:p>
            <a:r>
              <a:rPr lang="en-US" sz="1800" dirty="0">
                <a:solidFill>
                  <a:srgbClr val="FFFFFF"/>
                </a:solidFill>
              </a:rPr>
              <a:t>Dr </a:t>
            </a:r>
            <a:r>
              <a:rPr lang="en-US" sz="1800" dirty="0" err="1">
                <a:solidFill>
                  <a:srgbClr val="FFFFFF"/>
                </a:solidFill>
              </a:rPr>
              <a:t>Elisabet</a:t>
            </a:r>
            <a:r>
              <a:rPr lang="en-US" sz="1800" dirty="0">
                <a:solidFill>
                  <a:srgbClr val="FFFFFF"/>
                </a:solidFill>
              </a:rPr>
              <a:t> le Roux</a:t>
            </a:r>
          </a:p>
          <a:p>
            <a:r>
              <a:rPr lang="en-US" sz="1800" dirty="0">
                <a:solidFill>
                  <a:srgbClr val="FFFFFF"/>
                </a:solidFill>
              </a:rPr>
              <a:t>Unit for Religion and Development Research, Stellenbosch University</a:t>
            </a:r>
          </a:p>
          <a:p>
            <a:r>
              <a:rPr lang="en-US" sz="1800" dirty="0">
                <a:solidFill>
                  <a:srgbClr val="FFFFFF"/>
                </a:solidFill>
              </a:rPr>
              <a:t>eleroux@sun.ac.za</a:t>
            </a:r>
          </a:p>
        </p:txBody>
      </p:sp>
      <p:sp>
        <p:nvSpPr>
          <p:cNvPr id="19" name="Rectangle 18">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1454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27"/>
        <p:cNvGrpSpPr/>
        <p:nvPr/>
      </p:nvGrpSpPr>
      <p:grpSpPr>
        <a:xfrm>
          <a:off x="0" y="0"/>
          <a:ext cx="0" cy="0"/>
          <a:chOff x="0" y="0"/>
          <a:chExt cx="0" cy="0"/>
        </a:xfrm>
      </p:grpSpPr>
      <p:sp>
        <p:nvSpPr>
          <p:cNvPr id="150" name="Google Shape;150;p4"/>
          <p:cNvSpPr txBox="1"/>
          <p:nvPr/>
        </p:nvSpPr>
        <p:spPr>
          <a:xfrm>
            <a:off x="9276785" y="5091369"/>
            <a:ext cx="2915100" cy="307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400">
              <a:solidFill>
                <a:srgbClr val="3F3F3F"/>
              </a:solidFill>
              <a:latin typeface="Twentieth Century"/>
              <a:ea typeface="Twentieth Century"/>
              <a:cs typeface="Twentieth Century"/>
              <a:sym typeface="Twentieth Century"/>
            </a:endParaRPr>
          </a:p>
        </p:txBody>
      </p:sp>
      <p:pic>
        <p:nvPicPr>
          <p:cNvPr id="28" name="Picture 27">
            <a:extLst>
              <a:ext uri="{FF2B5EF4-FFF2-40B4-BE49-F238E27FC236}">
                <a16:creationId xmlns:a16="http://schemas.microsoft.com/office/drawing/2014/main" id="{64912C26-5551-8441-9171-D79FEDBC00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69727" y="138897"/>
            <a:ext cx="2516248" cy="1537258"/>
          </a:xfrm>
          <a:prstGeom prst="rect">
            <a:avLst/>
          </a:prstGeom>
        </p:spPr>
      </p:pic>
      <p:sp>
        <p:nvSpPr>
          <p:cNvPr id="2" name="Title 1">
            <a:extLst>
              <a:ext uri="{FF2B5EF4-FFF2-40B4-BE49-F238E27FC236}">
                <a16:creationId xmlns:a16="http://schemas.microsoft.com/office/drawing/2014/main" id="{5C8A082A-C185-6B45-AAD5-957291C0B1D7}"/>
              </a:ext>
            </a:extLst>
          </p:cNvPr>
          <p:cNvSpPr>
            <a:spLocks noGrp="1"/>
          </p:cNvSpPr>
          <p:nvPr>
            <p:ph type="title"/>
          </p:nvPr>
        </p:nvSpPr>
        <p:spPr/>
        <p:txBody>
          <a:bodyPr>
            <a:normAutofit/>
          </a:bodyPr>
          <a:lstStyle/>
          <a:p>
            <a:r>
              <a:rPr lang="en-GR" sz="4800" b="1" dirty="0">
                <a:solidFill>
                  <a:srgbClr val="7030A0"/>
                </a:solidFill>
              </a:rPr>
              <a:t>Small Discussion Groups</a:t>
            </a:r>
          </a:p>
        </p:txBody>
      </p:sp>
      <p:sp>
        <p:nvSpPr>
          <p:cNvPr id="3" name="Text Placeholder 2">
            <a:extLst>
              <a:ext uri="{FF2B5EF4-FFF2-40B4-BE49-F238E27FC236}">
                <a16:creationId xmlns:a16="http://schemas.microsoft.com/office/drawing/2014/main" id="{5A1EC579-263C-E840-9915-F711EF6CE7CE}"/>
              </a:ext>
            </a:extLst>
          </p:cNvPr>
          <p:cNvSpPr>
            <a:spLocks noGrp="1"/>
          </p:cNvSpPr>
          <p:nvPr>
            <p:ph type="body" idx="1"/>
          </p:nvPr>
        </p:nvSpPr>
        <p:spPr>
          <a:xfrm>
            <a:off x="838200" y="1825625"/>
            <a:ext cx="5181600" cy="4667250"/>
          </a:xfrm>
        </p:spPr>
        <p:txBody>
          <a:bodyPr>
            <a:normAutofit fontScale="92500"/>
          </a:bodyPr>
          <a:lstStyle/>
          <a:p>
            <a:pPr marL="114300" indent="0">
              <a:buNone/>
            </a:pPr>
            <a:r>
              <a:rPr lang="en-GR" b="1" dirty="0">
                <a:solidFill>
                  <a:srgbClr val="7030A0"/>
                </a:solidFill>
              </a:rPr>
              <a:t>Group 1: Sandra Iman Pertek</a:t>
            </a:r>
          </a:p>
          <a:p>
            <a:pPr marL="114300" indent="0">
              <a:buNone/>
            </a:pPr>
            <a:endParaRPr lang="en-GR" b="1" dirty="0">
              <a:solidFill>
                <a:srgbClr val="7030A0"/>
              </a:solidFill>
            </a:endParaRPr>
          </a:p>
          <a:p>
            <a:pPr marL="114300" indent="0">
              <a:buNone/>
            </a:pPr>
            <a:r>
              <a:rPr lang="en-GR" b="1" dirty="0">
                <a:solidFill>
                  <a:srgbClr val="7030A0"/>
                </a:solidFill>
              </a:rPr>
              <a:t>Group 2: Africa Experience</a:t>
            </a:r>
          </a:p>
          <a:p>
            <a:pPr marL="114300" indent="0">
              <a:buNone/>
            </a:pPr>
            <a:r>
              <a:rPr lang="en-US" b="1" dirty="0">
                <a:solidFill>
                  <a:srgbClr val="7030A0"/>
                </a:solidFill>
              </a:rPr>
              <a:t>Ms. Juliet </a:t>
            </a:r>
            <a:r>
              <a:rPr lang="en-US" b="1" dirty="0" err="1">
                <a:solidFill>
                  <a:srgbClr val="7030A0"/>
                </a:solidFill>
              </a:rPr>
              <a:t>Eneh</a:t>
            </a:r>
            <a:r>
              <a:rPr lang="en-US" dirty="0">
                <a:solidFill>
                  <a:srgbClr val="7030A0"/>
                </a:solidFill>
              </a:rPr>
              <a:t>, Methodist Church and Doctoral Researcher in Lagos, Nigeria</a:t>
            </a:r>
            <a:r>
              <a:rPr lang="en-GR" dirty="0">
                <a:solidFill>
                  <a:srgbClr val="7030A0"/>
                </a:solidFill>
              </a:rPr>
              <a:t> </a:t>
            </a:r>
          </a:p>
          <a:p>
            <a:pPr marL="114300" indent="0">
              <a:buNone/>
            </a:pPr>
            <a:endParaRPr lang="en-GR" b="1" dirty="0">
              <a:solidFill>
                <a:srgbClr val="7030A0"/>
              </a:solidFill>
            </a:endParaRPr>
          </a:p>
          <a:p>
            <a:pPr marL="114300" indent="0">
              <a:buNone/>
            </a:pPr>
            <a:r>
              <a:rPr lang="en-GR" b="1" dirty="0">
                <a:solidFill>
                  <a:srgbClr val="7030A0"/>
                </a:solidFill>
              </a:rPr>
              <a:t>Group 3: Middle East (with Arabic)</a:t>
            </a:r>
          </a:p>
          <a:p>
            <a:pPr marL="114300" indent="0">
              <a:buNone/>
            </a:pPr>
            <a:r>
              <a:rPr lang="en-US" b="1" dirty="0">
                <a:solidFill>
                  <a:srgbClr val="7030A0"/>
                </a:solidFill>
              </a:rPr>
              <a:t>Mr. Anthony </a:t>
            </a:r>
            <a:r>
              <a:rPr lang="en-US" b="1" dirty="0" err="1">
                <a:solidFill>
                  <a:srgbClr val="7030A0"/>
                </a:solidFill>
              </a:rPr>
              <a:t>Keedi</a:t>
            </a:r>
            <a:r>
              <a:rPr lang="en-US" dirty="0">
                <a:solidFill>
                  <a:srgbClr val="7030A0"/>
                </a:solidFill>
              </a:rPr>
              <a:t>, </a:t>
            </a:r>
            <a:r>
              <a:rPr lang="en-US" dirty="0" err="1">
                <a:solidFill>
                  <a:srgbClr val="7030A0"/>
                </a:solidFill>
              </a:rPr>
              <a:t>Abaad</a:t>
            </a:r>
            <a:r>
              <a:rPr lang="en-US" dirty="0">
                <a:solidFill>
                  <a:srgbClr val="7030A0"/>
                </a:solidFill>
              </a:rPr>
              <a:t>, Lebanon</a:t>
            </a:r>
            <a:r>
              <a:rPr lang="en-GR" dirty="0">
                <a:solidFill>
                  <a:srgbClr val="7030A0"/>
                </a:solidFill>
              </a:rPr>
              <a:t> </a:t>
            </a:r>
          </a:p>
          <a:p>
            <a:pPr marL="114300" indent="0">
              <a:buNone/>
            </a:pPr>
            <a:endParaRPr lang="en-GR" dirty="0">
              <a:solidFill>
                <a:srgbClr val="7030A0"/>
              </a:solidFill>
            </a:endParaRPr>
          </a:p>
          <a:p>
            <a:pPr marL="114300" indent="0">
              <a:buNone/>
            </a:pPr>
            <a:endParaRPr lang="en-GR" dirty="0">
              <a:solidFill>
                <a:srgbClr val="7030A0"/>
              </a:solidFill>
            </a:endParaRPr>
          </a:p>
        </p:txBody>
      </p:sp>
      <p:sp>
        <p:nvSpPr>
          <p:cNvPr id="4" name="Text Placeholder 3">
            <a:extLst>
              <a:ext uri="{FF2B5EF4-FFF2-40B4-BE49-F238E27FC236}">
                <a16:creationId xmlns:a16="http://schemas.microsoft.com/office/drawing/2014/main" id="{EBE0D6DD-0D65-D74A-982E-6FE049D9420F}"/>
              </a:ext>
            </a:extLst>
          </p:cNvPr>
          <p:cNvSpPr>
            <a:spLocks noGrp="1"/>
          </p:cNvSpPr>
          <p:nvPr>
            <p:ph type="body" idx="2"/>
          </p:nvPr>
        </p:nvSpPr>
        <p:spPr>
          <a:xfrm>
            <a:off x="6172200" y="1825624"/>
            <a:ext cx="5181600" cy="4564289"/>
          </a:xfrm>
        </p:spPr>
        <p:txBody>
          <a:bodyPr/>
          <a:lstStyle/>
          <a:p>
            <a:pPr marL="114300" indent="0">
              <a:buNone/>
            </a:pPr>
            <a:r>
              <a:rPr lang="en-GR" b="1" dirty="0">
                <a:solidFill>
                  <a:srgbClr val="7030A0"/>
                </a:solidFill>
              </a:rPr>
              <a:t>Group 4: Middle East (no Arabic)</a:t>
            </a:r>
          </a:p>
          <a:p>
            <a:pPr marL="114300" indent="0">
              <a:buNone/>
            </a:pPr>
            <a:r>
              <a:rPr lang="en-US" b="1" dirty="0">
                <a:solidFill>
                  <a:srgbClr val="7030A0"/>
                </a:solidFill>
              </a:rPr>
              <a:t>Ms. Sana Basim</a:t>
            </a:r>
            <a:r>
              <a:rPr lang="en-US" dirty="0">
                <a:solidFill>
                  <a:srgbClr val="7030A0"/>
                </a:solidFill>
              </a:rPr>
              <a:t>, Mission East, Iraq</a:t>
            </a:r>
            <a:r>
              <a:rPr lang="en-GR" dirty="0">
                <a:solidFill>
                  <a:srgbClr val="7030A0"/>
                </a:solidFill>
              </a:rPr>
              <a:t> </a:t>
            </a:r>
          </a:p>
          <a:p>
            <a:pPr marL="114300" indent="0">
              <a:buNone/>
            </a:pPr>
            <a:endParaRPr lang="en-GR" dirty="0">
              <a:solidFill>
                <a:srgbClr val="7030A0"/>
              </a:solidFill>
            </a:endParaRPr>
          </a:p>
          <a:p>
            <a:pPr marL="114300" indent="0">
              <a:buNone/>
            </a:pPr>
            <a:r>
              <a:rPr lang="en-GR" b="1" dirty="0">
                <a:solidFill>
                  <a:srgbClr val="7030A0"/>
                </a:solidFill>
              </a:rPr>
              <a:t>Group 5: DRC and global (with French)</a:t>
            </a:r>
          </a:p>
          <a:p>
            <a:pPr marL="114300" indent="0">
              <a:buNone/>
            </a:pPr>
            <a:r>
              <a:rPr lang="en-US" b="1" dirty="0">
                <a:solidFill>
                  <a:srgbClr val="7030A0"/>
                </a:solidFill>
              </a:rPr>
              <a:t>Ms. Francesca Quirke</a:t>
            </a:r>
            <a:r>
              <a:rPr lang="en-US" dirty="0">
                <a:solidFill>
                  <a:srgbClr val="7030A0"/>
                </a:solidFill>
              </a:rPr>
              <a:t>, Tearfund, UK</a:t>
            </a:r>
            <a:r>
              <a:rPr lang="en-GR" dirty="0">
                <a:solidFill>
                  <a:srgbClr val="7030A0"/>
                </a:solidFill>
              </a:rPr>
              <a:t> </a:t>
            </a:r>
          </a:p>
        </p:txBody>
      </p:sp>
    </p:spTree>
    <p:extLst>
      <p:ext uri="{BB962C8B-B14F-4D97-AF65-F5344CB8AC3E}">
        <p14:creationId xmlns:p14="http://schemas.microsoft.com/office/powerpoint/2010/main" val="1488463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05151-22A2-8E4A-A8E7-69322DF9A829}"/>
              </a:ext>
            </a:extLst>
          </p:cNvPr>
          <p:cNvSpPr>
            <a:spLocks noGrp="1"/>
          </p:cNvSpPr>
          <p:nvPr>
            <p:ph type="title"/>
          </p:nvPr>
        </p:nvSpPr>
        <p:spPr>
          <a:xfrm>
            <a:off x="1094095" y="851517"/>
            <a:ext cx="5238466" cy="2991416"/>
          </a:xfrm>
        </p:spPr>
        <p:txBody>
          <a:bodyPr vert="horz" lIns="91440" tIns="45720" rIns="91440" bIns="45720" rtlCol="0" anchor="b">
            <a:normAutofit/>
          </a:bodyPr>
          <a:lstStyle/>
          <a:p>
            <a:pPr>
              <a:spcBef>
                <a:spcPct val="0"/>
              </a:spcBef>
            </a:pPr>
            <a:r>
              <a:rPr lang="en-US" sz="6000" kern="1200" dirty="0">
                <a:solidFill>
                  <a:srgbClr val="7030A0"/>
                </a:solidFill>
                <a:latin typeface="+mj-lt"/>
                <a:ea typeface="+mj-ea"/>
                <a:cs typeface="+mj-cs"/>
              </a:rPr>
              <a:t>Please Take our Survey! </a:t>
            </a:r>
          </a:p>
        </p:txBody>
      </p:sp>
      <p:sp>
        <p:nvSpPr>
          <p:cNvPr id="3" name="Text Placeholder 2">
            <a:extLst>
              <a:ext uri="{FF2B5EF4-FFF2-40B4-BE49-F238E27FC236}">
                <a16:creationId xmlns:a16="http://schemas.microsoft.com/office/drawing/2014/main" id="{49BD8B4D-55EB-4B4D-B57C-6B0FA612B9B4}"/>
              </a:ext>
            </a:extLst>
          </p:cNvPr>
          <p:cNvSpPr>
            <a:spLocks noGrp="1"/>
          </p:cNvSpPr>
          <p:nvPr>
            <p:ph type="body" idx="4294967295"/>
          </p:nvPr>
        </p:nvSpPr>
        <p:spPr>
          <a:xfrm>
            <a:off x="914400" y="3842933"/>
            <a:ext cx="6364502" cy="851518"/>
          </a:xfrm>
        </p:spPr>
        <p:txBody>
          <a:bodyPr vert="horz" lIns="91440" tIns="45720" rIns="91440" bIns="45720" rtlCol="0" anchor="t">
            <a:normAutofit/>
          </a:bodyPr>
          <a:lstStyle/>
          <a:p>
            <a:pPr marL="0" indent="0">
              <a:buNone/>
            </a:pPr>
            <a:r>
              <a:rPr lang="en-US" sz="2400" kern="1200" dirty="0">
                <a:solidFill>
                  <a:schemeClr val="tx1"/>
                </a:solidFill>
                <a:latin typeface="+mn-lt"/>
                <a:ea typeface="+mn-ea"/>
                <a:cs typeface="+mn-cs"/>
              </a:rPr>
              <a:t>https://</a:t>
            </a:r>
            <a:r>
              <a:rPr lang="en-US" sz="2400" kern="1200" dirty="0" err="1">
                <a:solidFill>
                  <a:schemeClr val="tx1"/>
                </a:solidFill>
                <a:latin typeface="+mn-lt"/>
                <a:ea typeface="+mn-ea"/>
                <a:cs typeface="+mn-cs"/>
              </a:rPr>
              <a:t>www.surveymonkey.com</a:t>
            </a:r>
            <a:r>
              <a:rPr lang="en-US" sz="2400" kern="1200" dirty="0">
                <a:solidFill>
                  <a:schemeClr val="tx1"/>
                </a:solidFill>
                <a:latin typeface="+mn-lt"/>
                <a:ea typeface="+mn-ea"/>
                <a:cs typeface="+mn-cs"/>
              </a:rPr>
              <a:t>/r/8GS9V3Y</a:t>
            </a:r>
          </a:p>
        </p:txBody>
      </p:sp>
      <p:sp>
        <p:nvSpPr>
          <p:cNvPr id="12" name="Freeform: Shape 11">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191BB17-CC78-AF4C-AF9E-CCF8F5C96E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1503" y="2756687"/>
            <a:ext cx="3217333" cy="1962573"/>
          </a:xfrm>
          <a:prstGeom prst="rect">
            <a:avLst/>
          </a:prstGeom>
        </p:spPr>
      </p:pic>
    </p:spTree>
    <p:extLst>
      <p:ext uri="{BB962C8B-B14F-4D97-AF65-F5344CB8AC3E}">
        <p14:creationId xmlns:p14="http://schemas.microsoft.com/office/powerpoint/2010/main" val="2454099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27"/>
        <p:cNvGrpSpPr/>
        <p:nvPr/>
      </p:nvGrpSpPr>
      <p:grpSpPr>
        <a:xfrm>
          <a:off x="0" y="0"/>
          <a:ext cx="0" cy="0"/>
          <a:chOff x="0" y="0"/>
          <a:chExt cx="0" cy="0"/>
        </a:xfrm>
      </p:grpSpPr>
      <p:sp>
        <p:nvSpPr>
          <p:cNvPr id="150" name="Google Shape;150;p4"/>
          <p:cNvSpPr txBox="1"/>
          <p:nvPr/>
        </p:nvSpPr>
        <p:spPr>
          <a:xfrm>
            <a:off x="9276785" y="5091369"/>
            <a:ext cx="2915100" cy="307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400">
              <a:solidFill>
                <a:srgbClr val="3F3F3F"/>
              </a:solidFill>
              <a:latin typeface="Twentieth Century"/>
              <a:ea typeface="Twentieth Century"/>
              <a:cs typeface="Twentieth Century"/>
              <a:sym typeface="Twentieth Century"/>
            </a:endParaRPr>
          </a:p>
        </p:txBody>
      </p:sp>
      <p:pic>
        <p:nvPicPr>
          <p:cNvPr id="28" name="Picture 27">
            <a:extLst>
              <a:ext uri="{FF2B5EF4-FFF2-40B4-BE49-F238E27FC236}">
                <a16:creationId xmlns:a16="http://schemas.microsoft.com/office/drawing/2014/main" id="{64912C26-5551-8441-9171-D79FEDBC00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69727" y="138897"/>
            <a:ext cx="2516248" cy="1537258"/>
          </a:xfrm>
          <a:prstGeom prst="rect">
            <a:avLst/>
          </a:prstGeom>
        </p:spPr>
      </p:pic>
      <p:graphicFrame>
        <p:nvGraphicFramePr>
          <p:cNvPr id="3" name="Diagram 2">
            <a:extLst>
              <a:ext uri="{FF2B5EF4-FFF2-40B4-BE49-F238E27FC236}">
                <a16:creationId xmlns:a16="http://schemas.microsoft.com/office/drawing/2014/main" id="{B7356C81-9AAA-4E1E-A18F-C0086335A4C8}"/>
              </a:ext>
            </a:extLst>
          </p:cNvPr>
          <p:cNvGraphicFramePr/>
          <p:nvPr/>
        </p:nvGraphicFramePr>
        <p:xfrm>
          <a:off x="1727200" y="143933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Twitter-logo | Key Digital | Photocopiers in Burnley ...">
            <a:extLst>
              <a:ext uri="{FF2B5EF4-FFF2-40B4-BE49-F238E27FC236}">
                <a16:creationId xmlns:a16="http://schemas.microsoft.com/office/drawing/2014/main" id="{11F8ABE0-0EAC-455C-A471-4DC8A9EDBE4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06420" y="1894903"/>
            <a:ext cx="1421842" cy="10660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t a Glance: YouTube's New Logo • Beautiful Pixels">
            <a:extLst>
              <a:ext uri="{FF2B5EF4-FFF2-40B4-BE49-F238E27FC236}">
                <a16:creationId xmlns:a16="http://schemas.microsoft.com/office/drawing/2014/main" id="{B48C7CA5-2044-4F9A-AD4B-C19DBA3B6EC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827657" y="3691361"/>
            <a:ext cx="1131524" cy="7066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6207E2D-C9AD-4220-A3BE-E25EC958484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827657" y="5245269"/>
            <a:ext cx="1200605" cy="1200605"/>
          </a:xfrm>
          <a:prstGeom prst="rect">
            <a:avLst/>
          </a:prstGeom>
        </p:spPr>
      </p:pic>
      <p:pic>
        <p:nvPicPr>
          <p:cNvPr id="1036" name="Picture 12" descr="Podcast icon on a white background icon stamp Vector Image">
            <a:extLst>
              <a:ext uri="{FF2B5EF4-FFF2-40B4-BE49-F238E27FC236}">
                <a16:creationId xmlns:a16="http://schemas.microsoft.com/office/drawing/2014/main" id="{1689B722-607B-47A0-AE32-1F50A837B7A2}"/>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r="-92"/>
          <a:stretch/>
        </p:blipFill>
        <p:spPr bwMode="auto">
          <a:xfrm>
            <a:off x="216712" y="5234622"/>
            <a:ext cx="1195912" cy="118526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715AB55-D973-4BBF-947A-01E223588207}"/>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6712" y="1921550"/>
            <a:ext cx="1185265" cy="11852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16 Homepage Icon For Website To Use Images - Website ...">
            <a:extLst>
              <a:ext uri="{FF2B5EF4-FFF2-40B4-BE49-F238E27FC236}">
                <a16:creationId xmlns:a16="http://schemas.microsoft.com/office/drawing/2014/main" id="{7410F9C4-2925-41A2-9442-AF02F847D566}"/>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25378" y="3429000"/>
            <a:ext cx="1161252" cy="1161252"/>
          </a:xfrm>
          <a:prstGeom prst="rect">
            <a:avLst/>
          </a:prstGeom>
          <a:noFill/>
          <a:extLst>
            <a:ext uri="{909E8E84-426E-40DD-AFC4-6F175D3DCCD1}">
              <a14:hiddenFill xmlns:a14="http://schemas.microsoft.com/office/drawing/2010/main">
                <a:solidFill>
                  <a:srgbClr val="FFFFFF"/>
                </a:solidFill>
              </a14:hiddenFill>
            </a:ext>
          </a:extLst>
        </p:spPr>
      </p:pic>
      <p:sp>
        <p:nvSpPr>
          <p:cNvPr id="31" name="Google Shape;90;p1">
            <a:extLst>
              <a:ext uri="{FF2B5EF4-FFF2-40B4-BE49-F238E27FC236}">
                <a16:creationId xmlns:a16="http://schemas.microsoft.com/office/drawing/2014/main" id="{9DF84932-0BB1-4191-9C07-4B38E05BD852}"/>
              </a:ext>
            </a:extLst>
          </p:cNvPr>
          <p:cNvSpPr txBox="1"/>
          <p:nvPr/>
        </p:nvSpPr>
        <p:spPr>
          <a:xfrm>
            <a:off x="1727199" y="125473"/>
            <a:ext cx="7549585"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IE" sz="4400" b="1" u="none" strike="noStrike" cap="none" dirty="0">
                <a:solidFill>
                  <a:srgbClr val="7030A0"/>
                </a:solidFill>
                <a:latin typeface="Tw Cen MT" panose="020B0602020104020603" pitchFamily="34" charset="77"/>
                <a:sym typeface="Twentieth Century"/>
              </a:rPr>
              <a:t>Resources provided by the </a:t>
            </a:r>
          </a:p>
          <a:p>
            <a:pPr marL="0" marR="0" lvl="0" indent="0" algn="ctr" rtl="0">
              <a:lnSpc>
                <a:spcPct val="100000"/>
              </a:lnSpc>
              <a:spcBef>
                <a:spcPts val="0"/>
              </a:spcBef>
              <a:spcAft>
                <a:spcPts val="0"/>
              </a:spcAft>
              <a:buClr>
                <a:srgbClr val="000000"/>
              </a:buClr>
              <a:buSzPts val="3200"/>
              <a:buFont typeface="Arial"/>
              <a:buNone/>
            </a:pPr>
            <a:r>
              <a:rPr lang="en-IE" sz="4400" b="1" u="none" strike="noStrike" cap="none" dirty="0">
                <a:solidFill>
                  <a:srgbClr val="7030A0"/>
                </a:solidFill>
                <a:latin typeface="Tw Cen MT" panose="020B0602020104020603" pitchFamily="34" charset="77"/>
                <a:sym typeface="Twentieth Century"/>
              </a:rPr>
              <a:t>GBV </a:t>
            </a:r>
            <a:r>
              <a:rPr lang="en-IE" sz="4400" b="1" u="none" strike="noStrike" cap="none" dirty="0" err="1">
                <a:solidFill>
                  <a:srgbClr val="7030A0"/>
                </a:solidFill>
                <a:latin typeface="Tw Cen MT" panose="020B0602020104020603" pitchFamily="34" charset="77"/>
                <a:sym typeface="Twentieth Century"/>
              </a:rPr>
              <a:t>AoR</a:t>
            </a:r>
            <a:endParaRPr sz="4400" b="1" u="none" strike="noStrike" cap="none" dirty="0">
              <a:solidFill>
                <a:srgbClr val="000000"/>
              </a:solidFill>
              <a:latin typeface="Tw Cen MT" panose="020B0602020104020603" pitchFamily="34" charset="77"/>
              <a:sym typeface="Arial"/>
            </a:endParaRPr>
          </a:p>
        </p:txBody>
      </p:sp>
    </p:spTree>
    <p:extLst>
      <p:ext uri="{BB962C8B-B14F-4D97-AF65-F5344CB8AC3E}">
        <p14:creationId xmlns:p14="http://schemas.microsoft.com/office/powerpoint/2010/main" val="356972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0D69-D29F-294F-A0AD-B8A08F839DB4}"/>
              </a:ext>
            </a:extLst>
          </p:cNvPr>
          <p:cNvSpPr>
            <a:spLocks noGrp="1"/>
          </p:cNvSpPr>
          <p:nvPr>
            <p:ph type="title"/>
          </p:nvPr>
        </p:nvSpPr>
        <p:spPr/>
        <p:txBody>
          <a:bodyPr>
            <a:normAutofit/>
          </a:bodyPr>
          <a:lstStyle/>
          <a:p>
            <a:r>
              <a:rPr lang="en-GR" sz="6000" b="1" dirty="0">
                <a:solidFill>
                  <a:srgbClr val="7030A0"/>
                </a:solidFill>
              </a:rPr>
              <a:t>Group Rules</a:t>
            </a:r>
          </a:p>
        </p:txBody>
      </p:sp>
      <p:sp>
        <p:nvSpPr>
          <p:cNvPr id="3" name="Text Placeholder 2">
            <a:extLst>
              <a:ext uri="{FF2B5EF4-FFF2-40B4-BE49-F238E27FC236}">
                <a16:creationId xmlns:a16="http://schemas.microsoft.com/office/drawing/2014/main" id="{D55903FA-6DFE-7C4D-8452-D164C2A91AD9}"/>
              </a:ext>
            </a:extLst>
          </p:cNvPr>
          <p:cNvSpPr>
            <a:spLocks noGrp="1"/>
          </p:cNvSpPr>
          <p:nvPr>
            <p:ph type="body" idx="1"/>
          </p:nvPr>
        </p:nvSpPr>
        <p:spPr/>
        <p:txBody>
          <a:bodyPr/>
          <a:lstStyle/>
          <a:p>
            <a:pPr marL="114300" indent="0">
              <a:buNone/>
            </a:pPr>
            <a:r>
              <a:rPr lang="en-GR" dirty="0">
                <a:solidFill>
                  <a:srgbClr val="7030A0"/>
                </a:solidFill>
              </a:rPr>
              <a:t>Be Kind, Respectful, and Courteous</a:t>
            </a:r>
          </a:p>
          <a:p>
            <a:pPr marL="114300" indent="0">
              <a:buNone/>
            </a:pPr>
            <a:endParaRPr lang="en-GR" dirty="0">
              <a:solidFill>
                <a:srgbClr val="7030A0"/>
              </a:solidFill>
            </a:endParaRPr>
          </a:p>
          <a:p>
            <a:pPr marL="114300" indent="0">
              <a:buNone/>
            </a:pPr>
            <a:r>
              <a:rPr lang="en-GR" dirty="0">
                <a:solidFill>
                  <a:srgbClr val="7030A0"/>
                </a:solidFill>
              </a:rPr>
              <a:t>Add comments to the Jamboard anonymously if you wish</a:t>
            </a:r>
          </a:p>
          <a:p>
            <a:pPr marL="114300" indent="0">
              <a:buNone/>
            </a:pPr>
            <a:endParaRPr lang="en-GR" dirty="0">
              <a:solidFill>
                <a:srgbClr val="7030A0"/>
              </a:solidFill>
            </a:endParaRPr>
          </a:p>
          <a:p>
            <a:pPr marL="114300" indent="0">
              <a:buNone/>
            </a:pPr>
            <a:r>
              <a:rPr lang="en-GR" dirty="0">
                <a:solidFill>
                  <a:srgbClr val="7030A0"/>
                </a:solidFill>
              </a:rPr>
              <a:t>Participate and share</a:t>
            </a:r>
          </a:p>
        </p:txBody>
      </p:sp>
      <p:sp>
        <p:nvSpPr>
          <p:cNvPr id="4" name="Text Placeholder 3">
            <a:extLst>
              <a:ext uri="{FF2B5EF4-FFF2-40B4-BE49-F238E27FC236}">
                <a16:creationId xmlns:a16="http://schemas.microsoft.com/office/drawing/2014/main" id="{5440A7F4-279C-E14C-AB40-5CCA93FABD60}"/>
              </a:ext>
            </a:extLst>
          </p:cNvPr>
          <p:cNvSpPr>
            <a:spLocks noGrp="1"/>
          </p:cNvSpPr>
          <p:nvPr>
            <p:ph type="body" idx="2"/>
          </p:nvPr>
        </p:nvSpPr>
        <p:spPr/>
        <p:txBody>
          <a:bodyPr/>
          <a:lstStyle/>
          <a:p>
            <a:r>
              <a:rPr lang="en-GR" dirty="0">
                <a:solidFill>
                  <a:srgbClr val="7030A0"/>
                </a:solidFill>
              </a:rPr>
              <a:t>Chatham House Rules: </a:t>
            </a:r>
            <a:r>
              <a:rPr lang="en-US" dirty="0">
                <a:solidFill>
                  <a:srgbClr val="7030A0"/>
                </a:solidFill>
              </a:rPr>
              <a:t>You can speak about what was said</a:t>
            </a:r>
            <a:r>
              <a:rPr lang="en-GB" dirty="0">
                <a:solidFill>
                  <a:srgbClr val="7030A0"/>
                </a:solidFill>
              </a:rPr>
              <a:t>, but you cannot explicitly or implicitly say where the source of that information came from.</a:t>
            </a:r>
          </a:p>
          <a:p>
            <a:r>
              <a:rPr lang="en-GB" dirty="0">
                <a:solidFill>
                  <a:srgbClr val="7030A0"/>
                </a:solidFill>
              </a:rPr>
              <a:t>Survivor-</a:t>
            </a:r>
            <a:r>
              <a:rPr lang="en-GB" dirty="0" err="1">
                <a:solidFill>
                  <a:srgbClr val="7030A0"/>
                </a:solidFill>
              </a:rPr>
              <a:t>centered</a:t>
            </a:r>
            <a:r>
              <a:rPr lang="en-GB" dirty="0">
                <a:solidFill>
                  <a:srgbClr val="7030A0"/>
                </a:solidFill>
              </a:rPr>
              <a:t> principles – promote confidentiality, safety, non-discrimination!  </a:t>
            </a:r>
            <a:endParaRPr lang="en-GR" dirty="0">
              <a:solidFill>
                <a:srgbClr val="7030A0"/>
              </a:solidFill>
            </a:endParaRPr>
          </a:p>
        </p:txBody>
      </p:sp>
      <p:pic>
        <p:nvPicPr>
          <p:cNvPr id="5" name="Picture 4">
            <a:extLst>
              <a:ext uri="{FF2B5EF4-FFF2-40B4-BE49-F238E27FC236}">
                <a16:creationId xmlns:a16="http://schemas.microsoft.com/office/drawing/2014/main" id="{689AC54B-4869-6148-BA1D-E7F384CD54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69727" y="138897"/>
            <a:ext cx="2516248" cy="1537258"/>
          </a:xfrm>
          <a:prstGeom prst="rect">
            <a:avLst/>
          </a:prstGeom>
        </p:spPr>
      </p:pic>
    </p:spTree>
    <p:extLst>
      <p:ext uri="{BB962C8B-B14F-4D97-AF65-F5344CB8AC3E}">
        <p14:creationId xmlns:p14="http://schemas.microsoft.com/office/powerpoint/2010/main" val="116040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pic>
        <p:nvPicPr>
          <p:cNvPr id="7" name="Picture 6" descr="A picture containing sky, outdoor, sunset, sun&#10;&#10;Description automatically generated">
            <a:extLst>
              <a:ext uri="{FF2B5EF4-FFF2-40B4-BE49-F238E27FC236}">
                <a16:creationId xmlns:a16="http://schemas.microsoft.com/office/drawing/2014/main" id="{BCE13CE7-F513-4653-A094-E303418F6B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3739" y="-272473"/>
            <a:ext cx="11321384" cy="7399236"/>
          </a:xfrm>
          <a:prstGeom prst="rect">
            <a:avLst/>
          </a:prstGeom>
        </p:spPr>
      </p:pic>
      <p:sp>
        <p:nvSpPr>
          <p:cNvPr id="13"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5" name="Rectangle 14">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BB475A5-D98F-4CCB-92BE-93851FECA2C9}"/>
              </a:ext>
            </a:extLst>
          </p:cNvPr>
          <p:cNvSpPr>
            <a:spLocks noGrp="1"/>
          </p:cNvSpPr>
          <p:nvPr>
            <p:ph type="ctrTitle"/>
          </p:nvPr>
        </p:nvSpPr>
        <p:spPr>
          <a:xfrm>
            <a:off x="699095" y="2321462"/>
            <a:ext cx="8855442" cy="3134032"/>
          </a:xfrm>
        </p:spPr>
        <p:txBody>
          <a:bodyPr>
            <a:normAutofit/>
          </a:bodyPr>
          <a:lstStyle/>
          <a:p>
            <a:pPr>
              <a:lnSpc>
                <a:spcPct val="90000"/>
              </a:lnSpc>
            </a:pPr>
            <a:r>
              <a:rPr lang="en-GB" sz="5100" b="1" dirty="0">
                <a:solidFill>
                  <a:srgbClr val="EBEBEB"/>
                </a:solidFill>
              </a:rPr>
              <a:t>The Faith In(ex)clusion Spectrum in GBV Response</a:t>
            </a:r>
          </a:p>
        </p:txBody>
      </p:sp>
      <p:pic>
        <p:nvPicPr>
          <p:cNvPr id="6" name="Picture 5" descr="Text&#10;&#10;Description automatically generated with low confidence">
            <a:extLst>
              <a:ext uri="{FF2B5EF4-FFF2-40B4-BE49-F238E27FC236}">
                <a16:creationId xmlns:a16="http://schemas.microsoft.com/office/drawing/2014/main" id="{DC43F4DA-F8C8-4947-8588-00EEC64569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505" y="795007"/>
            <a:ext cx="3531062" cy="1182905"/>
          </a:xfrm>
          <a:prstGeom prst="roundRect">
            <a:avLst>
              <a:gd name="adj" fmla="val 1858"/>
            </a:avLst>
          </a:prstGeom>
          <a:effectLst>
            <a:outerShdw blurRad="50800" dist="50800" dir="5400000" algn="tl" rotWithShape="0">
              <a:srgbClr val="000000">
                <a:alpha val="43000"/>
              </a:srgbClr>
            </a:outerShdw>
          </a:effectLst>
        </p:spPr>
      </p:pic>
      <p:sp>
        <p:nvSpPr>
          <p:cNvPr id="16" name="Subtitle 2">
            <a:extLst>
              <a:ext uri="{FF2B5EF4-FFF2-40B4-BE49-F238E27FC236}">
                <a16:creationId xmlns:a16="http://schemas.microsoft.com/office/drawing/2014/main" id="{903AD902-5852-41E9-B4DC-C0C2984C6479}"/>
              </a:ext>
            </a:extLst>
          </p:cNvPr>
          <p:cNvSpPr txBox="1">
            <a:spLocks/>
          </p:cNvSpPr>
          <p:nvPr/>
        </p:nvSpPr>
        <p:spPr>
          <a:xfrm>
            <a:off x="363738" y="5744293"/>
            <a:ext cx="9526155" cy="70113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b="1" dirty="0">
                <a:solidFill>
                  <a:schemeClr val="accent4">
                    <a:lumMod val="40000"/>
                    <a:lumOff val="60000"/>
                  </a:schemeClr>
                </a:solidFill>
              </a:rPr>
              <a:t>Sandra Iman Pertek </a:t>
            </a:r>
            <a:r>
              <a:rPr lang="en-GB" sz="2200" b="1" dirty="0" err="1">
                <a:solidFill>
                  <a:schemeClr val="accent4">
                    <a:lumMod val="40000"/>
                    <a:lumOff val="60000"/>
                  </a:schemeClr>
                </a:solidFill>
                <a:hlinkClick r:id="rId4">
                  <a:extLst>
                    <a:ext uri="{A12FA001-AC4F-418D-AE19-62706E023703}">
                      <ahyp:hlinkClr xmlns:ahyp="http://schemas.microsoft.com/office/drawing/2018/hyperlinkcolor" val="tx"/>
                    </a:ext>
                  </a:extLst>
                </a:hlinkClick>
              </a:rPr>
              <a:t>sandra.m.pertek@pgr.bham.ac.uk</a:t>
            </a:r>
            <a:r>
              <a:rPr lang="en-GB" sz="2200" b="1" dirty="0">
                <a:solidFill>
                  <a:schemeClr val="accent4">
                    <a:lumMod val="40000"/>
                    <a:lumOff val="60000"/>
                  </a:schemeClr>
                </a:solidFill>
              </a:rPr>
              <a:t> @sandrapertek </a:t>
            </a:r>
          </a:p>
        </p:txBody>
      </p:sp>
    </p:spTree>
    <p:extLst>
      <p:ext uri="{BB962C8B-B14F-4D97-AF65-F5344CB8AC3E}">
        <p14:creationId xmlns:p14="http://schemas.microsoft.com/office/powerpoint/2010/main" val="34807741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52" name="Group 25">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27">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4"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5"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3" name="Rectangle 36">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4" name="Rectangle 3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55" name="Freeform: Shape 40">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7"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865A1F4B-3BDB-4C35-B7E5-566826037FFE}"/>
              </a:ext>
            </a:extLst>
          </p:cNvPr>
          <p:cNvSpPr>
            <a:spLocks noGrp="1"/>
          </p:cNvSpPr>
          <p:nvPr>
            <p:ph type="title"/>
          </p:nvPr>
        </p:nvSpPr>
        <p:spPr>
          <a:xfrm>
            <a:off x="553372" y="130773"/>
            <a:ext cx="6072776" cy="1622322"/>
          </a:xfrm>
        </p:spPr>
        <p:txBody>
          <a:bodyPr vert="horz" lIns="91440" tIns="45720" rIns="91440" bIns="45720" rtlCol="0" anchor="ctr">
            <a:normAutofit/>
          </a:bodyPr>
          <a:lstStyle/>
          <a:p>
            <a:r>
              <a:rPr lang="en-US" b="1" dirty="0">
                <a:solidFill>
                  <a:schemeClr val="tx1"/>
                </a:solidFill>
              </a:rPr>
              <a:t>Research overview</a:t>
            </a:r>
          </a:p>
        </p:txBody>
      </p:sp>
      <p:pic>
        <p:nvPicPr>
          <p:cNvPr id="21" name="Content Placeholder 20" descr="A picture containing outdoor, sky, sunset, city&#10;&#10;Description automatically generated">
            <a:extLst>
              <a:ext uri="{FF2B5EF4-FFF2-40B4-BE49-F238E27FC236}">
                <a16:creationId xmlns:a16="http://schemas.microsoft.com/office/drawing/2014/main" id="{E8368AEE-DE7D-4705-B35D-FD744738BB12}"/>
              </a:ext>
            </a:extLst>
          </p:cNvPr>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7418226" y="645106"/>
            <a:ext cx="4125317" cy="5585369"/>
          </a:xfrm>
          <a:prstGeom prst="rect">
            <a:avLst/>
          </a:prstGeom>
        </p:spPr>
      </p:pic>
      <p:sp>
        <p:nvSpPr>
          <p:cNvPr id="58" name="Rectangle 46">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9" name="Oval 48">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570E79C-4E51-47DE-AAD8-9E4A29B365AF}"/>
              </a:ext>
            </a:extLst>
          </p:cNvPr>
          <p:cNvSpPr>
            <a:spLocks noGrp="1"/>
          </p:cNvSpPr>
          <p:nvPr>
            <p:ph sz="half" idx="1"/>
          </p:nvPr>
        </p:nvSpPr>
        <p:spPr>
          <a:xfrm>
            <a:off x="454895" y="1316182"/>
            <a:ext cx="6453905" cy="5157387"/>
          </a:xfrm>
        </p:spPr>
        <p:txBody>
          <a:bodyPr vert="horz" lIns="91440" tIns="45720" rIns="91440" bIns="45720" rtlCol="0" anchor="ctr">
            <a:normAutofit fontScale="85000" lnSpcReduction="10000"/>
          </a:bodyPr>
          <a:lstStyle/>
          <a:p>
            <a:pPr>
              <a:lnSpc>
                <a:spcPct val="90000"/>
              </a:lnSpc>
            </a:pPr>
            <a:r>
              <a:rPr lang="en-US" sz="1600" dirty="0">
                <a:solidFill>
                  <a:schemeClr val="tx1"/>
                </a:solidFill>
              </a:rPr>
              <a:t>Research overview:</a:t>
            </a:r>
          </a:p>
          <a:p>
            <a:pPr lvl="1">
              <a:lnSpc>
                <a:spcPct val="90000"/>
              </a:lnSpc>
            </a:pPr>
            <a:r>
              <a:rPr lang="en-US" dirty="0">
                <a:solidFill>
                  <a:schemeClr val="tx1"/>
                </a:solidFill>
              </a:rPr>
              <a:t>Service providers Q: In what ways do GBV service providers account for religion of survivors? </a:t>
            </a:r>
          </a:p>
          <a:p>
            <a:pPr lvl="1">
              <a:lnSpc>
                <a:spcPct val="90000"/>
              </a:lnSpc>
            </a:pPr>
            <a:r>
              <a:rPr lang="en-US" dirty="0">
                <a:solidFill>
                  <a:schemeClr val="tx1"/>
                </a:solidFill>
              </a:rPr>
              <a:t>Survivors Q: How does religion influence forced migrant women’s experiences of violence? </a:t>
            </a:r>
          </a:p>
          <a:p>
            <a:pPr>
              <a:lnSpc>
                <a:spcPct val="90000"/>
              </a:lnSpc>
            </a:pPr>
            <a:r>
              <a:rPr lang="en-US" sz="1600" dirty="0">
                <a:solidFill>
                  <a:schemeClr val="tx1"/>
                </a:solidFill>
              </a:rPr>
              <a:t>Sample:</a:t>
            </a:r>
          </a:p>
          <a:p>
            <a:pPr lvl="1">
              <a:lnSpc>
                <a:spcPct val="90000"/>
              </a:lnSpc>
            </a:pPr>
            <a:r>
              <a:rPr lang="en-US" dirty="0">
                <a:solidFill>
                  <a:schemeClr val="tx1"/>
                </a:solidFill>
              </a:rPr>
              <a:t>16 key informant interviews (5 in Turkey, 5 in Tunisia, 6 International) </a:t>
            </a:r>
          </a:p>
          <a:p>
            <a:pPr lvl="1">
              <a:lnSpc>
                <a:spcPct val="90000"/>
              </a:lnSpc>
            </a:pPr>
            <a:r>
              <a:rPr lang="en-US" dirty="0">
                <a:solidFill>
                  <a:schemeClr val="tx1"/>
                </a:solidFill>
              </a:rPr>
              <a:t>25 practitioners completed online surveys </a:t>
            </a:r>
            <a:br>
              <a:rPr lang="en-US" dirty="0">
                <a:solidFill>
                  <a:schemeClr val="tx1"/>
                </a:solidFill>
              </a:rPr>
            </a:br>
            <a:r>
              <a:rPr lang="en-US" dirty="0">
                <a:solidFill>
                  <a:schemeClr val="tx1"/>
                </a:solidFill>
              </a:rPr>
              <a:t>(17 international, 5 national, 1 regional, 2 from local offices including from Syria, Turkey, Pakistan, Ivory Coast, Australia, Bangladesh, Jordan, UK, Afghanistan, MENA, Kenya, Libya, Iraq, Sudan and Yemen)</a:t>
            </a:r>
          </a:p>
          <a:p>
            <a:pPr lvl="1">
              <a:lnSpc>
                <a:spcPct val="90000"/>
              </a:lnSpc>
            </a:pPr>
            <a:r>
              <a:rPr lang="en-US" dirty="0">
                <a:solidFill>
                  <a:schemeClr val="tx1"/>
                </a:solidFill>
              </a:rPr>
              <a:t>21 Syrian and two Iraqi forced migrant women in Turkey, five Nigerians, three Congolese, two Ivorians, and one each from Eritrea, Ghana, Guinea, Sierra Leone and Sudan in Tunisia</a:t>
            </a:r>
          </a:p>
        </p:txBody>
      </p:sp>
    </p:spTree>
    <p:extLst>
      <p:ext uri="{BB962C8B-B14F-4D97-AF65-F5344CB8AC3E}">
        <p14:creationId xmlns:p14="http://schemas.microsoft.com/office/powerpoint/2010/main" val="228827233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ADBAAE3D-4C53-4675-BBE1-C1D4EB4C9E29}"/>
              </a:ext>
            </a:extLst>
          </p:cNvPr>
          <p:cNvSpPr/>
          <p:nvPr/>
        </p:nvSpPr>
        <p:spPr>
          <a:xfrm>
            <a:off x="3874310" y="4951787"/>
            <a:ext cx="2007704" cy="2946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Context</a:t>
            </a:r>
          </a:p>
        </p:txBody>
      </p:sp>
      <p:sp>
        <p:nvSpPr>
          <p:cNvPr id="23" name="Rectangle: Rounded Corners 22">
            <a:extLst>
              <a:ext uri="{FF2B5EF4-FFF2-40B4-BE49-F238E27FC236}">
                <a16:creationId xmlns:a16="http://schemas.microsoft.com/office/drawing/2014/main" id="{596ECDB7-78F9-402B-960B-C8C41776B234}"/>
              </a:ext>
            </a:extLst>
          </p:cNvPr>
          <p:cNvSpPr/>
          <p:nvPr/>
        </p:nvSpPr>
        <p:spPr>
          <a:xfrm>
            <a:off x="8345670" y="4955479"/>
            <a:ext cx="2007704" cy="2946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Attitudes</a:t>
            </a:r>
          </a:p>
        </p:txBody>
      </p:sp>
      <p:sp>
        <p:nvSpPr>
          <p:cNvPr id="24" name="Rectangle: Rounded Corners 23">
            <a:extLst>
              <a:ext uri="{FF2B5EF4-FFF2-40B4-BE49-F238E27FC236}">
                <a16:creationId xmlns:a16="http://schemas.microsoft.com/office/drawing/2014/main" id="{7EAA239C-2EE6-4331-86E2-114BA2C8E3CF}"/>
              </a:ext>
            </a:extLst>
          </p:cNvPr>
          <p:cNvSpPr/>
          <p:nvPr/>
        </p:nvSpPr>
        <p:spPr>
          <a:xfrm>
            <a:off x="6144142" y="4951786"/>
            <a:ext cx="2007704" cy="2946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Capacities</a:t>
            </a:r>
          </a:p>
        </p:txBody>
      </p:sp>
      <p:sp>
        <p:nvSpPr>
          <p:cNvPr id="25" name="Rectangle: Rounded Corners 24">
            <a:extLst>
              <a:ext uri="{FF2B5EF4-FFF2-40B4-BE49-F238E27FC236}">
                <a16:creationId xmlns:a16="http://schemas.microsoft.com/office/drawing/2014/main" id="{93E6E6B1-3B37-4119-B3FD-455C7E62D635}"/>
              </a:ext>
            </a:extLst>
          </p:cNvPr>
          <p:cNvSpPr/>
          <p:nvPr/>
        </p:nvSpPr>
        <p:spPr>
          <a:xfrm>
            <a:off x="1502301" y="4936425"/>
            <a:ext cx="2141644" cy="325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Key factors</a:t>
            </a:r>
          </a:p>
        </p:txBody>
      </p:sp>
      <p:sp>
        <p:nvSpPr>
          <p:cNvPr id="27" name="TextBox 26">
            <a:extLst>
              <a:ext uri="{FF2B5EF4-FFF2-40B4-BE49-F238E27FC236}">
                <a16:creationId xmlns:a16="http://schemas.microsoft.com/office/drawing/2014/main" id="{0B7BA4FC-FBA3-4288-B201-F3105AEDBF3C}"/>
              </a:ext>
            </a:extLst>
          </p:cNvPr>
          <p:cNvSpPr txBox="1"/>
          <p:nvPr/>
        </p:nvSpPr>
        <p:spPr>
          <a:xfrm>
            <a:off x="457199" y="398758"/>
            <a:ext cx="11861441" cy="646331"/>
          </a:xfrm>
          <a:prstGeom prst="rect">
            <a:avLst/>
          </a:prstGeom>
          <a:noFill/>
        </p:spPr>
        <p:txBody>
          <a:bodyPr wrap="square">
            <a:spAutoFit/>
          </a:bodyPr>
          <a:lstStyle/>
          <a:p>
            <a:r>
              <a:rPr lang="en-GB" sz="3600" b="1" dirty="0">
                <a:solidFill>
                  <a:schemeClr val="tx1"/>
                </a:solidFill>
                <a:latin typeface="+mj-lt"/>
                <a:ea typeface="+mj-ea"/>
                <a:cs typeface="+mj-cs"/>
              </a:rPr>
              <a:t>Point 1: The Spectrum of Faith In(ex)clusion</a:t>
            </a:r>
          </a:p>
        </p:txBody>
      </p:sp>
      <p:sp>
        <p:nvSpPr>
          <p:cNvPr id="15" name="Rectangle: Rounded Corners 14">
            <a:extLst>
              <a:ext uri="{FF2B5EF4-FFF2-40B4-BE49-F238E27FC236}">
                <a16:creationId xmlns:a16="http://schemas.microsoft.com/office/drawing/2014/main" id="{F94D80F6-6AD2-4C4B-9059-9BEB2009F538}"/>
              </a:ext>
            </a:extLst>
          </p:cNvPr>
          <p:cNvSpPr/>
          <p:nvPr/>
        </p:nvSpPr>
        <p:spPr>
          <a:xfrm>
            <a:off x="3874310" y="5391222"/>
            <a:ext cx="2007704" cy="5553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Cultural relevance</a:t>
            </a:r>
          </a:p>
        </p:txBody>
      </p:sp>
      <p:sp>
        <p:nvSpPr>
          <p:cNvPr id="16" name="Rectangle: Rounded Corners 15">
            <a:extLst>
              <a:ext uri="{FF2B5EF4-FFF2-40B4-BE49-F238E27FC236}">
                <a16:creationId xmlns:a16="http://schemas.microsoft.com/office/drawing/2014/main" id="{4685C924-0AEF-4175-A64B-B101D6F014D6}"/>
              </a:ext>
            </a:extLst>
          </p:cNvPr>
          <p:cNvSpPr/>
          <p:nvPr/>
        </p:nvSpPr>
        <p:spPr>
          <a:xfrm>
            <a:off x="3874310" y="6091322"/>
            <a:ext cx="2007704" cy="51769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Conflict sensitivities</a:t>
            </a:r>
          </a:p>
        </p:txBody>
      </p:sp>
      <p:sp>
        <p:nvSpPr>
          <p:cNvPr id="17" name="Rectangle: Rounded Corners 16">
            <a:extLst>
              <a:ext uri="{FF2B5EF4-FFF2-40B4-BE49-F238E27FC236}">
                <a16:creationId xmlns:a16="http://schemas.microsoft.com/office/drawing/2014/main" id="{B42AE5A0-D145-4807-8240-2B4F4AE7CD58}"/>
              </a:ext>
            </a:extLst>
          </p:cNvPr>
          <p:cNvSpPr/>
          <p:nvPr/>
        </p:nvSpPr>
        <p:spPr>
          <a:xfrm>
            <a:off x="6144142" y="5408232"/>
            <a:ext cx="2007704" cy="5553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Organisational policies</a:t>
            </a:r>
          </a:p>
        </p:txBody>
      </p:sp>
      <p:sp>
        <p:nvSpPr>
          <p:cNvPr id="18" name="Rectangle: Rounded Corners 17">
            <a:extLst>
              <a:ext uri="{FF2B5EF4-FFF2-40B4-BE49-F238E27FC236}">
                <a16:creationId xmlns:a16="http://schemas.microsoft.com/office/drawing/2014/main" id="{F58380A6-E386-4AD3-B89D-D30E74CEDF00}"/>
              </a:ext>
            </a:extLst>
          </p:cNvPr>
          <p:cNvSpPr/>
          <p:nvPr/>
        </p:nvSpPr>
        <p:spPr>
          <a:xfrm>
            <a:off x="6144142" y="6091322"/>
            <a:ext cx="2007704" cy="5553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Humanitarian infrastructure</a:t>
            </a:r>
          </a:p>
        </p:txBody>
      </p:sp>
      <p:sp>
        <p:nvSpPr>
          <p:cNvPr id="20" name="Rectangle: Rounded Corners 19">
            <a:extLst>
              <a:ext uri="{FF2B5EF4-FFF2-40B4-BE49-F238E27FC236}">
                <a16:creationId xmlns:a16="http://schemas.microsoft.com/office/drawing/2014/main" id="{D22AFEE8-7923-4FA5-A412-668E5A4A1A17}"/>
              </a:ext>
            </a:extLst>
          </p:cNvPr>
          <p:cNvSpPr/>
          <p:nvPr/>
        </p:nvSpPr>
        <p:spPr>
          <a:xfrm>
            <a:off x="8336992" y="5408232"/>
            <a:ext cx="2007704" cy="40441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Personal beliefs</a:t>
            </a:r>
          </a:p>
        </p:txBody>
      </p:sp>
      <p:pic>
        <p:nvPicPr>
          <p:cNvPr id="3" name="Picture 2">
            <a:extLst>
              <a:ext uri="{FF2B5EF4-FFF2-40B4-BE49-F238E27FC236}">
                <a16:creationId xmlns:a16="http://schemas.microsoft.com/office/drawing/2014/main" id="{985E4C96-E6AE-4A92-B27B-F745F2476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199" y="1571337"/>
            <a:ext cx="11277602" cy="3052058"/>
          </a:xfrm>
          <a:prstGeom prst="rect">
            <a:avLst/>
          </a:prstGeom>
        </p:spPr>
      </p:pic>
    </p:spTree>
    <p:extLst>
      <p:ext uri="{BB962C8B-B14F-4D97-AF65-F5344CB8AC3E}">
        <p14:creationId xmlns:p14="http://schemas.microsoft.com/office/powerpoint/2010/main" val="382682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4CC30A9-3728-46B7-9315-D17D226DAAD0}"/>
              </a:ext>
            </a:extLst>
          </p:cNvPr>
          <p:cNvSpPr>
            <a:spLocks noChangeArrowheads="1"/>
          </p:cNvSpPr>
          <p:nvPr/>
        </p:nvSpPr>
        <p:spPr bwMode="auto">
          <a:xfrm>
            <a:off x="215723" y="3653484"/>
            <a:ext cx="64924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ea typeface="Calibri" panose="020F0502020204030204" pitchFamily="34" charset="0"/>
                <a:cs typeface="Calibri" panose="020F0502020204030204" pitchFamily="34" charset="0"/>
              </a:rPr>
              <a:t>Is the religious/faith </a:t>
            </a:r>
            <a:r>
              <a:rPr lang="en-US" altLang="en-US" sz="1400" b="1" dirty="0">
                <a:cs typeface="Calibri" panose="020F0502020204030204" pitchFamily="34" charset="0"/>
              </a:rPr>
              <a:t>identity</a:t>
            </a:r>
            <a:r>
              <a:rPr kumimoji="0" lang="en-US" altLang="en-US" sz="1400" b="1" i="0" u="none" strike="noStrike" cap="none" normalizeH="0" baseline="0" dirty="0">
                <a:ln>
                  <a:noFill/>
                </a:ln>
                <a:effectLst/>
                <a:ea typeface="Calibri" panose="020F0502020204030204" pitchFamily="34" charset="0"/>
                <a:cs typeface="Calibri" panose="020F0502020204030204" pitchFamily="34" charset="0"/>
              </a:rPr>
              <a:t> of GBV survivors accounted for in your work?</a:t>
            </a:r>
            <a:endParaRPr kumimoji="0" lang="en-GB" altLang="en-US" sz="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effectLst/>
            </a:endParaRPr>
          </a:p>
        </p:txBody>
      </p:sp>
      <p:pic>
        <p:nvPicPr>
          <p:cNvPr id="3073" name="Picture 10" descr="Picture 10">
            <a:extLst>
              <a:ext uri="{FF2B5EF4-FFF2-40B4-BE49-F238E27FC236}">
                <a16:creationId xmlns:a16="http://schemas.microsoft.com/office/drawing/2014/main" id="{29577556-4E47-4DD2-AB64-D2F71D14CC7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3442" y="4027261"/>
            <a:ext cx="5918872" cy="25863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8C7FAEB-1FF5-4A56-A973-AE35E6804C9A}"/>
              </a:ext>
            </a:extLst>
          </p:cNvPr>
          <p:cNvSpPr>
            <a:spLocks noChangeArrowheads="1"/>
          </p:cNvSpPr>
          <p:nvPr/>
        </p:nvSpPr>
        <p:spPr bwMode="auto">
          <a:xfrm>
            <a:off x="0" y="3108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descr="Picture 14">
            <a:extLst>
              <a:ext uri="{FF2B5EF4-FFF2-40B4-BE49-F238E27FC236}">
                <a16:creationId xmlns:a16="http://schemas.microsoft.com/office/drawing/2014/main" id="{F5E994D1-C0D9-4CB3-9A22-BB905C6695B3}"/>
              </a:ext>
            </a:extLst>
          </p:cNvPr>
          <p:cNvPicPr/>
          <p:nvPr/>
        </p:nvPicPr>
        <p:blipFill rotWithShape="1">
          <a:blip r:embed="rId3" cstate="email">
            <a:extLst>
              <a:ext uri="{28A0092B-C50C-407E-A947-70E740481C1C}">
                <a14:useLocalDpi xmlns:a14="http://schemas.microsoft.com/office/drawing/2010/main"/>
              </a:ext>
            </a:extLst>
          </a:blip>
          <a:srcRect r="7643"/>
          <a:stretch/>
        </p:blipFill>
        <p:spPr>
          <a:xfrm>
            <a:off x="6489409" y="4124325"/>
            <a:ext cx="5486868" cy="2625912"/>
          </a:xfrm>
          <a:prstGeom prst="rect">
            <a:avLst/>
          </a:prstGeom>
        </p:spPr>
      </p:pic>
      <p:sp>
        <p:nvSpPr>
          <p:cNvPr id="11" name="TextBox 10">
            <a:extLst>
              <a:ext uri="{FF2B5EF4-FFF2-40B4-BE49-F238E27FC236}">
                <a16:creationId xmlns:a16="http://schemas.microsoft.com/office/drawing/2014/main" id="{EB9F4E37-B93C-4EAC-B9CD-B0344EA64457}"/>
              </a:ext>
            </a:extLst>
          </p:cNvPr>
          <p:cNvSpPr txBox="1"/>
          <p:nvPr/>
        </p:nvSpPr>
        <p:spPr>
          <a:xfrm>
            <a:off x="6886588" y="3537965"/>
            <a:ext cx="5171970" cy="523220"/>
          </a:xfrm>
          <a:prstGeom prst="rect">
            <a:avLst/>
          </a:prstGeom>
          <a:noFill/>
        </p:spPr>
        <p:txBody>
          <a:bodyPr wrap="square">
            <a:spAutoFit/>
          </a:bodyPr>
          <a:lstStyle/>
          <a:p>
            <a:pPr eaLnBrk="0" fontAlgn="base" hangingPunct="0">
              <a:spcBef>
                <a:spcPct val="0"/>
              </a:spcBef>
              <a:spcAft>
                <a:spcPct val="0"/>
              </a:spcAft>
            </a:pPr>
            <a:r>
              <a:rPr lang="en-US" sz="1400" b="1" dirty="0">
                <a:cs typeface="Calibri" panose="020F0502020204030204" pitchFamily="34" charset="0"/>
              </a:rPr>
              <a:t>Do you use religious, faith or spiritual resources to support GBV survivors’ resilience, healing, coping?</a:t>
            </a:r>
            <a:endParaRPr lang="en-GB" sz="1400" b="1" dirty="0">
              <a:cs typeface="Calibri" panose="020F0502020204030204" pitchFamily="34" charset="0"/>
            </a:endParaRPr>
          </a:p>
        </p:txBody>
      </p:sp>
      <p:pic>
        <p:nvPicPr>
          <p:cNvPr id="12" name="Picture 11" descr="Picture 15">
            <a:extLst>
              <a:ext uri="{FF2B5EF4-FFF2-40B4-BE49-F238E27FC236}">
                <a16:creationId xmlns:a16="http://schemas.microsoft.com/office/drawing/2014/main" id="{DF82D20A-E0BC-42AD-AF31-81A9BE47F779}"/>
              </a:ext>
            </a:extLst>
          </p:cNvPr>
          <p:cNvPicPr/>
          <p:nvPr/>
        </p:nvPicPr>
        <p:blipFill>
          <a:blip r:embed="rId4" cstate="email">
            <a:extLst>
              <a:ext uri="{28A0092B-C50C-407E-A947-70E740481C1C}">
                <a14:useLocalDpi xmlns:a14="http://schemas.microsoft.com/office/drawing/2010/main"/>
              </a:ext>
            </a:extLst>
          </a:blip>
          <a:stretch>
            <a:fillRect/>
          </a:stretch>
        </p:blipFill>
        <p:spPr>
          <a:xfrm>
            <a:off x="218074" y="611751"/>
            <a:ext cx="6010036" cy="2870352"/>
          </a:xfrm>
          <a:prstGeom prst="rect">
            <a:avLst/>
          </a:prstGeom>
        </p:spPr>
      </p:pic>
      <p:sp>
        <p:nvSpPr>
          <p:cNvPr id="13" name="TextBox 12">
            <a:extLst>
              <a:ext uri="{FF2B5EF4-FFF2-40B4-BE49-F238E27FC236}">
                <a16:creationId xmlns:a16="http://schemas.microsoft.com/office/drawing/2014/main" id="{07613528-EB5B-4077-98B2-DB3CBE2C4B40}"/>
              </a:ext>
            </a:extLst>
          </p:cNvPr>
          <p:cNvSpPr txBox="1"/>
          <p:nvPr/>
        </p:nvSpPr>
        <p:spPr>
          <a:xfrm>
            <a:off x="133442" y="70770"/>
            <a:ext cx="5959913" cy="523220"/>
          </a:xfrm>
          <a:prstGeom prst="rect">
            <a:avLst/>
          </a:prstGeom>
          <a:noFill/>
        </p:spPr>
        <p:txBody>
          <a:bodyPr wrap="square">
            <a:spAutoFit/>
          </a:bodyPr>
          <a:lstStyle/>
          <a:p>
            <a:pPr eaLnBrk="0" fontAlgn="base" hangingPunct="0">
              <a:spcBef>
                <a:spcPct val="0"/>
              </a:spcBef>
              <a:spcAft>
                <a:spcPct val="0"/>
              </a:spcAft>
            </a:pPr>
            <a:r>
              <a:rPr lang="en-US" sz="1400" b="1" dirty="0">
                <a:cs typeface="Calibri" panose="020F0502020204030204" pitchFamily="34" charset="0"/>
              </a:rPr>
              <a:t>Do you consider your GBV work (with survivors, prevention, service provision, protection etc.) to be faith sensitive?</a:t>
            </a:r>
            <a:endParaRPr lang="en-GB" sz="1400" b="1" dirty="0">
              <a:cs typeface="Calibri" panose="020F0502020204030204" pitchFamily="34" charset="0"/>
            </a:endParaRPr>
          </a:p>
        </p:txBody>
      </p:sp>
      <p:pic>
        <p:nvPicPr>
          <p:cNvPr id="14" name="Picture 13">
            <a:extLst>
              <a:ext uri="{FF2B5EF4-FFF2-40B4-BE49-F238E27FC236}">
                <a16:creationId xmlns:a16="http://schemas.microsoft.com/office/drawing/2014/main" id="{25B08E89-460C-4512-BB9A-D334445D32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6200000">
            <a:off x="8267931" y="-1635922"/>
            <a:ext cx="1614703" cy="4877120"/>
          </a:xfrm>
          <a:prstGeom prst="rect">
            <a:avLst/>
          </a:prstGeom>
        </p:spPr>
      </p:pic>
      <p:sp>
        <p:nvSpPr>
          <p:cNvPr id="21" name="TextBox 20">
            <a:extLst>
              <a:ext uri="{FF2B5EF4-FFF2-40B4-BE49-F238E27FC236}">
                <a16:creationId xmlns:a16="http://schemas.microsoft.com/office/drawing/2014/main" id="{EB698EC6-1752-4286-BCEA-C49106602BC5}"/>
              </a:ext>
            </a:extLst>
          </p:cNvPr>
          <p:cNvSpPr txBox="1"/>
          <p:nvPr/>
        </p:nvSpPr>
        <p:spPr>
          <a:xfrm>
            <a:off x="5758873" y="31274"/>
            <a:ext cx="6096000" cy="523220"/>
          </a:xfrm>
          <a:prstGeom prst="rect">
            <a:avLst/>
          </a:prstGeom>
          <a:noFill/>
        </p:spPr>
        <p:txBody>
          <a:bodyPr wrap="square">
            <a:spAutoFit/>
          </a:bodyPr>
          <a:lstStyle/>
          <a:p>
            <a:r>
              <a:rPr lang="en-US" sz="1400" b="1" dirty="0">
                <a:solidFill>
                  <a:schemeClr val="bg1"/>
                </a:solidFill>
                <a:effectLst/>
                <a:latin typeface="Calibri" panose="020F0502020204030204" pitchFamily="34" charset="0"/>
                <a:ea typeface="Calibri" panose="020F0502020204030204" pitchFamily="34" charset="0"/>
              </a:rPr>
              <a:t>On scale from 1 (very little) to 5 (very much) to what extent do you agree with the following statements</a:t>
            </a:r>
            <a:endParaRPr lang="en-GB" sz="1400" dirty="0">
              <a:solidFill>
                <a:schemeClr val="bg1"/>
              </a:solidFill>
            </a:endParaRPr>
          </a:p>
        </p:txBody>
      </p:sp>
      <p:sp>
        <p:nvSpPr>
          <p:cNvPr id="15" name="TextBox 14">
            <a:extLst>
              <a:ext uri="{FF2B5EF4-FFF2-40B4-BE49-F238E27FC236}">
                <a16:creationId xmlns:a16="http://schemas.microsoft.com/office/drawing/2014/main" id="{4F01DB6E-39EB-4A4F-8C85-7A9AFA3972DD}"/>
              </a:ext>
            </a:extLst>
          </p:cNvPr>
          <p:cNvSpPr txBox="1"/>
          <p:nvPr/>
        </p:nvSpPr>
        <p:spPr>
          <a:xfrm>
            <a:off x="7276606" y="1601335"/>
            <a:ext cx="529312" cy="276999"/>
          </a:xfrm>
          <a:prstGeom prst="rect">
            <a:avLst/>
          </a:prstGeom>
          <a:noFill/>
        </p:spPr>
        <p:txBody>
          <a:bodyPr wrap="none" rtlCol="0">
            <a:spAutoFit/>
          </a:bodyPr>
          <a:lstStyle/>
          <a:p>
            <a:r>
              <a:rPr lang="en-GB" sz="1200" dirty="0"/>
              <a:t>A bit</a:t>
            </a:r>
          </a:p>
        </p:txBody>
      </p:sp>
      <p:sp>
        <p:nvSpPr>
          <p:cNvPr id="19" name="TextBox 18">
            <a:extLst>
              <a:ext uri="{FF2B5EF4-FFF2-40B4-BE49-F238E27FC236}">
                <a16:creationId xmlns:a16="http://schemas.microsoft.com/office/drawing/2014/main" id="{984914AA-6134-4736-AC29-1741119B8498}"/>
              </a:ext>
            </a:extLst>
          </p:cNvPr>
          <p:cNvSpPr txBox="1"/>
          <p:nvPr/>
        </p:nvSpPr>
        <p:spPr>
          <a:xfrm>
            <a:off x="8589203" y="1588509"/>
            <a:ext cx="792427" cy="276999"/>
          </a:xfrm>
          <a:prstGeom prst="rect">
            <a:avLst/>
          </a:prstGeom>
          <a:noFill/>
        </p:spPr>
        <p:txBody>
          <a:bodyPr wrap="square" rtlCol="0">
            <a:spAutoFit/>
          </a:bodyPr>
          <a:lstStyle/>
          <a:p>
            <a:r>
              <a:rPr lang="en-GB" sz="1200" dirty="0"/>
              <a:t>Much</a:t>
            </a:r>
          </a:p>
        </p:txBody>
      </p:sp>
      <p:sp>
        <p:nvSpPr>
          <p:cNvPr id="20" name="TextBox 19">
            <a:extLst>
              <a:ext uri="{FF2B5EF4-FFF2-40B4-BE49-F238E27FC236}">
                <a16:creationId xmlns:a16="http://schemas.microsoft.com/office/drawing/2014/main" id="{9D0FC353-7482-428D-B631-8C3854B3A71A}"/>
              </a:ext>
            </a:extLst>
          </p:cNvPr>
          <p:cNvSpPr txBox="1"/>
          <p:nvPr/>
        </p:nvSpPr>
        <p:spPr>
          <a:xfrm>
            <a:off x="9770321" y="1564742"/>
            <a:ext cx="1671486" cy="276999"/>
          </a:xfrm>
          <a:prstGeom prst="rect">
            <a:avLst/>
          </a:prstGeom>
          <a:noFill/>
        </p:spPr>
        <p:txBody>
          <a:bodyPr wrap="square" rtlCol="0">
            <a:spAutoFit/>
          </a:bodyPr>
          <a:lstStyle/>
          <a:p>
            <a:r>
              <a:rPr lang="en-GB" sz="1200" dirty="0"/>
              <a:t>Very much</a:t>
            </a:r>
          </a:p>
        </p:txBody>
      </p:sp>
      <p:pic>
        <p:nvPicPr>
          <p:cNvPr id="17" name="Picture 16">
            <a:extLst>
              <a:ext uri="{FF2B5EF4-FFF2-40B4-BE49-F238E27FC236}">
                <a16:creationId xmlns:a16="http://schemas.microsoft.com/office/drawing/2014/main" id="{9F897801-3C3C-4C31-841C-BDCE46CBD7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36722" y="1947474"/>
            <a:ext cx="5218151" cy="1484758"/>
          </a:xfrm>
          <a:prstGeom prst="rect">
            <a:avLst/>
          </a:prstGeom>
        </p:spPr>
      </p:pic>
      <p:sp>
        <p:nvSpPr>
          <p:cNvPr id="2" name="TextBox 1">
            <a:extLst>
              <a:ext uri="{FF2B5EF4-FFF2-40B4-BE49-F238E27FC236}">
                <a16:creationId xmlns:a16="http://schemas.microsoft.com/office/drawing/2014/main" id="{93187172-E722-4F86-B5BF-1B3907869E4D}"/>
              </a:ext>
            </a:extLst>
          </p:cNvPr>
          <p:cNvSpPr txBox="1"/>
          <p:nvPr/>
        </p:nvSpPr>
        <p:spPr>
          <a:xfrm>
            <a:off x="7541262" y="47370"/>
            <a:ext cx="6502400" cy="369332"/>
          </a:xfrm>
          <a:prstGeom prst="rect">
            <a:avLst/>
          </a:prstGeom>
          <a:noFill/>
        </p:spPr>
        <p:txBody>
          <a:bodyPr wrap="square" rtlCol="0">
            <a:spAutoFit/>
          </a:bodyPr>
          <a:lstStyle/>
          <a:p>
            <a:r>
              <a:rPr lang="en-GB" b="1" dirty="0">
                <a:solidFill>
                  <a:srgbClr val="00B0F0"/>
                </a:solidFill>
              </a:rPr>
              <a:t>Survey highlights </a:t>
            </a:r>
          </a:p>
        </p:txBody>
      </p:sp>
    </p:spTree>
    <p:extLst>
      <p:ext uri="{BB962C8B-B14F-4D97-AF65-F5344CB8AC3E}">
        <p14:creationId xmlns:p14="http://schemas.microsoft.com/office/powerpoint/2010/main" val="1798361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155BD3-58DD-4AE4-98C0-F1D4C50011FD}"/>
              </a:ext>
            </a:extLst>
          </p:cNvPr>
          <p:cNvSpPr txBox="1"/>
          <p:nvPr/>
        </p:nvSpPr>
        <p:spPr>
          <a:xfrm>
            <a:off x="5579439" y="2897704"/>
            <a:ext cx="2078099" cy="923330"/>
          </a:xfrm>
          <a:prstGeom prst="rect">
            <a:avLst/>
          </a:prstGeom>
          <a:noFill/>
        </p:spPr>
        <p:txBody>
          <a:bodyPr wrap="square" rtlCol="0">
            <a:spAutoFit/>
          </a:bodyPr>
          <a:lstStyle/>
          <a:p>
            <a:r>
              <a:rPr lang="en-GB" dirty="0"/>
              <a:t>Reactive </a:t>
            </a:r>
          </a:p>
          <a:p>
            <a:r>
              <a:rPr lang="en-GB" dirty="0"/>
              <a:t>instrumental</a:t>
            </a:r>
            <a:r>
              <a:rPr lang="en-GB" i="1" dirty="0">
                <a:latin typeface="Helvetica" panose="020B0604020202020204" pitchFamily="34" charset="0"/>
              </a:rPr>
              <a:t> </a:t>
            </a:r>
            <a:r>
              <a:rPr lang="en-GB" dirty="0"/>
              <a:t>approach</a:t>
            </a:r>
          </a:p>
        </p:txBody>
      </p:sp>
      <p:sp>
        <p:nvSpPr>
          <p:cNvPr id="13" name="TextBox 12">
            <a:extLst>
              <a:ext uri="{FF2B5EF4-FFF2-40B4-BE49-F238E27FC236}">
                <a16:creationId xmlns:a16="http://schemas.microsoft.com/office/drawing/2014/main" id="{1E3A07D5-242B-41D5-8298-C6D86C91F446}"/>
              </a:ext>
            </a:extLst>
          </p:cNvPr>
          <p:cNvSpPr txBox="1"/>
          <p:nvPr/>
        </p:nvSpPr>
        <p:spPr>
          <a:xfrm>
            <a:off x="8606027" y="5384548"/>
            <a:ext cx="1466023" cy="646331"/>
          </a:xfrm>
          <a:prstGeom prst="rect">
            <a:avLst/>
          </a:prstGeom>
          <a:noFill/>
        </p:spPr>
        <p:txBody>
          <a:bodyPr wrap="square" rtlCol="0">
            <a:spAutoFit/>
          </a:bodyPr>
          <a:lstStyle/>
          <a:p>
            <a:r>
              <a:rPr lang="en-GB" dirty="0"/>
              <a:t>Inactive approach</a:t>
            </a:r>
          </a:p>
        </p:txBody>
      </p:sp>
      <p:sp>
        <p:nvSpPr>
          <p:cNvPr id="15" name="TextBox 14">
            <a:extLst>
              <a:ext uri="{FF2B5EF4-FFF2-40B4-BE49-F238E27FC236}">
                <a16:creationId xmlns:a16="http://schemas.microsoft.com/office/drawing/2014/main" id="{2A032686-AA3C-429E-97E9-FC04B4BA1DA4}"/>
              </a:ext>
            </a:extLst>
          </p:cNvPr>
          <p:cNvSpPr txBox="1"/>
          <p:nvPr/>
        </p:nvSpPr>
        <p:spPr>
          <a:xfrm>
            <a:off x="3456747" y="2887589"/>
            <a:ext cx="1389740" cy="923330"/>
          </a:xfrm>
          <a:prstGeom prst="rect">
            <a:avLst/>
          </a:prstGeom>
          <a:noFill/>
        </p:spPr>
        <p:txBody>
          <a:bodyPr wrap="square" rtlCol="0">
            <a:spAutoFit/>
          </a:bodyPr>
          <a:lstStyle/>
          <a:p>
            <a:r>
              <a:rPr lang="en-GB" dirty="0"/>
              <a:t>Reactive </a:t>
            </a:r>
          </a:p>
          <a:p>
            <a:r>
              <a:rPr lang="en-GB" dirty="0"/>
              <a:t>pragmatic </a:t>
            </a:r>
            <a:br>
              <a:rPr lang="en-GB" dirty="0"/>
            </a:br>
            <a:r>
              <a:rPr lang="en-GB" dirty="0"/>
              <a:t>approach</a:t>
            </a:r>
          </a:p>
        </p:txBody>
      </p:sp>
      <p:sp>
        <p:nvSpPr>
          <p:cNvPr id="16" name="TextBox 15">
            <a:extLst>
              <a:ext uri="{FF2B5EF4-FFF2-40B4-BE49-F238E27FC236}">
                <a16:creationId xmlns:a16="http://schemas.microsoft.com/office/drawing/2014/main" id="{9E1665C9-510E-44CA-9562-DC30CD116AEA}"/>
              </a:ext>
            </a:extLst>
          </p:cNvPr>
          <p:cNvSpPr txBox="1"/>
          <p:nvPr/>
        </p:nvSpPr>
        <p:spPr>
          <a:xfrm>
            <a:off x="1535312" y="3154402"/>
            <a:ext cx="1349746" cy="646331"/>
          </a:xfrm>
          <a:prstGeom prst="rect">
            <a:avLst/>
          </a:prstGeom>
          <a:noFill/>
        </p:spPr>
        <p:txBody>
          <a:bodyPr wrap="square" rtlCol="0">
            <a:spAutoFit/>
          </a:bodyPr>
          <a:lstStyle/>
          <a:p>
            <a:r>
              <a:rPr lang="en-GB" dirty="0"/>
              <a:t>Active</a:t>
            </a:r>
            <a:br>
              <a:rPr lang="en-GB" dirty="0"/>
            </a:br>
            <a:r>
              <a:rPr lang="en-GB" dirty="0"/>
              <a:t>approach</a:t>
            </a:r>
          </a:p>
        </p:txBody>
      </p:sp>
      <p:cxnSp>
        <p:nvCxnSpPr>
          <p:cNvPr id="17" name="Straight Connector 16">
            <a:extLst>
              <a:ext uri="{FF2B5EF4-FFF2-40B4-BE49-F238E27FC236}">
                <a16:creationId xmlns:a16="http://schemas.microsoft.com/office/drawing/2014/main" id="{7E50899D-56DC-4F7B-BDC3-C585EADC1FD8}"/>
              </a:ext>
            </a:extLst>
          </p:cNvPr>
          <p:cNvCxnSpPr>
            <a:cxnSpLocks/>
          </p:cNvCxnSpPr>
          <p:nvPr/>
        </p:nvCxnSpPr>
        <p:spPr>
          <a:xfrm flipV="1">
            <a:off x="2006769" y="3784654"/>
            <a:ext cx="217393" cy="412678"/>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3A08012-F089-4AA7-BC7A-7465A8A84457}"/>
              </a:ext>
            </a:extLst>
          </p:cNvPr>
          <p:cNvCxnSpPr>
            <a:cxnSpLocks/>
          </p:cNvCxnSpPr>
          <p:nvPr/>
        </p:nvCxnSpPr>
        <p:spPr>
          <a:xfrm flipV="1">
            <a:off x="3666977" y="3802687"/>
            <a:ext cx="252254" cy="394647"/>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F7DE16A-A4CC-4121-A180-B830F39EACF5}"/>
              </a:ext>
            </a:extLst>
          </p:cNvPr>
          <p:cNvCxnSpPr>
            <a:cxnSpLocks/>
          </p:cNvCxnSpPr>
          <p:nvPr/>
        </p:nvCxnSpPr>
        <p:spPr>
          <a:xfrm flipV="1">
            <a:off x="5773742" y="3789781"/>
            <a:ext cx="252254" cy="394647"/>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A5C0493-F937-43D0-89CB-7F5BCDB623BC}"/>
              </a:ext>
            </a:extLst>
          </p:cNvPr>
          <p:cNvCxnSpPr>
            <a:cxnSpLocks/>
          </p:cNvCxnSpPr>
          <p:nvPr/>
        </p:nvCxnSpPr>
        <p:spPr>
          <a:xfrm flipV="1">
            <a:off x="8997664" y="4987944"/>
            <a:ext cx="341375" cy="448446"/>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4F1603C-6DCB-46D0-A301-D7C75EC0C766}"/>
              </a:ext>
            </a:extLst>
          </p:cNvPr>
          <p:cNvCxnSpPr>
            <a:cxnSpLocks/>
          </p:cNvCxnSpPr>
          <p:nvPr/>
        </p:nvCxnSpPr>
        <p:spPr>
          <a:xfrm flipV="1">
            <a:off x="6025996" y="5014843"/>
            <a:ext cx="252254" cy="394647"/>
          </a:xfrm>
          <a:prstGeom prst="line">
            <a:avLst/>
          </a:prstGeom>
          <a:ln w="127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0AA88E2D-0924-489D-A43D-EF47DADD0317}"/>
              </a:ext>
            </a:extLst>
          </p:cNvPr>
          <p:cNvSpPr txBox="1"/>
          <p:nvPr/>
        </p:nvSpPr>
        <p:spPr>
          <a:xfrm>
            <a:off x="5273137" y="5375402"/>
            <a:ext cx="1757972" cy="369332"/>
          </a:xfrm>
          <a:prstGeom prst="rect">
            <a:avLst/>
          </a:prstGeom>
          <a:noFill/>
        </p:spPr>
        <p:txBody>
          <a:bodyPr wrap="square" rtlCol="0">
            <a:spAutoFit/>
          </a:bodyPr>
          <a:lstStyle/>
          <a:p>
            <a:r>
              <a:rPr lang="en-GB" dirty="0"/>
              <a:t>Split approach</a:t>
            </a:r>
          </a:p>
        </p:txBody>
      </p:sp>
      <p:sp>
        <p:nvSpPr>
          <p:cNvPr id="23" name="Rectangle 22">
            <a:extLst>
              <a:ext uri="{FF2B5EF4-FFF2-40B4-BE49-F238E27FC236}">
                <a16:creationId xmlns:a16="http://schemas.microsoft.com/office/drawing/2014/main" id="{D0ADF234-D433-4523-99E2-C56E2E2E01B0}"/>
              </a:ext>
            </a:extLst>
          </p:cNvPr>
          <p:cNvSpPr/>
          <p:nvPr/>
        </p:nvSpPr>
        <p:spPr>
          <a:xfrm>
            <a:off x="1296914" y="4253304"/>
            <a:ext cx="9126394" cy="701126"/>
          </a:xfrm>
          <a:prstGeom prst="rect">
            <a:avLst/>
          </a:prstGeom>
          <a:gradFill flip="none" rotWithShape="1">
            <a:gsLst>
              <a:gs pos="93340">
                <a:schemeClr val="bg1">
                  <a:lumMod val="95000"/>
                </a:schemeClr>
              </a:gs>
              <a:gs pos="81603">
                <a:schemeClr val="bg1">
                  <a:lumMod val="95000"/>
                </a:schemeClr>
              </a:gs>
              <a:gs pos="53070">
                <a:schemeClr val="bg1">
                  <a:lumMod val="85000"/>
                </a:schemeClr>
              </a:gs>
              <a:gs pos="6661">
                <a:schemeClr val="bg2">
                  <a:lumMod val="25000"/>
                </a:schemeClr>
              </a:gs>
              <a:gs pos="13877">
                <a:schemeClr val="tx1">
                  <a:lumMod val="65000"/>
                  <a:lumOff val="35000"/>
                </a:schemeClr>
              </a:gs>
              <a:gs pos="23205">
                <a:schemeClr val="bg2">
                  <a:lumMod val="50000"/>
                </a:schemeClr>
              </a:gs>
              <a:gs pos="0">
                <a:schemeClr val="bg2">
                  <a:lumMod val="10000"/>
                </a:schemeClr>
              </a:gs>
              <a:gs pos="42662">
                <a:srgbClr val="C1C1C1"/>
              </a:gs>
              <a:gs pos="35000">
                <a:schemeClr val="bg1">
                  <a:lumMod val="75000"/>
                </a:schemeClr>
              </a:gs>
              <a:gs pos="100000">
                <a:schemeClr val="bg1">
                  <a:lumMod val="9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88091DB3-ACE2-4D77-A85C-17E2C7D2F3AA}"/>
              </a:ext>
            </a:extLst>
          </p:cNvPr>
          <p:cNvSpPr txBox="1"/>
          <p:nvPr/>
        </p:nvSpPr>
        <p:spPr>
          <a:xfrm>
            <a:off x="1374971" y="4325443"/>
            <a:ext cx="1808922" cy="646331"/>
          </a:xfrm>
          <a:prstGeom prst="rect">
            <a:avLst/>
          </a:prstGeom>
          <a:noFill/>
        </p:spPr>
        <p:txBody>
          <a:bodyPr wrap="square" rtlCol="0">
            <a:spAutoFit/>
          </a:bodyPr>
          <a:lstStyle/>
          <a:p>
            <a:r>
              <a:rPr lang="en-GB" dirty="0"/>
              <a:t>Accounting for religion</a:t>
            </a:r>
          </a:p>
        </p:txBody>
      </p:sp>
      <p:sp>
        <p:nvSpPr>
          <p:cNvPr id="25" name="TextBox 24">
            <a:extLst>
              <a:ext uri="{FF2B5EF4-FFF2-40B4-BE49-F238E27FC236}">
                <a16:creationId xmlns:a16="http://schemas.microsoft.com/office/drawing/2014/main" id="{DC44E1E1-6583-4812-B3EC-0BE27C78952F}"/>
              </a:ext>
            </a:extLst>
          </p:cNvPr>
          <p:cNvSpPr txBox="1"/>
          <p:nvPr/>
        </p:nvSpPr>
        <p:spPr>
          <a:xfrm>
            <a:off x="8434405" y="4277103"/>
            <a:ext cx="2163861" cy="646331"/>
          </a:xfrm>
          <a:prstGeom prst="rect">
            <a:avLst/>
          </a:prstGeom>
          <a:noFill/>
        </p:spPr>
        <p:txBody>
          <a:bodyPr wrap="square" rtlCol="0">
            <a:spAutoFit/>
          </a:bodyPr>
          <a:lstStyle/>
          <a:p>
            <a:r>
              <a:rPr lang="en-GB" dirty="0">
                <a:solidFill>
                  <a:schemeClr val="bg1"/>
                </a:solidFill>
              </a:rPr>
              <a:t>Not accounting for religion</a:t>
            </a:r>
          </a:p>
        </p:txBody>
      </p:sp>
      <p:sp>
        <p:nvSpPr>
          <p:cNvPr id="26" name="TextBox 25">
            <a:extLst>
              <a:ext uri="{FF2B5EF4-FFF2-40B4-BE49-F238E27FC236}">
                <a16:creationId xmlns:a16="http://schemas.microsoft.com/office/drawing/2014/main" id="{A92579E1-C906-44AB-9B3C-E8AC21AEF5A0}"/>
              </a:ext>
            </a:extLst>
          </p:cNvPr>
          <p:cNvSpPr txBox="1"/>
          <p:nvPr/>
        </p:nvSpPr>
        <p:spPr>
          <a:xfrm>
            <a:off x="812799" y="1016060"/>
            <a:ext cx="10880437" cy="646331"/>
          </a:xfrm>
          <a:prstGeom prst="rect">
            <a:avLst/>
          </a:prstGeom>
          <a:noFill/>
        </p:spPr>
        <p:txBody>
          <a:bodyPr wrap="square">
            <a:spAutoFit/>
          </a:bodyPr>
          <a:lstStyle/>
          <a:p>
            <a:r>
              <a:rPr lang="en-GB" sz="3600" b="1" dirty="0">
                <a:solidFill>
                  <a:schemeClr val="tx1"/>
                </a:solidFill>
                <a:latin typeface="+mj-lt"/>
                <a:ea typeface="+mj-ea"/>
                <a:cs typeface="+mj-cs"/>
              </a:rPr>
              <a:t>Point 1: The Spectrum of Faith In(ex)clusion</a:t>
            </a:r>
          </a:p>
        </p:txBody>
      </p:sp>
      <p:sp>
        <p:nvSpPr>
          <p:cNvPr id="3" name="Cloud 2">
            <a:extLst>
              <a:ext uri="{FF2B5EF4-FFF2-40B4-BE49-F238E27FC236}">
                <a16:creationId xmlns:a16="http://schemas.microsoft.com/office/drawing/2014/main" id="{0E25EEE8-F023-458F-8A73-F32BA9D9814F}"/>
              </a:ext>
            </a:extLst>
          </p:cNvPr>
          <p:cNvSpPr/>
          <p:nvPr/>
        </p:nvSpPr>
        <p:spPr>
          <a:xfrm>
            <a:off x="7486452" y="2307077"/>
            <a:ext cx="4924729" cy="174792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effectLst/>
                <a:latin typeface="Helvetica" panose="020B0604020202020204" pitchFamily="34" charset="0"/>
                <a:ea typeface="Calibri" panose="020F0502020204030204" pitchFamily="34" charset="0"/>
              </a:rPr>
              <a:t>“…</a:t>
            </a:r>
            <a:r>
              <a:rPr lang="en-GB" sz="1400" i="1" dirty="0">
                <a:solidFill>
                  <a:schemeClr val="tx1"/>
                </a:solidFill>
                <a:effectLst/>
                <a:latin typeface="Helvetica" panose="020B0604020202020204" pitchFamily="34" charset="0"/>
                <a:ea typeface="Calibri" panose="020F0502020204030204" pitchFamily="34" charset="0"/>
              </a:rPr>
              <a:t>a lot of resistance to talking about religion…in the case management trainings...one of the trainers…said, ‘so if anyone brings up religion…you can't engage with that…change the subject…”  GBV Specialist, </a:t>
            </a:r>
            <a:r>
              <a:rPr lang="en-GB" sz="1400" i="1" dirty="0">
                <a:solidFill>
                  <a:schemeClr val="tx1"/>
                </a:solidFill>
                <a:latin typeface="Helvetica" panose="020B0604020202020204" pitchFamily="34" charset="0"/>
                <a:ea typeface="Calibri" panose="020F0502020204030204" pitchFamily="34" charset="0"/>
              </a:rPr>
              <a:t>INGO, Int.</a:t>
            </a:r>
            <a:endParaRPr lang="en-GB" sz="1400" dirty="0">
              <a:solidFill>
                <a:schemeClr val="tx1"/>
              </a:solidFill>
            </a:endParaRPr>
          </a:p>
        </p:txBody>
      </p:sp>
      <p:sp>
        <p:nvSpPr>
          <p:cNvPr id="6" name="Cloud 5">
            <a:extLst>
              <a:ext uri="{FF2B5EF4-FFF2-40B4-BE49-F238E27FC236}">
                <a16:creationId xmlns:a16="http://schemas.microsoft.com/office/drawing/2014/main" id="{DAD933A0-6CD9-4A58-ACD9-23C9E9CDBEEB}"/>
              </a:ext>
            </a:extLst>
          </p:cNvPr>
          <p:cNvSpPr/>
          <p:nvPr/>
        </p:nvSpPr>
        <p:spPr>
          <a:xfrm>
            <a:off x="61644" y="5148076"/>
            <a:ext cx="4854540" cy="164016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400" dirty="0">
                <a:solidFill>
                  <a:schemeClr val="tx1"/>
                </a:solidFill>
                <a:effectLst/>
                <a:latin typeface="Helvetica" panose="020B0604020202020204" pitchFamily="34" charset="0"/>
                <a:ea typeface="Calibri" panose="020F0502020204030204" pitchFamily="34" charset="0"/>
              </a:rPr>
              <a:t>“…</a:t>
            </a:r>
            <a:r>
              <a:rPr lang="en-GB" sz="1400" i="1" dirty="0">
                <a:solidFill>
                  <a:schemeClr val="tx1"/>
                </a:solidFill>
                <a:effectLst/>
                <a:latin typeface="Helvetica" panose="020B0604020202020204" pitchFamily="34" charset="0"/>
                <a:ea typeface="Calibri" panose="020F0502020204030204" pitchFamily="34" charset="0"/>
              </a:rPr>
              <a:t>if my client says she reads Qur’an and it helps her, I support it…in every session, I ask ‘do you read? how was it? do you feel better? how did it help you?’” Psychologist, INGO, Turkey</a:t>
            </a:r>
            <a:endParaRPr lang="en-GB" sz="1400" dirty="0">
              <a:solidFill>
                <a:schemeClr val="tx1"/>
              </a:solidFill>
            </a:endParaRPr>
          </a:p>
        </p:txBody>
      </p:sp>
      <p:sp>
        <p:nvSpPr>
          <p:cNvPr id="27" name="TextBox 26">
            <a:extLst>
              <a:ext uri="{FF2B5EF4-FFF2-40B4-BE49-F238E27FC236}">
                <a16:creationId xmlns:a16="http://schemas.microsoft.com/office/drawing/2014/main" id="{1ECC4CED-8014-4070-A899-A3D37AF2C6CD}"/>
              </a:ext>
            </a:extLst>
          </p:cNvPr>
          <p:cNvSpPr txBox="1"/>
          <p:nvPr/>
        </p:nvSpPr>
        <p:spPr>
          <a:xfrm>
            <a:off x="4625888" y="6460997"/>
            <a:ext cx="8374294" cy="365678"/>
          </a:xfrm>
          <a:prstGeom prst="rect">
            <a:avLst/>
          </a:prstGeom>
          <a:noFill/>
        </p:spPr>
        <p:txBody>
          <a:bodyPr wrap="square">
            <a:spAutoFit/>
          </a:bodyPr>
          <a:lstStyle/>
          <a:p>
            <a:pPr>
              <a:lnSpc>
                <a:spcPct val="107000"/>
              </a:lnSpc>
              <a:spcAft>
                <a:spcPts val="800"/>
              </a:spcAft>
            </a:pPr>
            <a:r>
              <a:rPr lang="en-GB" dirty="0">
                <a:effectLst/>
                <a:ea typeface="Calibri" panose="020F0502020204030204" pitchFamily="34" charset="0"/>
                <a:cs typeface="Calibri" panose="020F0502020204030204" pitchFamily="34" charset="0"/>
              </a:rPr>
              <a:t>Figure: </a:t>
            </a:r>
            <a:r>
              <a:rPr lang="en-GB" dirty="0">
                <a:ea typeface="+mj-ea"/>
                <a:cs typeface="+mj-cs"/>
              </a:rPr>
              <a:t>The Spectrum of Faith In(ex)clusion in GBV response (Pertek)</a:t>
            </a:r>
            <a:endParaRPr lang="en-GB"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28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3975</Words>
  <Application>Microsoft Macintosh PowerPoint</Application>
  <PresentationFormat>Widescreen</PresentationFormat>
  <Paragraphs>279</Paragraphs>
  <Slides>38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 Light</vt:lpstr>
      <vt:lpstr>Helvetica</vt:lpstr>
      <vt:lpstr>Century Gothic</vt:lpstr>
      <vt:lpstr>Times New Roman</vt:lpstr>
      <vt:lpstr>Tw Cen MT</vt:lpstr>
      <vt:lpstr>Twentieth Century</vt:lpstr>
      <vt:lpstr>Calibri</vt:lpstr>
      <vt:lpstr>Office</vt:lpstr>
      <vt:lpstr>Exploring Faith and Spirituality in Response to GBV Survivors: Implications for Humanitarian Practice</vt:lpstr>
      <vt:lpstr>PowerPoint Presentation</vt:lpstr>
      <vt:lpstr>Small Discussion Groups</vt:lpstr>
      <vt:lpstr>Group Rules</vt:lpstr>
      <vt:lpstr>The Faith In(ex)clusion Spectrum in GBV Response</vt:lpstr>
      <vt:lpstr>Research overview</vt:lpstr>
      <vt:lpstr>PowerPoint Presentation</vt:lpstr>
      <vt:lpstr>PowerPoint Presentation</vt:lpstr>
      <vt:lpstr>PowerPoint Presentation</vt:lpstr>
      <vt:lpstr>PowerPoint Presentation</vt:lpstr>
      <vt:lpstr>PowerPoint Presentation</vt:lpstr>
      <vt:lpstr>  Reflecting on Point 1 &amp; 2</vt:lpstr>
      <vt:lpstr>Implications for humanitarian practice</vt:lpstr>
      <vt:lpstr>Recommendations</vt:lpstr>
      <vt:lpstr>Thank you &amp; further materials</vt:lpstr>
      <vt:lpstr>Understanding the colonial legacies that underpin engagements with religious parameters in humanitarian response and public health</vt:lpstr>
      <vt:lpstr>The system of knowledge production</vt:lpstr>
      <vt:lpstr>What do we mean by epistemological dominance?</vt:lpstr>
      <vt:lpstr>Colonial legacies in how ‘religion’ has been theorised cross-culturally</vt:lpstr>
      <vt:lpstr>Colonial legacies in how ‘gender’ has been theorised cross-culturally</vt:lpstr>
      <vt:lpstr>Colonial legacies in how GBV/domestic violence has been theorised cross-culturally</vt:lpstr>
      <vt:lpstr>Overall outcomes in gender and development and public health practice</vt:lpstr>
      <vt:lpstr>The humanitarian sector’s relationship to religious beliefs and traditions</vt:lpstr>
      <vt:lpstr>Thank you! </vt:lpstr>
      <vt:lpstr>Looking to the local: centring local religious institutions, actors and expression in GBV response in humanitarian settings</vt:lpstr>
      <vt:lpstr>PowerPoint Presentation</vt:lpstr>
      <vt:lpstr>Who are we recognising as religious actors?</vt:lpstr>
      <vt:lpstr>PowerPoint Presentation</vt:lpstr>
      <vt:lpstr>What are we recognising as religious?</vt:lpstr>
      <vt:lpstr>PowerPoint Presentation</vt:lpstr>
      <vt:lpstr>PowerPoint Presentation</vt:lpstr>
      <vt:lpstr>What are we expecting of religious actors?</vt:lpstr>
      <vt:lpstr>PowerPoint Presentation</vt:lpstr>
      <vt:lpstr>PowerPoint Presentation</vt:lpstr>
      <vt:lpstr>Thank you!</vt:lpstr>
      <vt:lpstr>Small Discussion Groups</vt:lpstr>
      <vt:lpstr>Please Take our Survey!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Fray van Herk</dc:creator>
  <cp:lastModifiedBy>Sarah Martin</cp:lastModifiedBy>
  <cp:revision>18</cp:revision>
  <dcterms:created xsi:type="dcterms:W3CDTF">2019-01-21T12:42:05Z</dcterms:created>
  <dcterms:modified xsi:type="dcterms:W3CDTF">2021-06-04T13:17:35Z</dcterms:modified>
</cp:coreProperties>
</file>