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336" r:id="rId2"/>
    <p:sldId id="318" r:id="rId3"/>
    <p:sldId id="312" r:id="rId4"/>
    <p:sldId id="343" r:id="rId5"/>
    <p:sldId id="348" r:id="rId6"/>
    <p:sldId id="339" r:id="rId7"/>
    <p:sldId id="347" r:id="rId8"/>
    <p:sldId id="340" r:id="rId9"/>
    <p:sldId id="349" r:id="rId10"/>
    <p:sldId id="337" r:id="rId11"/>
    <p:sldId id="351" r:id="rId12"/>
    <p:sldId id="342" r:id="rId13"/>
    <p:sldId id="317" r:id="rId14"/>
    <p:sldId id="344" r:id="rId15"/>
    <p:sldId id="353" r:id="rId16"/>
    <p:sldId id="354" r:id="rId17"/>
    <p:sldId id="352" r:id="rId18"/>
    <p:sldId id="346" r:id="rId19"/>
    <p:sldId id="355" r:id="rId20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86"/>
    <p:restoredTop sz="91803"/>
  </p:normalViewPr>
  <p:slideViewPr>
    <p:cSldViewPr>
      <p:cViewPr varScale="1">
        <p:scale>
          <a:sx n="63" d="100"/>
          <a:sy n="63" d="100"/>
        </p:scale>
        <p:origin x="7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-2672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14-4498-852D-7F9FD6B7BF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14-4498-852D-7F9FD6B7BF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314-4498-852D-7F9FD6B7BF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314-4498-852D-7F9FD6B7BF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Sheet1!$C$15:$C$18</c:f>
              <c:strCache>
                <c:ptCount val="4"/>
                <c:pt idx="0">
                  <c:v>Hub Nord Est </c:v>
                </c:pt>
                <c:pt idx="1">
                  <c:v>Hub Centre Est </c:v>
                </c:pt>
                <c:pt idx="2">
                  <c:v>Hub Sud Est</c:v>
                </c:pt>
                <c:pt idx="3">
                  <c:v>Hub du Kasaï</c:v>
                </c:pt>
              </c:strCache>
            </c:strRef>
          </c:cat>
          <c:val>
            <c:numRef>
              <c:f>Sheet1!$D$15:$D$18</c:f>
              <c:numCache>
                <c:formatCode>0.0%</c:formatCode>
                <c:ptCount val="4"/>
                <c:pt idx="0">
                  <c:v>0.53100000000000003</c:v>
                </c:pt>
                <c:pt idx="1">
                  <c:v>0.125</c:v>
                </c:pt>
                <c:pt idx="2">
                  <c:v>0.187</c:v>
                </c:pt>
                <c:pt idx="3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14-4498-852D-7F9FD6B7BF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Sheet1!$P$4:$P$14</c:f>
              <c:strCache>
                <c:ptCount val="11"/>
                <c:pt idx="0">
                  <c:v>Fonds Humanitaires de la RDC </c:v>
                </c:pt>
                <c:pt idx="1">
                  <c:v>Fonds Social de la République </c:v>
                </c:pt>
                <c:pt idx="2">
                  <c:v>Canada</c:v>
                </c:pt>
                <c:pt idx="3">
                  <c:v>Banque Mondiale</c:v>
                </c:pt>
                <c:pt idx="4">
                  <c:v>Japon </c:v>
                </c:pt>
                <c:pt idx="5">
                  <c:v>Swedish</c:v>
                </c:pt>
                <c:pt idx="6">
                  <c:v>Onusida </c:v>
                </c:pt>
                <c:pt idx="7">
                  <c:v>CERF</c:v>
                </c:pt>
                <c:pt idx="8">
                  <c:v>PAYS BAS</c:v>
                </c:pt>
                <c:pt idx="9">
                  <c:v>Usaid</c:v>
                </c:pt>
                <c:pt idx="10">
                  <c:v>COVID-19 MTPF</c:v>
                </c:pt>
              </c:strCache>
            </c:strRef>
          </c:cat>
          <c:val>
            <c:numRef>
              <c:f>Sheet1!$Q$4:$Q$14</c:f>
              <c:numCache>
                <c:formatCode>General</c:formatCode>
                <c:ptCount val="11"/>
                <c:pt idx="0">
                  <c:v>11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9-4302-B5F0-7C032C5DC6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71166992"/>
        <c:axId val="982044016"/>
      </c:barChart>
      <c:catAx>
        <c:axId val="97116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2044016"/>
        <c:crosses val="autoZero"/>
        <c:auto val="1"/>
        <c:lblAlgn val="ctr"/>
        <c:lblOffset val="100"/>
        <c:noMultiLvlLbl val="0"/>
      </c:catAx>
      <c:valAx>
        <c:axId val="9820440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116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DD0-4B4D-A525-79B1DE7BCB3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DD0-4B4D-A525-79B1DE7BCB3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DD0-4B4D-A525-79B1DE7BCB3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DD0-4B4D-A525-79B1DE7BCB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Sheet1!$H$4:$H$7</c:f>
              <c:strCache>
                <c:ptCount val="4"/>
                <c:pt idx="0">
                  <c:v>UN </c:v>
                </c:pt>
                <c:pt idx="1">
                  <c:v>ONG-I</c:v>
                </c:pt>
                <c:pt idx="2">
                  <c:v>ONG-N</c:v>
                </c:pt>
                <c:pt idx="3">
                  <c:v>ONG- à leadership Féminin </c:v>
                </c:pt>
              </c:strCache>
            </c:strRef>
          </c:cat>
          <c:val>
            <c:numRef>
              <c:f>Sheet1!$I$4:$I$7</c:f>
              <c:numCache>
                <c:formatCode>General</c:formatCode>
                <c:ptCount val="4"/>
                <c:pt idx="0">
                  <c:v>20</c:v>
                </c:pt>
                <c:pt idx="1">
                  <c:v>46</c:v>
                </c:pt>
                <c:pt idx="2">
                  <c:v>33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D0-4B4D-A525-79B1DE7BCB3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DF-403D-8EE7-1CED99D4320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DF-403D-8EE7-1CED99D4320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DF-403D-8EE7-1CED99D432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Sheet1!$G$24:$G$26</c:f>
              <c:strCache>
                <c:ptCount val="3"/>
                <c:pt idx="0">
                  <c:v> 1-6 mois  </c:v>
                </c:pt>
                <c:pt idx="1">
                  <c:v>6-18 mois </c:v>
                </c:pt>
                <c:pt idx="2">
                  <c:v>18 mois et Plus </c:v>
                </c:pt>
              </c:strCache>
            </c:strRef>
          </c:cat>
          <c:val>
            <c:numRef>
              <c:f>Sheet1!$H$24:$H$26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DF-403D-8EE7-1CED99D432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B8EFF4-B660-4A9D-9148-01632879638A}" type="datetimeFigureOut">
              <a:rPr lang="fr-FR" smtClean="0"/>
              <a:t>12/05/2021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24F1C8-3495-4D03-B986-DFAF1560F0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76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7D6F-0FE0-41BC-A07E-5AB822BFD02C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1098-FB45-473D-A123-FDEE613BE30F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F77-F37A-4A1D-9B8A-41B21998397E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hape 11"/>
          <p:cNvSpPr>
            <a:spLocks noGrp="1"/>
          </p:cNvSpPr>
          <p:nvPr>
            <p:ph type="sldNum" sz="quarter" idx="2"/>
          </p:nvPr>
        </p:nvSpPr>
        <p:spPr>
          <a:xfrm>
            <a:off x="8628185" y="6408285"/>
            <a:ext cx="323563" cy="208856"/>
          </a:xfrm>
          <a:prstGeom prst="rect">
            <a:avLst/>
          </a:prstGeom>
        </p:spPr>
        <p:txBody>
          <a:bodyPr anchor="ctr"/>
          <a:lstStyle>
            <a:lvl1pPr algn="r">
              <a:defRPr sz="525">
                <a:solidFill>
                  <a:schemeClr val="bg1"/>
                </a:solidFill>
                <a:latin typeface="UNFPA-Text" charset="0"/>
                <a:ea typeface="UNFPA-Text" charset="0"/>
                <a:cs typeface="UNFPA-Text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03967" y="2602692"/>
            <a:ext cx="8336068" cy="165262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82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D248-0AFB-41E6-8430-5EB126745529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D4E8-C83B-44FF-B345-1C10FB4727A3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C0F-9990-4BD6-931F-C137A579847C}" type="datetime1">
              <a:rPr lang="fr-FR" smtClean="0"/>
              <a:t>12/05/2021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21C-1FAA-46E9-881A-BAF8DACF81F8}" type="datetime1">
              <a:rPr lang="fr-FR" smtClean="0"/>
              <a:t>12/05/2021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4092-E940-4B69-AFEA-967E2C667548}" type="datetime1">
              <a:rPr lang="fr-FR" smtClean="0"/>
              <a:t>12/05/2021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B9BD-DE9B-40CC-8A2E-803092CAAE38}" type="datetime1">
              <a:rPr lang="fr-FR" smtClean="0"/>
              <a:t>12/05/2021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B70D-75B9-475E-992E-362BB770FCE7}" type="datetime1">
              <a:rPr lang="fr-FR" smtClean="0"/>
              <a:t>12/05/2021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AD26-8985-46AF-9B31-91FBBCC06FEB}" type="datetime1">
              <a:rPr lang="fr-FR" smtClean="0"/>
              <a:t>12/05/2021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356867-68F7-4D64-8740-DB6F8E844518}" type="datetime1">
              <a:rPr lang="fr-FR" smtClean="0"/>
              <a:t>12/05/2021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/>
              <a:t>Sous-Cluster VBG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13C99AB-905B-4684-A126-EA9D94EE58B9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3688" y="4437112"/>
            <a:ext cx="6696744" cy="1368152"/>
          </a:xfrm>
        </p:spPr>
        <p:txBody>
          <a:bodyPr>
            <a:normAutofit/>
          </a:bodyPr>
          <a:lstStyle/>
          <a:p>
            <a:pPr algn="ctr"/>
            <a:r>
              <a:rPr lang="en-US" sz="2700" b="1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Cartographie des financements des </a:t>
            </a:r>
            <a:r>
              <a:rPr lang="en-US" sz="2700" b="1" spc="-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en-US" sz="2700" b="1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700" b="1" spc="-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réponse</a:t>
            </a:r>
            <a:r>
              <a:rPr lang="en-US" sz="2700" b="1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 aux VBG </a:t>
            </a:r>
            <a:r>
              <a:rPr lang="en-US" sz="2700" b="1" spc="-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700" b="1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 RDC </a:t>
            </a:r>
            <a:endParaRPr lang="fr-CD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16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71184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fr-CD" dirty="0" smtClean="0"/>
              <a:t>6. Cartographie de financements </a:t>
            </a:r>
            <a:endParaRPr lang="fr-CD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2438400"/>
            <a:ext cx="4137600" cy="415895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CD" dirty="0"/>
              <a:t> </a:t>
            </a:r>
            <a:endParaRPr lang="fr-CD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pic>
        <p:nvPicPr>
          <p:cNvPr id="12" name="Picture 11" descr="C:\Users\user\AppData\Local\Temp\Cartographie de financement VBG RDC 2021_Heriel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392488" cy="47769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7"/>
          <p:cNvSpPr>
            <a:spLocks noGrp="1"/>
          </p:cNvSpPr>
          <p:nvPr>
            <p:ph sz="quarter" idx="4"/>
          </p:nvPr>
        </p:nvSpPr>
        <p:spPr>
          <a:xfrm>
            <a:off x="4816544" y="1700809"/>
            <a:ext cx="3931920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60% de financements sont concentrés dans les provinces de l‘Est où il y a une forte sévérité de VBG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71,8% des projets sont consacrés à la réponse des crises humanitaires;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80% de projets ont une durée de 12 mois contre 20% qui varient entre 3 à 5 ans </a:t>
            </a:r>
          </a:p>
        </p:txBody>
      </p:sp>
    </p:spTree>
    <p:extLst>
      <p:ext uri="{BB962C8B-B14F-4D97-AF65-F5344CB8AC3E}">
        <p14:creationId xmlns:p14="http://schemas.microsoft.com/office/powerpoint/2010/main" val="8437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D" dirty="0" smtClean="0"/>
              <a:t> 7. Cartographie de financement versus carte de sévérité </a:t>
            </a:r>
            <a:endParaRPr lang="fr-C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pic>
        <p:nvPicPr>
          <p:cNvPr id="8" name="Picture 7" descr="C:\Users\user\AppData\Local\Temp\Cartographie de financement VBG RDC 2021_Heriel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392488" cy="477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14580" r="22050" b="13637"/>
          <a:stretch/>
        </p:blipFill>
        <p:spPr>
          <a:xfrm>
            <a:off x="4562129" y="1658116"/>
            <a:ext cx="4474367" cy="47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D" sz="3200" dirty="0" smtClean="0"/>
              <a:t>8. Principaux Résultats </a:t>
            </a:r>
            <a:r>
              <a:rPr lang="fr-CD" sz="3200" dirty="0"/>
              <a:t>: </a:t>
            </a:r>
            <a:r>
              <a:rPr lang="fr-CD" sz="3200" dirty="0" smtClean="0"/>
              <a:t/>
            </a:r>
            <a:br>
              <a:rPr lang="fr-CD" sz="3200" dirty="0" smtClean="0"/>
            </a:br>
            <a:r>
              <a:rPr lang="fr-CD" sz="3200" dirty="0" smtClean="0"/>
              <a:t>Couverture Géographique </a:t>
            </a:r>
            <a:endParaRPr lang="fr-C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D" dirty="0" smtClean="0"/>
              <a:t> </a:t>
            </a:r>
            <a:r>
              <a:rPr lang="fr-CD" sz="2400" dirty="0" smtClean="0"/>
              <a:t>53% de financements sont concentrés dans le hub humanitaire du Nord Est (Province du Nord Kivu et Ituri) </a:t>
            </a:r>
            <a:endParaRPr lang="fr-CD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CD" sz="2600" dirty="0" smtClean="0"/>
              <a:t>Les hubs Centre Est (Sud Kivu &amp; Maniema), du Sud Est (Tanganyika &amp; Haut Katanga) et le Kasaï bénéficient de peu de financement malgré la sévérité de VBG </a:t>
            </a:r>
            <a:endParaRPr lang="fr-CD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728852"/>
              </p:ext>
            </p:extLst>
          </p:nvPr>
        </p:nvGraphicFramePr>
        <p:xfrm>
          <a:off x="251520" y="1673352"/>
          <a:ext cx="4540696" cy="483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8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D" sz="3200" dirty="0" smtClean="0"/>
              <a:t>8. </a:t>
            </a:r>
            <a:r>
              <a:rPr lang="fr-CD" sz="3200" dirty="0"/>
              <a:t>Principaux Résultats : : </a:t>
            </a:r>
            <a:r>
              <a:rPr lang="fr-CD" sz="3200" dirty="0" smtClean="0"/>
              <a:t/>
            </a:r>
            <a:br>
              <a:rPr lang="fr-CD" sz="3200" dirty="0" smtClean="0"/>
            </a:br>
            <a:r>
              <a:rPr lang="fr-CD" sz="3200" dirty="0" smtClean="0"/>
              <a:t>Financement </a:t>
            </a:r>
            <a:r>
              <a:rPr lang="fr-CD" sz="3200" dirty="0"/>
              <a:t>par Bailleur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41589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D" dirty="0" smtClean="0"/>
              <a:t> </a:t>
            </a:r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12521"/>
              </p:ext>
            </p:extLst>
          </p:nvPr>
        </p:nvGraphicFramePr>
        <p:xfrm>
          <a:off x="72008" y="1709928"/>
          <a:ext cx="4499992" cy="4759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152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D" dirty="0" smtClean="0"/>
              <a:t> 40,6% des financement proviennent du Fonds Humanitaires de la RDC;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D" dirty="0"/>
              <a:t> </a:t>
            </a:r>
            <a:r>
              <a:rPr lang="fr-CD" dirty="0" smtClean="0"/>
              <a:t>Le financement de la BM soit directement soit via le Fonds Social de la République est 21,8%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D" dirty="0"/>
              <a:t> </a:t>
            </a:r>
            <a:r>
              <a:rPr lang="fr-CD" dirty="0" smtClean="0"/>
              <a:t>Le financement du  Canada consacré à la fois à la réponse humanitaire et de développement est 15,6%</a:t>
            </a:r>
            <a:endParaRPr lang="fr-CD" dirty="0"/>
          </a:p>
        </p:txBody>
      </p:sp>
    </p:spTree>
    <p:extLst>
      <p:ext uri="{BB962C8B-B14F-4D97-AF65-F5344CB8AC3E}">
        <p14:creationId xmlns:p14="http://schemas.microsoft.com/office/powerpoint/2010/main" val="975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D" sz="3200" dirty="0" smtClean="0"/>
              <a:t>8. </a:t>
            </a:r>
            <a:r>
              <a:rPr lang="fr-CD" sz="3200" dirty="0"/>
              <a:t>Principaux Résultats : : </a:t>
            </a:r>
            <a:br>
              <a:rPr lang="fr-CD" sz="3200" dirty="0"/>
            </a:br>
            <a:r>
              <a:rPr lang="fr-CD" sz="3200" dirty="0" smtClean="0"/>
              <a:t>Récipiendaires de financement</a:t>
            </a:r>
            <a:endParaRPr lang="fr-C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60" y="1709928"/>
            <a:ext cx="4038600" cy="47183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D" sz="2400" dirty="0" smtClean="0"/>
              <a:t> 46% de financements ont été accordés aux Organisations Internationales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D" sz="2400" dirty="0"/>
              <a:t> </a:t>
            </a:r>
            <a:r>
              <a:rPr lang="fr-CD" sz="2400" dirty="0" smtClean="0"/>
              <a:t>20% des financements ont été octroyés aux ONG;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D" sz="2400" dirty="0"/>
              <a:t> </a:t>
            </a:r>
            <a:r>
              <a:rPr lang="fr-CD" sz="2400" b="1" dirty="0" smtClean="0"/>
              <a:t>Les financements octroyés aux Organisations dirigées par les femmes ne représentent qu’1%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D" sz="2400" dirty="0"/>
              <a:t> </a:t>
            </a:r>
            <a:r>
              <a:rPr lang="fr-CD" sz="2400" dirty="0" smtClean="0"/>
              <a:t>Les Agences UN ont reçu 33% de financement mais elles financent à leur tour les ONG y compris des Organisations locales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589426"/>
              </p:ext>
            </p:extLst>
          </p:nvPr>
        </p:nvGraphicFramePr>
        <p:xfrm>
          <a:off x="107504" y="1844824"/>
          <a:ext cx="46550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04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D" dirty="0"/>
              <a:t>8. Principaux Résultats :</a:t>
            </a:r>
            <a:br>
              <a:rPr lang="fr-CD" dirty="0"/>
            </a:br>
            <a:r>
              <a:rPr lang="fr-CD" dirty="0"/>
              <a:t>Durée de projets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CD" dirty="0" smtClean="0"/>
              <a:t> 60% des financements couvrent une période de 6 à 18 mois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D" dirty="0"/>
              <a:t> </a:t>
            </a:r>
            <a:r>
              <a:rPr lang="fr-CD" dirty="0" smtClean="0"/>
              <a:t>30% vont au </a:t>
            </a:r>
            <a:r>
              <a:rPr lang="fr-CD" dirty="0"/>
              <a:t>delà</a:t>
            </a:r>
            <a:r>
              <a:rPr lang="fr-CD" dirty="0" smtClean="0"/>
              <a:t> de 18 mois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D" dirty="0"/>
              <a:t> </a:t>
            </a:r>
            <a:r>
              <a:rPr lang="fr-CD" dirty="0" smtClean="0"/>
              <a:t>10% de financements couvrent une période de 1 à 6 mois  </a:t>
            </a:r>
            <a:endParaRPr lang="fr-C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272895"/>
              </p:ext>
            </p:extLst>
          </p:nvPr>
        </p:nvGraphicFramePr>
        <p:xfrm>
          <a:off x="43344" y="1673352"/>
          <a:ext cx="4572000" cy="471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2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D" dirty="0" smtClean="0"/>
              <a:t>9. Activités Financées  </a:t>
            </a:r>
            <a:endParaRPr lang="fr-C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D" dirty="0" smtClean="0"/>
              <a:t>Financement des activités de </a:t>
            </a:r>
            <a:r>
              <a:rPr lang="fr-CD" dirty="0"/>
              <a:t>r</a:t>
            </a:r>
            <a:r>
              <a:rPr lang="fr-CD" dirty="0" smtClean="0"/>
              <a:t>éponse - 80%</a:t>
            </a:r>
          </a:p>
          <a:p>
            <a:endParaRPr lang="fr-CD" dirty="0" smtClean="0"/>
          </a:p>
          <a:p>
            <a:r>
              <a:rPr lang="fr-CD" dirty="0" smtClean="0"/>
              <a:t>Médicale – 43%</a:t>
            </a:r>
          </a:p>
          <a:p>
            <a:r>
              <a:rPr lang="fr-CD" dirty="0" smtClean="0"/>
              <a:t>Psychosociale  - 47%</a:t>
            </a:r>
          </a:p>
          <a:p>
            <a:r>
              <a:rPr lang="fr-CD" dirty="0" smtClean="0"/>
              <a:t>Légale – 3%</a:t>
            </a:r>
          </a:p>
          <a:p>
            <a:r>
              <a:rPr lang="fr-CD" dirty="0" smtClean="0"/>
              <a:t>Réinsertion socio-économique – 7%</a:t>
            </a:r>
            <a:endParaRPr lang="fr-C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D" dirty="0" smtClean="0"/>
              <a:t>Financement des activités de prévention – 10%</a:t>
            </a:r>
            <a:endParaRPr lang="fr-C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7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D" sz="3200" dirty="0" smtClean="0"/>
              <a:t>9. Utilisation des résultats de la cartographie des financements par le SC VBG </a:t>
            </a:r>
            <a:endParaRPr lang="fr-C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D" dirty="0" smtClean="0"/>
              <a:t> Plaidoyer auprès de la communauté de bailleurs de fonds en RDC pour le financement des crises sous financées au Tanganyika, Maniema Kasaï Central &amp; Kasaï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D" dirty="0" smtClean="0"/>
              <a:t>Plaidoyer </a:t>
            </a:r>
            <a:r>
              <a:rPr lang="fr-CD" dirty="0"/>
              <a:t>auprès de l’Inter Cluster en RDC pour le renforcement des capacités des ONG et en particulier </a:t>
            </a:r>
            <a:r>
              <a:rPr lang="fr-CD" dirty="0" smtClean="0"/>
              <a:t>les associations féminines pour leur permettre d’accéder au financement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3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D" sz="3200" dirty="0" smtClean="0"/>
              <a:t>9. Utilisation des résultats de la cartographie des financements par le SC VBG </a:t>
            </a:r>
            <a:endParaRPr lang="fr-C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D" dirty="0" smtClean="0"/>
              <a:t>Plaidoyer auprès de la Communauté des bailleurs de fonds en RDC pour l’octroi des plus de fonds aux ONG et les Associations féminines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CD" dirty="0" smtClean="0"/>
              <a:t>Table ronde avec les bailleurs de fonds de la RDC pour plaider pour des financements des projets de résilience :  autonomisation des femmes, renforcement de la coordination, Continuum Humanitaire-Développement  </a:t>
            </a:r>
            <a:endParaRPr lang="fr-C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9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D" dirty="0" smtClean="0"/>
              <a:t>11.Leçons apprises </a:t>
            </a:r>
            <a:endParaRPr lang="fr-C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La nécessité d'engager directement </a:t>
            </a:r>
            <a:r>
              <a:rPr lang="fr-CA" dirty="0" smtClean="0"/>
              <a:t>avec les bailleurs pour </a:t>
            </a:r>
            <a:r>
              <a:rPr lang="fr-CA" dirty="0"/>
              <a:t>obtenir des informations sur les fonds donnés aux partenaires en raison de la sensibilité de la divulgation des questions financières </a:t>
            </a:r>
            <a:endParaRPr lang="fr-C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A" dirty="0"/>
              <a:t>Relation entre la communauté des </a:t>
            </a:r>
            <a:r>
              <a:rPr lang="fr-CA" dirty="0" smtClean="0"/>
              <a:t>bailleurs, </a:t>
            </a:r>
            <a:r>
              <a:rPr lang="fr-CA" dirty="0"/>
              <a:t>le </a:t>
            </a:r>
            <a:r>
              <a:rPr lang="fr-CA" dirty="0" smtClean="0"/>
              <a:t>Sous-Cluster </a:t>
            </a:r>
            <a:r>
              <a:rPr lang="fr-CA" dirty="0"/>
              <a:t>VBG et les acteurs VBG. </a:t>
            </a:r>
            <a:endParaRPr lang="fr-CA" dirty="0" smtClean="0"/>
          </a:p>
          <a:p>
            <a:r>
              <a:rPr lang="fr-CA" dirty="0" smtClean="0"/>
              <a:t>Le </a:t>
            </a:r>
            <a:r>
              <a:rPr lang="fr-CA" dirty="0"/>
              <a:t>besoin </a:t>
            </a:r>
            <a:r>
              <a:rPr lang="fr-CA"/>
              <a:t>de </a:t>
            </a:r>
            <a:r>
              <a:rPr lang="fr-CA" smtClean="0"/>
              <a:t>redevabilité </a:t>
            </a:r>
            <a:endParaRPr lang="fr-C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7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D" dirty="0" smtClean="0"/>
              <a:t>Plan </a:t>
            </a:r>
            <a:endParaRPr lang="fr-C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D" sz="2800" dirty="0" smtClean="0"/>
              <a:t>Contexte : </a:t>
            </a:r>
            <a:r>
              <a:rPr lang="fr-CD" sz="2800" dirty="0"/>
              <a:t>A</a:t>
            </a:r>
            <a:r>
              <a:rPr lang="fr-CD" sz="2800" dirty="0" smtClean="0"/>
              <a:t>mpleur de VBG en RDC en 2020</a:t>
            </a:r>
          </a:p>
          <a:p>
            <a:pPr marL="514350" indent="-514350">
              <a:buFont typeface="+mj-lt"/>
              <a:buAutoNum type="arabicPeriod"/>
            </a:pPr>
            <a:r>
              <a:rPr lang="fr-CD" sz="2800" dirty="0" smtClean="0"/>
              <a:t>Contexte : Sévérité de VBG en RDC 2021 </a:t>
            </a:r>
            <a:endParaRPr lang="fr-CD" sz="2800" dirty="0"/>
          </a:p>
          <a:p>
            <a:pPr marL="514350" indent="-514350">
              <a:buFont typeface="+mj-lt"/>
              <a:buAutoNum type="arabicPeriod"/>
            </a:pPr>
            <a:r>
              <a:rPr lang="fr-CD" sz="2800" dirty="0" smtClean="0"/>
              <a:t>Méthodologie utilisée pour collecte les données</a:t>
            </a:r>
          </a:p>
          <a:p>
            <a:pPr marL="514350" indent="-514350">
              <a:buFont typeface="+mj-lt"/>
              <a:buAutoNum type="arabicPeriod"/>
            </a:pPr>
            <a:r>
              <a:rPr lang="fr-CD" sz="2800" dirty="0" smtClean="0"/>
              <a:t>Principaux Résultats  </a:t>
            </a:r>
            <a:endParaRPr lang="fr-CD" sz="2800" dirty="0"/>
          </a:p>
          <a:p>
            <a:pPr marL="514350" indent="-514350">
              <a:buFont typeface="+mj-lt"/>
              <a:buAutoNum type="arabicPeriod"/>
            </a:pPr>
            <a:r>
              <a:rPr lang="fr-CD" sz="2800" dirty="0"/>
              <a:t>Utilisation des résultats de la cartographie des </a:t>
            </a:r>
            <a:r>
              <a:rPr lang="fr-CD" sz="2800" dirty="0" smtClean="0"/>
              <a:t>financements </a:t>
            </a:r>
            <a:r>
              <a:rPr lang="fr-CD" sz="2800" dirty="0"/>
              <a:t>par le SC </a:t>
            </a:r>
            <a:r>
              <a:rPr lang="fr-CD" sz="2800" dirty="0" smtClean="0"/>
              <a:t>VBG</a:t>
            </a:r>
          </a:p>
          <a:p>
            <a:pPr marL="514350" indent="-514350">
              <a:buFont typeface="+mj-lt"/>
              <a:buAutoNum type="arabicPeriod"/>
            </a:pPr>
            <a:r>
              <a:rPr lang="fr-CD" sz="2800" dirty="0" smtClean="0"/>
              <a:t>Leçons apprises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0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71184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fr-CD" dirty="0"/>
              <a:t> </a:t>
            </a:r>
            <a:r>
              <a:rPr lang="fr-CD" dirty="0" smtClean="0"/>
              <a:t>1. </a:t>
            </a:r>
            <a:r>
              <a:rPr lang="fr-CD" sz="3100" dirty="0" smtClean="0"/>
              <a:t>Ampleur de VBG 2020 en RDC </a:t>
            </a:r>
            <a:endParaRPr lang="fr-CD" sz="31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430370"/>
            <a:ext cx="3931920" cy="639762"/>
          </a:xfrm>
        </p:spPr>
        <p:txBody>
          <a:bodyPr>
            <a:normAutofit/>
          </a:bodyPr>
          <a:lstStyle/>
          <a:p>
            <a:r>
              <a:rPr lang="fr-CA" b="1" dirty="0" smtClean="0"/>
              <a:t>Contexte </a:t>
            </a:r>
            <a:endParaRPr lang="fr-C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0488" y="2316162"/>
            <a:ext cx="4137600" cy="4158952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CD" dirty="0"/>
              <a:t> </a:t>
            </a:r>
            <a:r>
              <a:rPr lang="fr-CD" sz="2900" dirty="0" smtClean="0"/>
              <a:t>Conflits armés en Ituri, Nord Kivu, Sud Kivu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CD" sz="2900" dirty="0"/>
              <a:t> </a:t>
            </a:r>
            <a:r>
              <a:rPr lang="fr-CD" sz="2900" dirty="0" smtClean="0"/>
              <a:t>Conflits inter communautaires au Tanganyika, sud Kivu et Maniema, Ituri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D" sz="2900" dirty="0"/>
              <a:t> </a:t>
            </a:r>
            <a:r>
              <a:rPr lang="fr-CD" sz="2900" dirty="0" smtClean="0"/>
              <a:t>Mouvement cyclique des populations : déplacement &amp; Retour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D" sz="2900" dirty="0" smtClean="0"/>
              <a:t>Conflits fonciers et de pouvoir coutumier dans la Région du Kasaï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CD" sz="2900" dirty="0" smtClean="0"/>
              <a:t>Insécurité urbaine et impacts COVID-19    </a:t>
            </a:r>
            <a:endParaRPr lang="fr-CD" sz="29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16016" y="1510253"/>
            <a:ext cx="3931920" cy="639762"/>
          </a:xfrm>
        </p:spPr>
        <p:txBody>
          <a:bodyPr>
            <a:normAutofit/>
          </a:bodyPr>
          <a:lstStyle/>
          <a:p>
            <a:r>
              <a:rPr lang="fr-CD" b="1" dirty="0" smtClean="0"/>
              <a:t>Ampleur des VBG </a:t>
            </a:r>
            <a:endParaRPr lang="fr-CD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Sous-Cluster VBG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7128" y="2249488"/>
            <a:ext cx="4176464" cy="4608512"/>
            <a:chOff x="1186249" y="1190882"/>
            <a:chExt cx="5289670" cy="43372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r="15190"/>
            <a:stretch/>
          </p:blipFill>
          <p:spPr>
            <a:xfrm>
              <a:off x="1186249" y="1190882"/>
              <a:ext cx="5289670" cy="43372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r="299"/>
            <a:stretch/>
          </p:blipFill>
          <p:spPr>
            <a:xfrm>
              <a:off x="1466303" y="4491778"/>
              <a:ext cx="1707356" cy="821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9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D" dirty="0" smtClean="0"/>
              <a:t> 2. </a:t>
            </a:r>
            <a:r>
              <a:rPr lang="fr-CD" sz="3600" dirty="0" smtClean="0"/>
              <a:t>Carte de la sévérité de VBG </a:t>
            </a:r>
            <a:br>
              <a:rPr lang="fr-CD" sz="3600" dirty="0" smtClean="0"/>
            </a:br>
            <a:r>
              <a:rPr lang="fr-CD" sz="3600" dirty="0" smtClean="0"/>
              <a:t>en RDC </a:t>
            </a:r>
            <a:endParaRPr lang="fr-CD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932144" y="1844824"/>
            <a:ext cx="4067943" cy="4718304"/>
          </a:xfrm>
        </p:spPr>
        <p:txBody>
          <a:bodyPr>
            <a:normAutofit fontScale="92500"/>
          </a:bodyPr>
          <a:lstStyle/>
          <a:p>
            <a:r>
              <a:rPr lang="fr-CD" sz="2600" dirty="0" smtClean="0"/>
              <a:t>7 provinces ont un niveau de sévérité catastrophique </a:t>
            </a:r>
          </a:p>
          <a:p>
            <a:r>
              <a:rPr lang="fr-CD" sz="2600" dirty="0" smtClean="0"/>
              <a:t> 13 provinces sur 26 ont un score de sévérité critique </a:t>
            </a:r>
          </a:p>
          <a:p>
            <a:r>
              <a:rPr lang="fr-CD" sz="2600" dirty="0"/>
              <a:t> </a:t>
            </a:r>
            <a:r>
              <a:rPr lang="fr-CD" sz="2600" dirty="0" smtClean="0"/>
              <a:t>6 provinces ont un niveau sévère</a:t>
            </a:r>
          </a:p>
          <a:p>
            <a:r>
              <a:rPr lang="fr-CD" sz="2600" dirty="0" smtClean="0"/>
              <a:t>Le score de sévérité est obtenu en combinant le mouvement de population</a:t>
            </a:r>
            <a:r>
              <a:rPr lang="fr-CD" sz="2600" dirty="0"/>
              <a:t> </a:t>
            </a:r>
            <a:r>
              <a:rPr lang="fr-CD" sz="2600" dirty="0" smtClean="0"/>
              <a:t>et l’insécurité alimentaire  </a:t>
            </a:r>
            <a:endParaRPr lang="fr-CD" sz="2600" dirty="0"/>
          </a:p>
          <a:p>
            <a:endParaRPr lang="fr-CD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14580" r="22050" b="13637"/>
          <a:stretch/>
        </p:blipFill>
        <p:spPr>
          <a:xfrm>
            <a:off x="252355" y="1844824"/>
            <a:ext cx="4679685" cy="48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D" dirty="0" smtClean="0"/>
              <a:t> 3. Objectifs de la cartographie </a:t>
            </a:r>
            <a:endParaRPr lang="fr-C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fr-CD" dirty="0"/>
              <a:t>Identifier </a:t>
            </a:r>
            <a:r>
              <a:rPr lang="fr-CD" dirty="0" smtClean="0"/>
              <a:t>les </a:t>
            </a:r>
            <a:r>
              <a:rPr lang="fr-CD" dirty="0"/>
              <a:t>hubs humanitaires </a:t>
            </a:r>
            <a:r>
              <a:rPr lang="fr-CD" dirty="0" smtClean="0"/>
              <a:t>où les projets de prévention et réponse aux VBG sont financés 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CD" dirty="0"/>
              <a:t>Identifier les bailleurs de fonds qui financent les activités de prévention et réponse aux VBG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CD" dirty="0"/>
              <a:t>Identifier les gaps </a:t>
            </a:r>
            <a:r>
              <a:rPr lang="fr-CD" dirty="0" smtClean="0"/>
              <a:t>de financement suite à la durée des financements en cours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CD" dirty="0" smtClean="0"/>
              <a:t>Connaitre la nature de bailleurs et les réponses financées (humanitaires versus développement) 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CD" dirty="0" smtClean="0"/>
              <a:t>Faire le plaidoyer auprès de la communauté des bailleurs en RDC sur les gaps de financement des interventions de réponse aux VBG   </a:t>
            </a:r>
            <a:endParaRPr lang="en-US" dirty="0"/>
          </a:p>
          <a:p>
            <a:endParaRPr lang="fr-C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03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D" dirty="0" smtClean="0"/>
              <a:t>   4. </a:t>
            </a:r>
            <a:r>
              <a:rPr lang="fr-CD" sz="3600" dirty="0" smtClean="0"/>
              <a:t>Méthodologie </a:t>
            </a:r>
            <a:r>
              <a:rPr lang="fr-CD" sz="3600" dirty="0"/>
              <a:t>de collecte des données </a:t>
            </a:r>
            <a:r>
              <a:rPr lang="fr-CD" sz="3800" dirty="0" smtClean="0"/>
              <a:t>(i) </a:t>
            </a:r>
            <a:endParaRPr lang="fr-CD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indent="-457200">
              <a:buFont typeface="Wingdings" panose="05000000000000000000" pitchFamily="2" charset="2"/>
              <a:buChar char="q"/>
            </a:pPr>
            <a:r>
              <a:rPr lang="fr-CA" sz="2800" dirty="0" smtClean="0"/>
              <a:t>Élaboration des besoins en informations par la Coordination après consultation avec le Sous Cluster VBG 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fr-CA" sz="2800" dirty="0" smtClean="0"/>
              <a:t>Élaboration et validation des indicateurs en fonction du besoin d’information; 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fr-CA" sz="2800" dirty="0" smtClean="0"/>
              <a:t>Élaboration d’une matrice </a:t>
            </a:r>
            <a:r>
              <a:rPr lang="fr-CA" sz="2800" dirty="0"/>
              <a:t>Excel </a:t>
            </a:r>
            <a:r>
              <a:rPr lang="fr-CA" sz="2800" dirty="0" smtClean="0"/>
              <a:t>de collecte des données par l’</a:t>
            </a:r>
            <a:r>
              <a:rPr lang="fr-CA" sz="2800" dirty="0" err="1" smtClean="0"/>
              <a:t>Equipe</a:t>
            </a:r>
            <a:r>
              <a:rPr lang="fr-CA" sz="2800" dirty="0" smtClean="0"/>
              <a:t> des IM du Sous Cluster VBG 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fr-CA" sz="2800" dirty="0" smtClean="0"/>
              <a:t>Collecte des données pendant 10 jours auprès des membres du Sous Cluster </a:t>
            </a:r>
            <a:r>
              <a:rPr lang="fr-CA" sz="2800" dirty="0">
                <a:solidFill>
                  <a:srgbClr val="FF0000"/>
                </a:solidFill>
              </a:rPr>
              <a:t> </a:t>
            </a:r>
            <a:endParaRPr lang="fr-CA" sz="2800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fr-CA" sz="2800" dirty="0"/>
              <a:t> </a:t>
            </a:r>
          </a:p>
          <a:p>
            <a:endParaRPr lang="fr-C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6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D" dirty="0" smtClean="0"/>
              <a:t> 4. Méthodologie </a:t>
            </a:r>
            <a:r>
              <a:rPr lang="fr-CD" dirty="0"/>
              <a:t>de collecte des données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457200">
              <a:buFont typeface="Wingdings" panose="05000000000000000000" pitchFamily="2" charset="2"/>
              <a:buChar char="q"/>
            </a:pPr>
            <a:r>
              <a:rPr lang="fr-CA" sz="2800" dirty="0" smtClean="0"/>
              <a:t>Traitement de l’information par l’équipe des IM en collaboration avec les coordonnateurs de SC VBG régionaux 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fr-CA" sz="2800" dirty="0" smtClean="0"/>
              <a:t> Revue et validation des données par l’équipe des IM; 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fr-CA" sz="2800" dirty="0" smtClean="0"/>
              <a:t>Production d’une cartographie par l’équipe des IM 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fr-CA" sz="2800" dirty="0" smtClean="0"/>
              <a:t>Analyse des données et production d’une note narrative par la coordination. </a:t>
            </a:r>
            <a:r>
              <a:rPr lang="fr-CA" sz="2800" dirty="0"/>
              <a:t> </a:t>
            </a:r>
            <a:endParaRPr lang="fr-CA" sz="2800" dirty="0" smtClean="0"/>
          </a:p>
          <a:p>
            <a:pPr marL="0" lvl="1" indent="0">
              <a:buNone/>
            </a:pPr>
            <a:r>
              <a:rPr lang="fr-CA" sz="2800" dirty="0"/>
              <a:t> </a:t>
            </a:r>
          </a:p>
          <a:p>
            <a:endParaRPr lang="fr-C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5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D" dirty="0" smtClean="0"/>
              <a:t>5. Liste des Indicateurs  </a:t>
            </a:r>
            <a:endParaRPr lang="fr-C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D" dirty="0" smtClean="0"/>
              <a:t> </a:t>
            </a:r>
            <a:endParaRPr lang="fr-CD" sz="2800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86164"/>
              </p:ext>
            </p:extLst>
          </p:nvPr>
        </p:nvGraphicFramePr>
        <p:xfrm>
          <a:off x="107505" y="1524000"/>
          <a:ext cx="8928992" cy="5073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5604">
                  <a:extLst>
                    <a:ext uri="{9D8B030D-6E8A-4147-A177-3AD203B41FA5}">
                      <a16:colId xmlns:a16="http://schemas.microsoft.com/office/drawing/2014/main" val="4169010158"/>
                    </a:ext>
                  </a:extLst>
                </a:gridCol>
                <a:gridCol w="3109747">
                  <a:extLst>
                    <a:ext uri="{9D8B030D-6E8A-4147-A177-3AD203B41FA5}">
                      <a16:colId xmlns:a16="http://schemas.microsoft.com/office/drawing/2014/main" val="3502490921"/>
                    </a:ext>
                  </a:extLst>
                </a:gridCol>
                <a:gridCol w="3443641">
                  <a:extLst>
                    <a:ext uri="{9D8B030D-6E8A-4147-A177-3AD203B41FA5}">
                      <a16:colId xmlns:a16="http://schemas.microsoft.com/office/drawing/2014/main" val="944142371"/>
                    </a:ext>
                  </a:extLst>
                </a:gridCol>
              </a:tblGrid>
              <a:tr h="406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Indicateurs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>
                          <a:effectLst/>
                        </a:rPr>
                        <a:t>Contenu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>
                          <a:effectLst/>
                        </a:rPr>
                        <a:t>Explication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845083"/>
                  </a:ext>
                </a:extLst>
              </a:tr>
              <a:tr h="2119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Couverture géographique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Nombre d’hubs humanitaires </a:t>
                      </a:r>
                      <a:r>
                        <a:rPr lang="fr-CD" sz="2000" dirty="0" smtClean="0">
                          <a:effectLst/>
                        </a:rPr>
                        <a:t>financés </a:t>
                      </a:r>
                      <a:r>
                        <a:rPr lang="fr-CD" sz="2000" dirty="0">
                          <a:effectLst/>
                        </a:rPr>
                        <a:t>par un projet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>
                          <a:effectLst/>
                        </a:rPr>
                        <a:t>Il indique les hubs humanitaires avec financement sur les 4 pôles humanitaires régionaux en RDC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013889"/>
                  </a:ext>
                </a:extLst>
              </a:tr>
              <a:tr h="2547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Type de financement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Nombre des projets désagrégés par nature : humanitaire et développement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Il indique les financements consacrés à la réponse aux VBG en urgence humanitaire versus la réponse aux VBG en situation de développement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35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6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D" dirty="0" smtClean="0"/>
              <a:t>5. Liste des Indicateurs (ii) </a:t>
            </a:r>
            <a:endParaRPr lang="fr-C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D" dirty="0" smtClean="0"/>
              <a:t> </a:t>
            </a:r>
            <a:endParaRPr lang="fr-CD" sz="2800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Sous-Cluster VBG</a:t>
            </a:r>
            <a:endParaRPr lang="fr-F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32014"/>
              </p:ext>
            </p:extLst>
          </p:nvPr>
        </p:nvGraphicFramePr>
        <p:xfrm>
          <a:off x="179511" y="1524000"/>
          <a:ext cx="8856985" cy="5001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446">
                  <a:extLst>
                    <a:ext uri="{9D8B030D-6E8A-4147-A177-3AD203B41FA5}">
                      <a16:colId xmlns:a16="http://schemas.microsoft.com/office/drawing/2014/main" val="4169010158"/>
                    </a:ext>
                  </a:extLst>
                </a:gridCol>
                <a:gridCol w="3084669">
                  <a:extLst>
                    <a:ext uri="{9D8B030D-6E8A-4147-A177-3AD203B41FA5}">
                      <a16:colId xmlns:a16="http://schemas.microsoft.com/office/drawing/2014/main" val="3502490921"/>
                    </a:ext>
                  </a:extLst>
                </a:gridCol>
                <a:gridCol w="3415870">
                  <a:extLst>
                    <a:ext uri="{9D8B030D-6E8A-4147-A177-3AD203B41FA5}">
                      <a16:colId xmlns:a16="http://schemas.microsoft.com/office/drawing/2014/main" val="944142371"/>
                    </a:ext>
                  </a:extLst>
                </a:gridCol>
              </a:tblGrid>
              <a:tr h="342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Indicateurs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>
                          <a:effectLst/>
                        </a:rPr>
                        <a:t>Contenu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>
                          <a:effectLst/>
                        </a:rPr>
                        <a:t>Explication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845083"/>
                  </a:ext>
                </a:extLst>
              </a:tr>
              <a:tr h="287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Type d’organisation récipiendaire des fonds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Nombre de partenaires financés désagrégés par type : UN, ONG-I, ONG-N, Organisations féminines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Il indique le nombre des projets par type de récipiendaire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Il permet d’analyser si les questions de localisation sont prises en compte dans l’octroi des fonds aux membres du Sous Cluster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332525"/>
                  </a:ext>
                </a:extLst>
              </a:tr>
              <a:tr h="178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>
                          <a:effectLst/>
                        </a:rPr>
                        <a:t>Durée de projets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>
                          <a:effectLst/>
                        </a:rPr>
                        <a:t>Nombre des projets désagrégés selon la durée : moins de 6 mois, 12 mois, 3 à 5 ans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D" sz="2000" dirty="0">
                          <a:effectLst/>
                        </a:rPr>
                        <a:t>Il indique la durée des projets et permet de dégager les gaps en termes de durée de projets par hubs humanitaire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97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0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6">
      <a:dk1>
        <a:srgbClr val="000000"/>
      </a:dk1>
      <a:lt1>
        <a:srgbClr val="FFFFFF"/>
      </a:lt1>
      <a:dk2>
        <a:srgbClr val="CBA1FF"/>
      </a:dk2>
      <a:lt2>
        <a:srgbClr val="F4E7ED"/>
      </a:lt2>
      <a:accent1>
        <a:srgbClr val="C4AEFF"/>
      </a:accent1>
      <a:accent2>
        <a:srgbClr val="942092"/>
      </a:accent2>
      <a:accent3>
        <a:srgbClr val="FF84FF"/>
      </a:accent3>
      <a:accent4>
        <a:srgbClr val="75D5FF"/>
      </a:accent4>
      <a:accent5>
        <a:srgbClr val="72FCD5"/>
      </a:accent5>
      <a:accent6>
        <a:srgbClr val="521B92"/>
      </a:accent6>
      <a:hlink>
        <a:srgbClr val="FFDE66"/>
      </a:hlink>
      <a:folHlink>
        <a:srgbClr val="D490C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22555</TotalTime>
  <Words>1071</Words>
  <Application>Microsoft Office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UNFPA-Text</vt:lpstr>
      <vt:lpstr>Wingdings</vt:lpstr>
      <vt:lpstr>Clarity</vt:lpstr>
      <vt:lpstr>Cartographie des financements des activités de réponse aux VBG en RDC </vt:lpstr>
      <vt:lpstr>Plan </vt:lpstr>
      <vt:lpstr> 1. Ampleur de VBG 2020 en RDC </vt:lpstr>
      <vt:lpstr> 2. Carte de la sévérité de VBG  en RDC </vt:lpstr>
      <vt:lpstr> 3. Objectifs de la cartographie </vt:lpstr>
      <vt:lpstr>   4. Méthodologie de collecte des données (i) </vt:lpstr>
      <vt:lpstr> 4. Méthodologie de collecte des données (ii)</vt:lpstr>
      <vt:lpstr>5. Liste des Indicateurs  </vt:lpstr>
      <vt:lpstr>5. Liste des Indicateurs (ii) </vt:lpstr>
      <vt:lpstr>6. Cartographie de financements </vt:lpstr>
      <vt:lpstr> 7. Cartographie de financement versus carte de sévérité </vt:lpstr>
      <vt:lpstr>8. Principaux Résultats :  Couverture Géographique </vt:lpstr>
      <vt:lpstr>8. Principaux Résultats : :  Financement par Bailleur </vt:lpstr>
      <vt:lpstr>8. Principaux Résultats : :  Récipiendaires de financement</vt:lpstr>
      <vt:lpstr>8. Principaux Résultats : Durée de projets </vt:lpstr>
      <vt:lpstr>9. Activités Financées  </vt:lpstr>
      <vt:lpstr>9. Utilisation des résultats de la cartographie des financements par le SC VBG </vt:lpstr>
      <vt:lpstr>9. Utilisation des résultats de la cartographie des financements par le SC VBG </vt:lpstr>
      <vt:lpstr>11.Leçons apprises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Anita AKUMIAH</cp:lastModifiedBy>
  <cp:revision>614</cp:revision>
  <cp:lastPrinted>2017-07-19T12:21:32Z</cp:lastPrinted>
  <dcterms:created xsi:type="dcterms:W3CDTF">2015-05-13T11:17:22Z</dcterms:created>
  <dcterms:modified xsi:type="dcterms:W3CDTF">2021-05-12T09:42:06Z</dcterms:modified>
</cp:coreProperties>
</file>