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7" r:id="rId2"/>
    <p:sldId id="278" r:id="rId3"/>
    <p:sldId id="279" r:id="rId4"/>
    <p:sldId id="293" r:id="rId5"/>
    <p:sldId id="280" r:id="rId6"/>
    <p:sldId id="298" r:id="rId7"/>
    <p:sldId id="281" r:id="rId8"/>
    <p:sldId id="269" r:id="rId9"/>
    <p:sldId id="282" r:id="rId10"/>
    <p:sldId id="274" r:id="rId11"/>
    <p:sldId id="294" r:id="rId12"/>
    <p:sldId id="283" r:id="rId13"/>
    <p:sldId id="297" r:id="rId14"/>
    <p:sldId id="295" r:id="rId15"/>
    <p:sldId id="296" r:id="rId16"/>
    <p:sldId id="286" r:id="rId17"/>
    <p:sldId id="287" r:id="rId18"/>
    <p:sldId id="290"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7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9" autoAdjust="0"/>
    <p:restoredTop sz="82623" autoAdjust="0"/>
  </p:normalViewPr>
  <p:slideViewPr>
    <p:cSldViewPr snapToGrid="0">
      <p:cViewPr varScale="1">
        <p:scale>
          <a:sx n="107" d="100"/>
          <a:sy n="107" d="100"/>
        </p:scale>
        <p:origin x="4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A7CBE-EACD-41AC-89A1-6ECED92E3A79}" type="datetimeFigureOut">
              <a:rPr lang="en-US" smtClean="0"/>
              <a:t>4/23/21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67E7A-7333-4210-9272-2A32457199C3}" type="slidenum">
              <a:rPr lang="en-US" smtClean="0"/>
              <a:t>‹#›</a:t>
            </a:fld>
            <a:endParaRPr lang="en-US"/>
          </a:p>
        </p:txBody>
      </p:sp>
    </p:spTree>
    <p:extLst>
      <p:ext uri="{BB962C8B-B14F-4D97-AF65-F5344CB8AC3E}">
        <p14:creationId xmlns:p14="http://schemas.microsoft.com/office/powerpoint/2010/main" val="184894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68" y="4690269"/>
            <a:ext cx="5438140" cy="44434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baseline="0" dirty="0"/>
          </a:p>
        </p:txBody>
      </p:sp>
      <p:sp>
        <p:nvSpPr>
          <p:cNvPr id="82" name="Google Shape;82;p1:notes"/>
          <p:cNvSpPr>
            <a:spLocks noGrp="1" noRot="1" noChangeAspect="1"/>
          </p:cNvSpPr>
          <p:nvPr>
            <p:ph type="sldImg" idx="2"/>
          </p:nvPr>
        </p:nvSpPr>
        <p:spPr>
          <a:xfrm>
            <a:off x="107950" y="741363"/>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8922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txBox="1">
            <a:spLocks noGrp="1"/>
          </p:cNvSpPr>
          <p:nvPr>
            <p:ph type="body" idx="1"/>
          </p:nvPr>
        </p:nvSpPr>
        <p:spPr>
          <a:xfrm>
            <a:off x="679768" y="4690269"/>
            <a:ext cx="5438140" cy="44434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8" name="Google Shape;308;p19:notes"/>
          <p:cNvSpPr>
            <a:spLocks noGrp="1" noRot="1" noChangeAspect="1"/>
          </p:cNvSpPr>
          <p:nvPr>
            <p:ph type="sldImg" idx="2"/>
          </p:nvPr>
        </p:nvSpPr>
        <p:spPr>
          <a:xfrm>
            <a:off x="107950" y="741363"/>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1601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txBox="1">
            <a:spLocks noGrp="1"/>
          </p:cNvSpPr>
          <p:nvPr>
            <p:ph type="body" idx="1"/>
          </p:nvPr>
        </p:nvSpPr>
        <p:spPr>
          <a:xfrm>
            <a:off x="679768" y="4690269"/>
            <a:ext cx="5438140" cy="4443412"/>
          </a:xfrm>
          <a:prstGeom prst="rect">
            <a:avLst/>
          </a:prstGeom>
          <a:noFill/>
          <a:ln>
            <a:noFill/>
          </a:ln>
        </p:spPr>
        <p:txBody>
          <a:bodyPr spcFirstLastPara="1" wrap="square" lIns="91425" tIns="45700" rIns="91425" bIns="45700" anchor="t" anchorCtr="0">
            <a:noAutofit/>
          </a:bodyPr>
          <a:lstStyle/>
          <a:p>
            <a:pPr lvl="0"/>
            <a:r>
              <a:rPr lang="en-US" dirty="0"/>
              <a:t>Number of partners reporting work on CP has increased to XXX.</a:t>
            </a:r>
          </a:p>
          <a:p>
            <a:pPr lvl="0"/>
            <a:r>
              <a:rPr lang="en-US" dirty="0"/>
              <a:t>Actions to date mainly around bigger populated towns (Mekelle, Shire and in a lower measure in Axum and </a:t>
            </a:r>
            <a:r>
              <a:rPr lang="en-US" dirty="0" err="1"/>
              <a:t>Adigrat</a:t>
            </a:r>
            <a:r>
              <a:rPr lang="en-US" dirty="0"/>
              <a:t>). </a:t>
            </a:r>
          </a:p>
          <a:p>
            <a:pPr lvl="0"/>
            <a:r>
              <a:rPr lang="en-US" dirty="0"/>
              <a:t>The main ongoing CP activities include:</a:t>
            </a:r>
          </a:p>
          <a:p>
            <a:pPr lvl="1"/>
            <a:r>
              <a:rPr lang="en-US" dirty="0"/>
              <a:t>Distribution of XXX dignity kits to girls</a:t>
            </a:r>
          </a:p>
          <a:p>
            <a:pPr lvl="1"/>
            <a:r>
              <a:rPr lang="en-US" dirty="0"/>
              <a:t>Basic PSS (safe and temporary learning spaces in most of Mekelle and Shire)</a:t>
            </a:r>
          </a:p>
          <a:p>
            <a:pPr lvl="1"/>
            <a:r>
              <a:rPr lang="en-US" dirty="0"/>
              <a:t>Distribution and establishment of spaces (tents) to support CP work and safe spaces in Shire and Mekelle</a:t>
            </a:r>
          </a:p>
          <a:p>
            <a:pPr lvl="1"/>
            <a:r>
              <a:rPr lang="en-US" dirty="0"/>
              <a:t>Deployment of </a:t>
            </a:r>
            <a:r>
              <a:rPr lang="en-US" dirty="0" err="1"/>
              <a:t>Ssocial</a:t>
            </a:r>
            <a:r>
              <a:rPr lang="en-US" dirty="0"/>
              <a:t> workers to support </a:t>
            </a:r>
            <a:r>
              <a:rPr lang="en-US" dirty="0" err="1"/>
              <a:t>BolSA</a:t>
            </a:r>
            <a:r>
              <a:rPr lang="en-US" dirty="0"/>
              <a:t> and update of referral pathways</a:t>
            </a:r>
          </a:p>
          <a:p>
            <a:pPr lvl="1"/>
            <a:r>
              <a:rPr lang="en-US" dirty="0"/>
              <a:t>Training of new workforce on different issues (CM, referral pathways, PFA)</a:t>
            </a:r>
          </a:p>
          <a:p>
            <a:pPr lvl="1"/>
            <a:r>
              <a:rPr lang="en-US" dirty="0"/>
              <a:t>Activation of CP/GBV </a:t>
            </a:r>
            <a:r>
              <a:rPr lang="en-US" dirty="0" err="1"/>
              <a:t>AoR</a:t>
            </a:r>
            <a:r>
              <a:rPr lang="en-US" dirty="0"/>
              <a:t> in Shire and Mekelle since January, with coming establishment of technical working groups on CM, FTR and MHPSS to reinforce coordination in those areas. Information management will be reinforced soon as well. </a:t>
            </a:r>
          </a:p>
          <a:p>
            <a:pPr lvl="1"/>
            <a:r>
              <a:rPr lang="en-US" dirty="0"/>
              <a:t>Identification of children at risk in sites (even if FTR, alternative care and CM are still very limited)</a:t>
            </a:r>
          </a:p>
          <a:p>
            <a:pPr lvl="1"/>
            <a:r>
              <a:rPr lang="en-US" dirty="0"/>
              <a:t>Assessments</a:t>
            </a:r>
          </a:p>
          <a:p>
            <a:pPr lvl="1"/>
            <a:r>
              <a:rPr lang="en-US" dirty="0"/>
              <a:t>CP and GBV integrated into interagency responses</a:t>
            </a:r>
          </a:p>
          <a:p>
            <a:pPr lvl="1"/>
            <a:r>
              <a:rPr lang="en-US" dirty="0"/>
              <a:t>Agency specific assessments in areas locations of work</a:t>
            </a:r>
          </a:p>
          <a:p>
            <a:pPr marL="0" lvl="0" indent="0" algn="l" rtl="0">
              <a:lnSpc>
                <a:spcPct val="100000"/>
              </a:lnSpc>
              <a:spcBef>
                <a:spcPts val="0"/>
              </a:spcBef>
              <a:spcAft>
                <a:spcPts val="0"/>
              </a:spcAft>
              <a:buSzPts val="1400"/>
              <a:buNone/>
            </a:pPr>
            <a:endParaRPr dirty="0"/>
          </a:p>
        </p:txBody>
      </p:sp>
      <p:sp>
        <p:nvSpPr>
          <p:cNvPr id="308" name="Google Shape;308;p19:notes"/>
          <p:cNvSpPr>
            <a:spLocks noGrp="1" noRot="1" noChangeAspect="1"/>
          </p:cNvSpPr>
          <p:nvPr>
            <p:ph type="sldImg" idx="2"/>
          </p:nvPr>
        </p:nvSpPr>
        <p:spPr>
          <a:xfrm>
            <a:off x="107950" y="741363"/>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774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txBox="1">
            <a:spLocks noGrp="1"/>
          </p:cNvSpPr>
          <p:nvPr>
            <p:ph type="body" idx="1"/>
          </p:nvPr>
        </p:nvSpPr>
        <p:spPr>
          <a:xfrm>
            <a:off x="679768" y="4690269"/>
            <a:ext cx="5438140" cy="4443412"/>
          </a:xfrm>
          <a:prstGeom prst="rect">
            <a:avLst/>
          </a:prstGeom>
          <a:noFill/>
          <a:ln>
            <a:noFill/>
          </a:ln>
        </p:spPr>
        <p:txBody>
          <a:bodyPr spcFirstLastPara="1" wrap="square" lIns="91425" tIns="45700" rIns="91425" bIns="45700" anchor="t" anchorCtr="0">
            <a:noAutofit/>
          </a:bodyPr>
          <a:lstStyle/>
          <a:p>
            <a:pPr lvl="0"/>
            <a:r>
              <a:rPr lang="en-US" dirty="0"/>
              <a:t>Number of partners reporting work on CP has increased to XXX.</a:t>
            </a:r>
          </a:p>
          <a:p>
            <a:pPr lvl="0"/>
            <a:r>
              <a:rPr lang="en-US" dirty="0"/>
              <a:t>Actions to date mainly around bigger populated towns (Mekelle, Shire and in a lower measure in Axum and </a:t>
            </a:r>
            <a:r>
              <a:rPr lang="en-US" dirty="0" err="1"/>
              <a:t>Adigrat</a:t>
            </a:r>
            <a:r>
              <a:rPr lang="en-US" dirty="0"/>
              <a:t>). </a:t>
            </a:r>
          </a:p>
          <a:p>
            <a:pPr lvl="0"/>
            <a:r>
              <a:rPr lang="en-US" dirty="0"/>
              <a:t>The main ongoing CP activities include:</a:t>
            </a:r>
          </a:p>
          <a:p>
            <a:pPr lvl="1"/>
            <a:r>
              <a:rPr lang="en-US" dirty="0"/>
              <a:t>Distribution of XXX dignity kits to girls</a:t>
            </a:r>
          </a:p>
          <a:p>
            <a:pPr lvl="1"/>
            <a:r>
              <a:rPr lang="en-US" dirty="0"/>
              <a:t>Basic PSS (safe and temporary learning spaces in most of Mekelle and Shire)</a:t>
            </a:r>
          </a:p>
          <a:p>
            <a:pPr lvl="1"/>
            <a:r>
              <a:rPr lang="en-US" dirty="0"/>
              <a:t>Distribution and establishment of spaces (tents) to support CP work and safe spaces in Shire and Mekelle</a:t>
            </a:r>
          </a:p>
          <a:p>
            <a:pPr lvl="1"/>
            <a:r>
              <a:rPr lang="en-US" dirty="0"/>
              <a:t>Deployment of </a:t>
            </a:r>
            <a:r>
              <a:rPr lang="en-US" dirty="0" err="1"/>
              <a:t>Ssocial</a:t>
            </a:r>
            <a:r>
              <a:rPr lang="en-US" dirty="0"/>
              <a:t> workers to support </a:t>
            </a:r>
            <a:r>
              <a:rPr lang="en-US" dirty="0" err="1"/>
              <a:t>BolSA</a:t>
            </a:r>
            <a:r>
              <a:rPr lang="en-US" dirty="0"/>
              <a:t> and update of referral pathways</a:t>
            </a:r>
          </a:p>
          <a:p>
            <a:pPr lvl="1"/>
            <a:r>
              <a:rPr lang="en-US" dirty="0"/>
              <a:t>Training of new workforce on different issues (CM, referral pathways, PFA)</a:t>
            </a:r>
          </a:p>
          <a:p>
            <a:pPr lvl="1"/>
            <a:r>
              <a:rPr lang="en-US" dirty="0"/>
              <a:t>Activation of CP/GBV </a:t>
            </a:r>
            <a:r>
              <a:rPr lang="en-US" dirty="0" err="1"/>
              <a:t>AoR</a:t>
            </a:r>
            <a:r>
              <a:rPr lang="en-US" dirty="0"/>
              <a:t> in Shire and Mekelle since January, with coming establishment of technical working groups on CM, FTR and MHPSS to reinforce coordination in those areas. Information management will be reinforced soon as well. </a:t>
            </a:r>
          </a:p>
          <a:p>
            <a:pPr lvl="1"/>
            <a:r>
              <a:rPr lang="en-US" dirty="0"/>
              <a:t>Identification of children at risk in sites (even if FTR, alternative care and CM are still very limited)</a:t>
            </a:r>
          </a:p>
          <a:p>
            <a:pPr lvl="1"/>
            <a:r>
              <a:rPr lang="en-US" dirty="0"/>
              <a:t>Assessments</a:t>
            </a:r>
          </a:p>
          <a:p>
            <a:pPr lvl="1"/>
            <a:r>
              <a:rPr lang="en-US" dirty="0"/>
              <a:t>CP and GBV integrated into interagency responses</a:t>
            </a:r>
          </a:p>
          <a:p>
            <a:pPr lvl="1"/>
            <a:r>
              <a:rPr lang="en-US" dirty="0"/>
              <a:t>Agency specific assessments in areas locations of work</a:t>
            </a:r>
          </a:p>
          <a:p>
            <a:pPr marL="0" lvl="0" indent="0" algn="l" rtl="0">
              <a:lnSpc>
                <a:spcPct val="100000"/>
              </a:lnSpc>
              <a:spcBef>
                <a:spcPts val="0"/>
              </a:spcBef>
              <a:spcAft>
                <a:spcPts val="0"/>
              </a:spcAft>
              <a:buSzPts val="1400"/>
              <a:buNone/>
            </a:pPr>
            <a:endParaRPr dirty="0"/>
          </a:p>
        </p:txBody>
      </p:sp>
      <p:sp>
        <p:nvSpPr>
          <p:cNvPr id="308" name="Google Shape;308;p19:notes"/>
          <p:cNvSpPr>
            <a:spLocks noGrp="1" noRot="1" noChangeAspect="1"/>
          </p:cNvSpPr>
          <p:nvPr>
            <p:ph type="sldImg" idx="2"/>
          </p:nvPr>
        </p:nvSpPr>
        <p:spPr>
          <a:xfrm>
            <a:off x="107950" y="741363"/>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539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txBox="1">
            <a:spLocks noGrp="1"/>
          </p:cNvSpPr>
          <p:nvPr>
            <p:ph type="body" idx="1"/>
          </p:nvPr>
        </p:nvSpPr>
        <p:spPr>
          <a:xfrm>
            <a:off x="679768" y="4690269"/>
            <a:ext cx="5438140" cy="44434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8" name="Google Shape;308;p19:notes"/>
          <p:cNvSpPr>
            <a:spLocks noGrp="1" noRot="1" noChangeAspect="1"/>
          </p:cNvSpPr>
          <p:nvPr>
            <p:ph type="sldImg" idx="2"/>
          </p:nvPr>
        </p:nvSpPr>
        <p:spPr>
          <a:xfrm>
            <a:off x="107950" y="741363"/>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92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txBox="1">
            <a:spLocks noGrp="1"/>
          </p:cNvSpPr>
          <p:nvPr>
            <p:ph type="body" idx="1"/>
          </p:nvPr>
        </p:nvSpPr>
        <p:spPr>
          <a:xfrm>
            <a:off x="679768" y="4690269"/>
            <a:ext cx="5438140" cy="44434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8" name="Google Shape;308;p19:notes"/>
          <p:cNvSpPr>
            <a:spLocks noGrp="1" noRot="1" noChangeAspect="1"/>
          </p:cNvSpPr>
          <p:nvPr>
            <p:ph type="sldImg" idx="2"/>
          </p:nvPr>
        </p:nvSpPr>
        <p:spPr>
          <a:xfrm>
            <a:off x="107950" y="741363"/>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9735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9847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6753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4628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19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300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690269"/>
            <a:ext cx="5438140" cy="4443412"/>
          </a:xfrm>
          <a:prstGeom prst="rect">
            <a:avLst/>
          </a:prstGeom>
          <a:noFill/>
          <a:ln>
            <a:noFill/>
          </a:ln>
        </p:spPr>
        <p:txBody>
          <a:bodyPr spcFirstLastPara="1" wrap="square" lIns="91425" tIns="45700" rIns="91425" bIns="45700" anchor="t" anchorCtr="0">
            <a:noAutofit/>
          </a:bodyPr>
          <a:lstStyle/>
          <a:p>
            <a:pPr marL="514350" indent="-514350">
              <a:buAutoNum type="arabicPeriod"/>
            </a:pPr>
            <a:r>
              <a:rPr lang="en-US" dirty="0"/>
              <a:t>Welcome. </a:t>
            </a:r>
          </a:p>
          <a:p>
            <a:pPr marL="514350" indent="-514350">
              <a:buAutoNum type="arabicPeriod"/>
            </a:pPr>
            <a:r>
              <a:rPr lang="en-US" dirty="0"/>
              <a:t>Child Protection and GBV Situational Analysis. Imagine one Day (Tigray Program Manager) and UNICEF (Markus Larsson, Emergency Specialist)</a:t>
            </a:r>
          </a:p>
          <a:p>
            <a:pPr marL="514350" indent="-514350">
              <a:buAutoNum type="arabicPeriod"/>
            </a:pPr>
            <a:r>
              <a:rPr lang="en-US" dirty="0"/>
              <a:t>Humanitarian Response Plan and progress – </a:t>
            </a:r>
            <a:r>
              <a:rPr lang="en-US" dirty="0" err="1"/>
              <a:t>Dientje</a:t>
            </a:r>
            <a:r>
              <a:rPr lang="en-US" dirty="0"/>
              <a:t> van </a:t>
            </a:r>
            <a:r>
              <a:rPr lang="en-US" dirty="0" err="1"/>
              <a:t>Dongen</a:t>
            </a:r>
            <a:r>
              <a:rPr lang="en-US" dirty="0"/>
              <a:t> (GBV </a:t>
            </a:r>
            <a:r>
              <a:rPr lang="en-US" dirty="0" err="1"/>
              <a:t>AoR</a:t>
            </a:r>
            <a:r>
              <a:rPr lang="en-US" dirty="0"/>
              <a:t> co-coordinator) and Eric Wyss (CP </a:t>
            </a:r>
            <a:r>
              <a:rPr lang="en-US" dirty="0" err="1"/>
              <a:t>AoR</a:t>
            </a:r>
            <a:r>
              <a:rPr lang="en-US" dirty="0"/>
              <a:t> co-coordinator)</a:t>
            </a:r>
          </a:p>
          <a:p>
            <a:pPr marL="514350" indent="-514350">
              <a:buAutoNum type="arabicPeriod"/>
            </a:pPr>
            <a:r>
              <a:rPr lang="en-US" dirty="0"/>
              <a:t>CP/GBV </a:t>
            </a:r>
            <a:r>
              <a:rPr lang="en-US" dirty="0" err="1"/>
              <a:t>AoR</a:t>
            </a:r>
            <a:r>
              <a:rPr lang="en-US" dirty="0"/>
              <a:t> Response Plans (</a:t>
            </a:r>
            <a:r>
              <a:rPr lang="en-US" dirty="0" err="1"/>
              <a:t>Getashu</a:t>
            </a:r>
            <a:r>
              <a:rPr lang="en-US" dirty="0"/>
              <a:t>, Bureau of Labor and Social Affairs) and </a:t>
            </a:r>
            <a:r>
              <a:rPr lang="en-US" dirty="0" err="1"/>
              <a:t>Dientje</a:t>
            </a:r>
            <a:r>
              <a:rPr lang="en-US" dirty="0"/>
              <a:t> van </a:t>
            </a:r>
            <a:r>
              <a:rPr lang="en-US" dirty="0" err="1"/>
              <a:t>Dongen</a:t>
            </a:r>
            <a:r>
              <a:rPr lang="en-US" dirty="0"/>
              <a:t> (GBV </a:t>
            </a:r>
            <a:r>
              <a:rPr lang="en-US" dirty="0" err="1"/>
              <a:t>AoR</a:t>
            </a:r>
            <a:r>
              <a:rPr lang="en-US" dirty="0"/>
              <a:t> co-coordinator)</a:t>
            </a:r>
          </a:p>
          <a:p>
            <a:pPr marL="514350" indent="-514350">
              <a:buAutoNum type="arabicPeriod"/>
            </a:pPr>
            <a:r>
              <a:rPr lang="en-US" dirty="0"/>
              <a:t>Q&amp;A</a:t>
            </a:r>
          </a:p>
          <a:p>
            <a:pPr marL="514350" indent="-514350">
              <a:buFont typeface="Arial" panose="020B0604020202020204" pitchFamily="34" charset="0"/>
              <a:buAutoNum type="arabicPeriod"/>
            </a:pPr>
            <a:r>
              <a:rPr lang="en-US" dirty="0"/>
              <a:t>Closing Remarks. Jessica Gorham, UNFPA Regional Emergency GBV Advisor for East and Southern Africa</a:t>
            </a:r>
          </a:p>
          <a:p>
            <a:pPr marL="0" lvl="0" indent="0" algn="l" rtl="0">
              <a:lnSpc>
                <a:spcPct val="100000"/>
              </a:lnSpc>
              <a:spcBef>
                <a:spcPts val="0"/>
              </a:spcBef>
              <a:spcAft>
                <a:spcPts val="0"/>
              </a:spcAft>
              <a:buSzPts val="1400"/>
              <a:buNone/>
            </a:pPr>
            <a:endParaRPr dirty="0"/>
          </a:p>
        </p:txBody>
      </p:sp>
      <p:sp>
        <p:nvSpPr>
          <p:cNvPr id="90" name="Google Shape;90;p2:notes"/>
          <p:cNvSpPr>
            <a:spLocks noGrp="1" noRot="1" noChangeAspect="1"/>
          </p:cNvSpPr>
          <p:nvPr>
            <p:ph type="sldImg" idx="2"/>
          </p:nvPr>
        </p:nvSpPr>
        <p:spPr>
          <a:xfrm>
            <a:off x="107950" y="741363"/>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284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0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39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March – April 2021:</a:t>
            </a:r>
          </a:p>
          <a:p>
            <a:pPr marL="342900" indent="-342900">
              <a:buFont typeface="Arial" panose="020B0604020202020204" pitchFamily="34" charset="0"/>
              <a:buChar char="•"/>
            </a:pPr>
            <a:r>
              <a:rPr lang="en-US" sz="1200" dirty="0"/>
              <a:t>9 IDP sites visited in </a:t>
            </a:r>
            <a:r>
              <a:rPr lang="en-US" sz="1200" dirty="0" err="1"/>
              <a:t>Adigrat</a:t>
            </a:r>
            <a:r>
              <a:rPr lang="en-US" sz="1200" dirty="0"/>
              <a:t>, Shire, Axum and Adwa to conduct multisectoral safety audits to assess site level GBV/protection risks across sectors.</a:t>
            </a:r>
          </a:p>
          <a:p>
            <a:pPr marL="342900" indent="-342900">
              <a:buFont typeface="Arial" panose="020B0604020202020204" pitchFamily="34" charset="0"/>
              <a:buChar char="•"/>
            </a:pPr>
            <a:r>
              <a:rPr lang="en-US" sz="1200" dirty="0"/>
              <a:t>Observational checklist was used (previously validated in Ethiopia).</a:t>
            </a:r>
          </a:p>
          <a:p>
            <a:pPr marL="342900" indent="-342900">
              <a:buFont typeface="Arial" panose="020B0604020202020204" pitchFamily="34" charset="0"/>
              <a:buChar char="•"/>
            </a:pPr>
            <a:r>
              <a:rPr lang="en-US" sz="1200" dirty="0"/>
              <a:t>FGDs with women and adolescent girls living in the camps to understand security and safety concerns/perceptions.</a:t>
            </a:r>
          </a:p>
          <a:p>
            <a:pPr marL="342900" indent="-342900">
              <a:buFont typeface="Arial" panose="020B0604020202020204" pitchFamily="34" charset="0"/>
              <a:buChar char="•"/>
            </a:pPr>
            <a:r>
              <a:rPr lang="en-US" sz="1200" dirty="0"/>
              <a:t>Key informant interviews with NGOs and government agencies to map activities and services.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21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March – April 2021:</a:t>
            </a:r>
          </a:p>
          <a:p>
            <a:pPr marL="342900" indent="-342900">
              <a:buFont typeface="Arial" panose="020B0604020202020204" pitchFamily="34" charset="0"/>
              <a:buChar char="•"/>
            </a:pPr>
            <a:r>
              <a:rPr lang="en-US" sz="1200" dirty="0"/>
              <a:t>9 IDP sites visited in </a:t>
            </a:r>
            <a:r>
              <a:rPr lang="en-US" sz="1200" dirty="0" err="1"/>
              <a:t>Adigrat</a:t>
            </a:r>
            <a:r>
              <a:rPr lang="en-US" sz="1200" dirty="0"/>
              <a:t>, Shire, Axum and Adwa to conduct multisectoral safety audits to assess site level GBV/protection risks across sectors.</a:t>
            </a:r>
          </a:p>
          <a:p>
            <a:pPr marL="342900" indent="-342900">
              <a:buFont typeface="Arial" panose="020B0604020202020204" pitchFamily="34" charset="0"/>
              <a:buChar char="•"/>
            </a:pPr>
            <a:r>
              <a:rPr lang="en-US" sz="1200" dirty="0"/>
              <a:t>Observational checklist was used (previously validated in Ethiopia).</a:t>
            </a:r>
          </a:p>
          <a:p>
            <a:pPr marL="342900" indent="-342900">
              <a:buFont typeface="Arial" panose="020B0604020202020204" pitchFamily="34" charset="0"/>
              <a:buChar char="•"/>
            </a:pPr>
            <a:r>
              <a:rPr lang="en-US" sz="1200" dirty="0"/>
              <a:t>FGDs with women and adolescent girls living in the camps to understand security and safety concerns/perceptions.</a:t>
            </a:r>
          </a:p>
          <a:p>
            <a:pPr marL="342900" indent="-342900">
              <a:buFont typeface="Arial" panose="020B0604020202020204" pitchFamily="34" charset="0"/>
              <a:buChar char="•"/>
            </a:pPr>
            <a:r>
              <a:rPr lang="en-US" sz="1200" dirty="0"/>
              <a:t>Key informant interviews with NGOs and government agencies to map activities and services.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603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Almost all IDP sites visited, lacked proper fence, lights, lockable doors and basic services (WASH, early childhood development, health).</a:t>
            </a:r>
          </a:p>
          <a:p>
            <a:pPr marL="342900" indent="-342900">
              <a:buFont typeface="Arial" panose="020B0604020202020204" pitchFamily="34" charset="0"/>
              <a:buChar char="•"/>
            </a:pPr>
            <a:r>
              <a:rPr lang="en-US" sz="1200" dirty="0"/>
              <a:t>Problems with overcrowding: at some sites people slept on the ground, including women and their children.  </a:t>
            </a:r>
          </a:p>
          <a:p>
            <a:pPr marL="342900" indent="-342900">
              <a:buFont typeface="Arial" panose="020B0604020202020204" pitchFamily="34" charset="0"/>
              <a:buChar char="•"/>
            </a:pPr>
            <a:r>
              <a:rPr lang="en-US" sz="1200" dirty="0"/>
              <a:t>Few sites (1) offered women and girls safe spaces. </a:t>
            </a:r>
          </a:p>
          <a:p>
            <a:pPr marL="342900" indent="-342900">
              <a:buFont typeface="Arial" panose="020B0604020202020204" pitchFamily="34" charset="0"/>
              <a:buChar char="•"/>
            </a:pPr>
            <a:r>
              <a:rPr lang="en-US" sz="1200" dirty="0"/>
              <a:t>Women and girls expressed concerns about what they had faced during movements and the trauma they now are dealing with. Both women and girls knew of those who wake up screaming in the night and who are afraid of interacting with males as a result of what they have gone through. </a:t>
            </a:r>
          </a:p>
          <a:p>
            <a:pPr marL="342900" indent="-342900">
              <a:buFont typeface="Arial" panose="020B0604020202020204" pitchFamily="34" charset="0"/>
              <a:buChar char="•"/>
            </a:pPr>
            <a:r>
              <a:rPr lang="en-US" sz="1200" dirty="0"/>
              <a:t>They also witnessed about GBV incidents taking place inside the IDP camps but referred to the ‘culture of silence’ or fear of retaliation as main sources to why survivors not seek help. General misbelief of legal and security services provided by authorities as not functioning. Many believed that this too was one of the main reasons why some survivors not seek assistance.</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428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Important to continue working to update and complement the referral pathways to enable appropriate services to survivors. Need to go beyond Mekelle and Shire. CP-GBV </a:t>
            </a:r>
            <a:r>
              <a:rPr lang="en-US" sz="1200" dirty="0" err="1"/>
              <a:t>AoR</a:t>
            </a:r>
            <a:r>
              <a:rPr lang="en-US" sz="1200" dirty="0"/>
              <a:t> plays a main role.</a:t>
            </a:r>
          </a:p>
          <a:p>
            <a:pPr marL="342900" indent="-342900">
              <a:buFont typeface="Arial" panose="020B0604020202020204" pitchFamily="34" charset="0"/>
              <a:buChar char="•"/>
            </a:pPr>
            <a:r>
              <a:rPr lang="en-US" sz="1200" dirty="0"/>
              <a:t>Frontline workers need to be briefed on existing referral pathways to ensure timely referrals but also trained on how to refer a survivor (in the event of disclosure) – GBV Pocket Guide translated into Tigrinya and UNICEF, UNFPA and UNWOMEN will organize trainings for the roll-out.</a:t>
            </a:r>
          </a:p>
          <a:p>
            <a:pPr marL="342900" indent="-342900">
              <a:buFont typeface="Arial" panose="020B0604020202020204" pitchFamily="34" charset="0"/>
              <a:buChar char="•"/>
            </a:pPr>
            <a:r>
              <a:rPr lang="en-US" sz="1200" dirty="0"/>
              <a:t>Support NGOs/specialized agencies to work with health centers to strengthen their capacity, including GBV, to extend services beyond the existing and planned One-Stop-Centers – especially in smaller towns. </a:t>
            </a:r>
          </a:p>
          <a:p>
            <a:pPr marL="342900" indent="-342900">
              <a:buFont typeface="Arial" panose="020B0604020202020204" pitchFamily="34" charset="0"/>
              <a:buChar char="•"/>
            </a:pPr>
            <a:r>
              <a:rPr lang="en-US" sz="1200" dirty="0"/>
              <a:t>Need for GBV mainstreaming across all sectoral responses to scale-up: risk mitigation and response. Sectors should work with GBV specialists throughout the project cycle to make sure that the services/activities address the needs of survivors and adhere to the principle of ‘do no harm’.</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1240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txBox="1">
            <a:spLocks noGrp="1"/>
          </p:cNvSpPr>
          <p:nvPr>
            <p:ph type="body" idx="1"/>
          </p:nvPr>
        </p:nvSpPr>
        <p:spPr>
          <a:xfrm>
            <a:off x="679768" y="4690269"/>
            <a:ext cx="5438140" cy="44434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8" name="Google Shape;308;p19:notes"/>
          <p:cNvSpPr>
            <a:spLocks noGrp="1" noRot="1" noChangeAspect="1"/>
          </p:cNvSpPr>
          <p:nvPr>
            <p:ph type="sldImg" idx="2"/>
          </p:nvPr>
        </p:nvSpPr>
        <p:spPr>
          <a:xfrm>
            <a:off x="107950" y="741363"/>
            <a:ext cx="658177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243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D7C8BC-25A4-458D-BB79-B901957314F0}" type="datetimeFigureOut">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EE99C-AB1A-4711-8967-BB6C42DD4BCA}" type="slidenum">
              <a:rPr lang="en-US" smtClean="0"/>
              <a:t>‹#›</a:t>
            </a:fld>
            <a:endParaRPr lang="en-US"/>
          </a:p>
        </p:txBody>
      </p:sp>
    </p:spTree>
    <p:extLst>
      <p:ext uri="{BB962C8B-B14F-4D97-AF65-F5344CB8AC3E}">
        <p14:creationId xmlns:p14="http://schemas.microsoft.com/office/powerpoint/2010/main" val="20945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7C8BC-25A4-458D-BB79-B901957314F0}" type="datetimeFigureOut">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EE99C-AB1A-4711-8967-BB6C42DD4BCA}" type="slidenum">
              <a:rPr lang="en-US" smtClean="0"/>
              <a:t>‹#›</a:t>
            </a:fld>
            <a:endParaRPr lang="en-US"/>
          </a:p>
        </p:txBody>
      </p:sp>
    </p:spTree>
    <p:extLst>
      <p:ext uri="{BB962C8B-B14F-4D97-AF65-F5344CB8AC3E}">
        <p14:creationId xmlns:p14="http://schemas.microsoft.com/office/powerpoint/2010/main" val="3291761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7C8BC-25A4-458D-BB79-B901957314F0}" type="datetimeFigureOut">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EE99C-AB1A-4711-8967-BB6C42DD4BCA}" type="slidenum">
              <a:rPr lang="en-US" smtClean="0"/>
              <a:t>‹#›</a:t>
            </a:fld>
            <a:endParaRPr lang="en-US"/>
          </a:p>
        </p:txBody>
      </p:sp>
    </p:spTree>
    <p:extLst>
      <p:ext uri="{BB962C8B-B14F-4D97-AF65-F5344CB8AC3E}">
        <p14:creationId xmlns:p14="http://schemas.microsoft.com/office/powerpoint/2010/main" val="391698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7C8BC-25A4-458D-BB79-B901957314F0}" type="datetimeFigureOut">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EE99C-AB1A-4711-8967-BB6C42DD4BCA}" type="slidenum">
              <a:rPr lang="en-US" smtClean="0"/>
              <a:t>‹#›</a:t>
            </a:fld>
            <a:endParaRPr lang="en-US"/>
          </a:p>
        </p:txBody>
      </p:sp>
    </p:spTree>
    <p:extLst>
      <p:ext uri="{BB962C8B-B14F-4D97-AF65-F5344CB8AC3E}">
        <p14:creationId xmlns:p14="http://schemas.microsoft.com/office/powerpoint/2010/main" val="156537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D7C8BC-25A4-458D-BB79-B901957314F0}" type="datetimeFigureOut">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EE99C-AB1A-4711-8967-BB6C42DD4BCA}" type="slidenum">
              <a:rPr lang="en-US" smtClean="0"/>
              <a:t>‹#›</a:t>
            </a:fld>
            <a:endParaRPr lang="en-US"/>
          </a:p>
        </p:txBody>
      </p:sp>
    </p:spTree>
    <p:extLst>
      <p:ext uri="{BB962C8B-B14F-4D97-AF65-F5344CB8AC3E}">
        <p14:creationId xmlns:p14="http://schemas.microsoft.com/office/powerpoint/2010/main" val="353301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D7C8BC-25A4-458D-BB79-B901957314F0}" type="datetimeFigureOut">
              <a:rPr lang="en-US" smtClean="0"/>
              <a:t>4/23/21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EE99C-AB1A-4711-8967-BB6C42DD4BCA}" type="slidenum">
              <a:rPr lang="en-US" smtClean="0"/>
              <a:t>‹#›</a:t>
            </a:fld>
            <a:endParaRPr lang="en-US"/>
          </a:p>
        </p:txBody>
      </p:sp>
    </p:spTree>
    <p:extLst>
      <p:ext uri="{BB962C8B-B14F-4D97-AF65-F5344CB8AC3E}">
        <p14:creationId xmlns:p14="http://schemas.microsoft.com/office/powerpoint/2010/main" val="366535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D7C8BC-25A4-458D-BB79-B901957314F0}" type="datetimeFigureOut">
              <a:rPr lang="en-US" smtClean="0"/>
              <a:t>4/23/21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EE99C-AB1A-4711-8967-BB6C42DD4BCA}" type="slidenum">
              <a:rPr lang="en-US" smtClean="0"/>
              <a:t>‹#›</a:t>
            </a:fld>
            <a:endParaRPr lang="en-US"/>
          </a:p>
        </p:txBody>
      </p:sp>
    </p:spTree>
    <p:extLst>
      <p:ext uri="{BB962C8B-B14F-4D97-AF65-F5344CB8AC3E}">
        <p14:creationId xmlns:p14="http://schemas.microsoft.com/office/powerpoint/2010/main" val="170662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D7C8BC-25A4-458D-BB79-B901957314F0}" type="datetimeFigureOut">
              <a:rPr lang="en-US" smtClean="0"/>
              <a:t>4/23/21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EE99C-AB1A-4711-8967-BB6C42DD4BCA}" type="slidenum">
              <a:rPr lang="en-US" smtClean="0"/>
              <a:t>‹#›</a:t>
            </a:fld>
            <a:endParaRPr lang="en-US"/>
          </a:p>
        </p:txBody>
      </p:sp>
    </p:spTree>
    <p:extLst>
      <p:ext uri="{BB962C8B-B14F-4D97-AF65-F5344CB8AC3E}">
        <p14:creationId xmlns:p14="http://schemas.microsoft.com/office/powerpoint/2010/main" val="47805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7C8BC-25A4-458D-BB79-B901957314F0}" type="datetimeFigureOut">
              <a:rPr lang="en-US" smtClean="0"/>
              <a:t>4/23/21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EE99C-AB1A-4711-8967-BB6C42DD4BCA}" type="slidenum">
              <a:rPr lang="en-US" smtClean="0"/>
              <a:t>‹#›</a:t>
            </a:fld>
            <a:endParaRPr lang="en-US"/>
          </a:p>
        </p:txBody>
      </p:sp>
    </p:spTree>
    <p:extLst>
      <p:ext uri="{BB962C8B-B14F-4D97-AF65-F5344CB8AC3E}">
        <p14:creationId xmlns:p14="http://schemas.microsoft.com/office/powerpoint/2010/main" val="402084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7C8BC-25A4-458D-BB79-B901957314F0}" type="datetimeFigureOut">
              <a:rPr lang="en-US" smtClean="0"/>
              <a:t>4/23/21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EE99C-AB1A-4711-8967-BB6C42DD4BCA}" type="slidenum">
              <a:rPr lang="en-US" smtClean="0"/>
              <a:t>‹#›</a:t>
            </a:fld>
            <a:endParaRPr lang="en-US"/>
          </a:p>
        </p:txBody>
      </p:sp>
    </p:spTree>
    <p:extLst>
      <p:ext uri="{BB962C8B-B14F-4D97-AF65-F5344CB8AC3E}">
        <p14:creationId xmlns:p14="http://schemas.microsoft.com/office/powerpoint/2010/main" val="134479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7C8BC-25A4-458D-BB79-B901957314F0}" type="datetimeFigureOut">
              <a:rPr lang="en-US" smtClean="0"/>
              <a:t>4/23/21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EE99C-AB1A-4711-8967-BB6C42DD4BCA}" type="slidenum">
              <a:rPr lang="en-US" smtClean="0"/>
              <a:t>‹#›</a:t>
            </a:fld>
            <a:endParaRPr lang="en-US"/>
          </a:p>
        </p:txBody>
      </p:sp>
    </p:spTree>
    <p:extLst>
      <p:ext uri="{BB962C8B-B14F-4D97-AF65-F5344CB8AC3E}">
        <p14:creationId xmlns:p14="http://schemas.microsoft.com/office/powerpoint/2010/main" val="173797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7C8BC-25A4-458D-BB79-B901957314F0}" type="datetimeFigureOut">
              <a:rPr lang="en-US" smtClean="0"/>
              <a:t>4/23/21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EE99C-AB1A-4711-8967-BB6C42DD4BCA}" type="slidenum">
              <a:rPr lang="en-US" smtClean="0"/>
              <a:t>‹#›</a:t>
            </a:fld>
            <a:endParaRPr lang="en-US"/>
          </a:p>
        </p:txBody>
      </p:sp>
    </p:spTree>
    <p:extLst>
      <p:ext uri="{BB962C8B-B14F-4D97-AF65-F5344CB8AC3E}">
        <p14:creationId xmlns:p14="http://schemas.microsoft.com/office/powerpoint/2010/main" val="404589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p:nvPr/>
        </p:nvSpPr>
        <p:spPr>
          <a:xfrm>
            <a:off x="1" y="0"/>
            <a:ext cx="2144800" cy="6858000"/>
          </a:xfrm>
          <a:prstGeom prst="rect">
            <a:avLst/>
          </a:prstGeom>
          <a:solidFill>
            <a:srgbClr val="F7E4F5"/>
          </a:solidFill>
          <a:ln>
            <a:noFill/>
          </a:ln>
        </p:spPr>
        <p:txBody>
          <a:bodyPr spcFirstLastPara="1" wrap="square" lIns="121900" tIns="60933" rIns="121900" bIns="60933" anchor="ctr" anchorCtr="0">
            <a:noAutofit/>
          </a:bodyPr>
          <a:lstStyle/>
          <a:p>
            <a:pPr algn="ctr"/>
            <a:endParaRPr sz="1867">
              <a:solidFill>
                <a:schemeClr val="lt1"/>
              </a:solidFill>
              <a:highlight>
                <a:srgbClr val="C0C0C0"/>
              </a:highlight>
              <a:latin typeface="Arial"/>
              <a:ea typeface="Arial"/>
              <a:cs typeface="Arial"/>
              <a:sym typeface="Arial"/>
            </a:endParaRPr>
          </a:p>
        </p:txBody>
      </p:sp>
      <p:pic>
        <p:nvPicPr>
          <p:cNvPr id="3" name="Picture 2">
            <a:extLst>
              <a:ext uri="{FF2B5EF4-FFF2-40B4-BE49-F238E27FC236}">
                <a16:creationId xmlns:a16="http://schemas.microsoft.com/office/drawing/2014/main" id="{6C5C321C-7A08-084C-81E7-981E5C1015AE}"/>
              </a:ext>
            </a:extLst>
          </p:cNvPr>
          <p:cNvPicPr>
            <a:picLocks noChangeAspect="1"/>
          </p:cNvPicPr>
          <p:nvPr/>
        </p:nvPicPr>
        <p:blipFill>
          <a:blip r:embed="rId3"/>
          <a:stretch>
            <a:fillRect/>
          </a:stretch>
        </p:blipFill>
        <p:spPr>
          <a:xfrm>
            <a:off x="6943725" y="228354"/>
            <a:ext cx="2381266" cy="1458794"/>
          </a:xfrm>
          <a:prstGeom prst="rect">
            <a:avLst/>
          </a:prstGeom>
        </p:spPr>
      </p:pic>
      <p:sp>
        <p:nvSpPr>
          <p:cNvPr id="2" name="Rectangle 1"/>
          <p:cNvSpPr/>
          <p:nvPr/>
        </p:nvSpPr>
        <p:spPr>
          <a:xfrm>
            <a:off x="2943365" y="2480086"/>
            <a:ext cx="8000720" cy="1897827"/>
          </a:xfrm>
          <a:prstGeom prst="rect">
            <a:avLst/>
          </a:prstGeom>
        </p:spPr>
        <p:txBody>
          <a:bodyPr wrap="square">
            <a:spAutoFit/>
          </a:bodyPr>
          <a:lstStyle/>
          <a:p>
            <a:pPr algn="ctr">
              <a:lnSpc>
                <a:spcPct val="80000"/>
              </a:lnSpc>
              <a:buClr>
                <a:srgbClr val="430895"/>
              </a:buClr>
              <a:buSzPts val="1804"/>
            </a:pPr>
            <a:r>
              <a:rPr lang="en-US" sz="4800" dirty="0"/>
              <a:t>Child Protection and Gender-Based Violence in Tigray Briefing</a:t>
            </a:r>
            <a:endParaRPr lang="fr-FR" sz="4800" b="1" dirty="0">
              <a:solidFill>
                <a:srgbClr val="7030A0"/>
              </a:solidFill>
              <a:latin typeface="Palatino"/>
              <a:ea typeface="Palatino"/>
              <a:cs typeface="Palatino"/>
              <a:sym typeface="Palatino"/>
            </a:endParaRPr>
          </a:p>
        </p:txBody>
      </p:sp>
      <p:sp>
        <p:nvSpPr>
          <p:cNvPr id="4" name="Rectangle 3"/>
          <p:cNvSpPr/>
          <p:nvPr/>
        </p:nvSpPr>
        <p:spPr>
          <a:xfrm>
            <a:off x="5213187" y="4940018"/>
            <a:ext cx="3461076" cy="461665"/>
          </a:xfrm>
          <a:prstGeom prst="rect">
            <a:avLst/>
          </a:prstGeom>
        </p:spPr>
        <p:txBody>
          <a:bodyPr wrap="none">
            <a:spAutoFit/>
          </a:bodyPr>
          <a:lstStyle/>
          <a:p>
            <a:r>
              <a:rPr lang="en-US" sz="2400" dirty="0">
                <a:solidFill>
                  <a:srgbClr val="7030A0"/>
                </a:solidFill>
              </a:rPr>
              <a:t>23 April 2021. 2.00pm EAT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050" y="263080"/>
            <a:ext cx="2069068" cy="1331728"/>
          </a:xfrm>
          <a:prstGeom prst="rect">
            <a:avLst/>
          </a:prstGeom>
        </p:spPr>
      </p:pic>
      <p:pic>
        <p:nvPicPr>
          <p:cNvPr id="9" name="Picture 8">
            <a:extLst>
              <a:ext uri="{FF2B5EF4-FFF2-40B4-BE49-F238E27FC236}">
                <a16:creationId xmlns:a16="http://schemas.microsoft.com/office/drawing/2014/main" id="{AC192C0F-A557-4353-B15E-59C5DA2AA7C1}"/>
              </a:ext>
            </a:extLst>
          </p:cNvPr>
          <p:cNvPicPr>
            <a:picLocks noChangeAspect="1"/>
          </p:cNvPicPr>
          <p:nvPr/>
        </p:nvPicPr>
        <p:blipFill rotWithShape="1">
          <a:blip r:embed="rId5"/>
          <a:srcRect r="83606" b="81385"/>
          <a:stretch/>
        </p:blipFill>
        <p:spPr>
          <a:xfrm>
            <a:off x="0" y="1"/>
            <a:ext cx="2144800" cy="1687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2" name="Picture 1">
            <a:extLst>
              <a:ext uri="{FF2B5EF4-FFF2-40B4-BE49-F238E27FC236}">
                <a16:creationId xmlns:a16="http://schemas.microsoft.com/office/drawing/2014/main" id="{525DC54A-C53E-4A88-82D4-EF92E0D87F8A}"/>
              </a:ext>
            </a:extLst>
          </p:cNvPr>
          <p:cNvPicPr>
            <a:picLocks noChangeAspect="1"/>
          </p:cNvPicPr>
          <p:nvPr/>
        </p:nvPicPr>
        <p:blipFill rotWithShape="1">
          <a:blip r:embed="rId3">
            <a:alphaModFix amt="50000"/>
          </a:blip>
          <a:srcRect l="19016" t="13191"/>
          <a:stretch/>
        </p:blipFill>
        <p:spPr>
          <a:xfrm>
            <a:off x="2082845" y="939113"/>
            <a:ext cx="7632930" cy="5668080"/>
          </a:xfrm>
          <a:prstGeom prst="rect">
            <a:avLst/>
          </a:prstGeom>
        </p:spPr>
      </p:pic>
      <p:sp>
        <p:nvSpPr>
          <p:cNvPr id="311" name="Google Shape;311;p30"/>
          <p:cNvSpPr/>
          <p:nvPr/>
        </p:nvSpPr>
        <p:spPr>
          <a:xfrm>
            <a:off x="1" y="2032000"/>
            <a:ext cx="1900772" cy="4826000"/>
          </a:xfrm>
          <a:prstGeom prst="rect">
            <a:avLst/>
          </a:prstGeom>
          <a:solidFill>
            <a:srgbClr val="B2A0C7"/>
          </a:solidFill>
          <a:ln w="25400" cap="flat" cmpd="sng">
            <a:solidFill>
              <a:srgbClr val="B2A0C7"/>
            </a:solidFill>
            <a:prstDash val="solid"/>
            <a:round/>
            <a:headEnd type="none" w="sm" len="sm"/>
            <a:tailEnd type="none" w="sm" len="sm"/>
          </a:ln>
        </p:spPr>
        <p:txBody>
          <a:bodyPr spcFirstLastPara="1" wrap="square" lIns="121900" tIns="60933" rIns="121900" bIns="60933" anchor="ctr" anchorCtr="0">
            <a:noAutofit/>
          </a:bodyPr>
          <a:lstStyle/>
          <a:p>
            <a:pPr algn="ctr"/>
            <a:endParaRPr sz="2400" b="1">
              <a:solidFill>
                <a:schemeClr val="lt1"/>
              </a:solidFill>
              <a:ea typeface="Arial"/>
              <a:cs typeface="Arial"/>
              <a:sym typeface="Arial"/>
            </a:endParaRPr>
          </a:p>
        </p:txBody>
      </p:sp>
      <p:sp>
        <p:nvSpPr>
          <p:cNvPr id="312" name="Google Shape;312;p30"/>
          <p:cNvSpPr txBox="1"/>
          <p:nvPr/>
        </p:nvSpPr>
        <p:spPr>
          <a:xfrm>
            <a:off x="5308609" y="4297275"/>
            <a:ext cx="184667" cy="369332"/>
          </a:xfrm>
          <a:prstGeom prst="rect">
            <a:avLst/>
          </a:prstGeom>
          <a:noFill/>
          <a:ln>
            <a:noFill/>
          </a:ln>
        </p:spPr>
        <p:txBody>
          <a:bodyPr spcFirstLastPara="1" wrap="square" lIns="91400" tIns="45700" rIns="91400" bIns="45700" anchor="t" anchorCtr="0">
            <a:noAutofit/>
          </a:bodyPr>
          <a:lstStyle/>
          <a:p>
            <a:endParaRPr>
              <a:solidFill>
                <a:schemeClr val="dk1"/>
              </a:solidFill>
              <a:latin typeface="Calibri"/>
              <a:ea typeface="Calibri"/>
              <a:cs typeface="Calibri"/>
              <a:sym typeface="Calibri"/>
            </a:endParaRPr>
          </a:p>
        </p:txBody>
      </p:sp>
      <p:sp>
        <p:nvSpPr>
          <p:cNvPr id="313" name="Google Shape;313;p30"/>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ea typeface="Palatino"/>
                <a:cs typeface="Palatino"/>
                <a:sym typeface="Palatino"/>
              </a:rPr>
              <a:t>3</a:t>
            </a:r>
            <a:endParaRPr sz="2400" dirty="0"/>
          </a:p>
        </p:txBody>
      </p:sp>
      <p:sp>
        <p:nvSpPr>
          <p:cNvPr id="315" name="Google Shape;315;p30"/>
          <p:cNvSpPr txBox="1"/>
          <p:nvPr/>
        </p:nvSpPr>
        <p:spPr>
          <a:xfrm>
            <a:off x="5024582" y="-985212"/>
            <a:ext cx="246308" cy="410369"/>
          </a:xfrm>
          <a:prstGeom prst="rect">
            <a:avLst/>
          </a:prstGeom>
          <a:noFill/>
          <a:ln>
            <a:noFill/>
          </a:ln>
        </p:spPr>
        <p:txBody>
          <a:bodyPr spcFirstLastPara="1" wrap="square" lIns="121900" tIns="60933" rIns="121900" bIns="60933" anchor="t" anchorCtr="0">
            <a:noAutofit/>
          </a:bodyPr>
          <a:lstStyle/>
          <a:p>
            <a:endParaRPr sz="1867">
              <a:solidFill>
                <a:srgbClr val="000000"/>
              </a:solidFill>
              <a:latin typeface="Arial"/>
              <a:ea typeface="Arial"/>
              <a:cs typeface="Arial"/>
              <a:sym typeface="Arial"/>
            </a:endParaRPr>
          </a:p>
        </p:txBody>
      </p:sp>
      <p:sp>
        <p:nvSpPr>
          <p:cNvPr id="11" name="Rectangle 10">
            <a:extLst>
              <a:ext uri="{FF2B5EF4-FFF2-40B4-BE49-F238E27FC236}">
                <a16:creationId xmlns:a16="http://schemas.microsoft.com/office/drawing/2014/main" id="{EE2B3EE5-B90D-DE4E-B9C2-6EA25C1D0847}"/>
              </a:ext>
            </a:extLst>
          </p:cNvPr>
          <p:cNvSpPr/>
          <p:nvPr/>
        </p:nvSpPr>
        <p:spPr>
          <a:xfrm>
            <a:off x="1050181" y="391754"/>
            <a:ext cx="10513637" cy="741934"/>
          </a:xfrm>
          <a:prstGeom prst="rect">
            <a:avLst/>
          </a:prstGeom>
        </p:spPr>
        <p:txBody>
          <a:bodyPr wrap="square">
            <a:spAutoFit/>
          </a:bodyPr>
          <a:lstStyle/>
          <a:p>
            <a:pPr lvl="0" algn="ctr">
              <a:lnSpc>
                <a:spcPct val="80000"/>
              </a:lnSpc>
              <a:buClr>
                <a:srgbClr val="430895"/>
              </a:buClr>
              <a:buSzPts val="1804"/>
            </a:pPr>
            <a:r>
              <a:rPr lang="en-US" sz="5000" dirty="0"/>
              <a:t>REPSPONSE PLAN 2021 - Tigray</a:t>
            </a:r>
            <a:endParaRPr lang="fr-FR" sz="5000" b="1" dirty="0">
              <a:solidFill>
                <a:srgbClr val="D1A7E6"/>
              </a:solidFill>
              <a:latin typeface="Palatino"/>
              <a:ea typeface="Palatino"/>
              <a:cs typeface="Palatino"/>
              <a:sym typeface="Palatino"/>
            </a:endParaRPr>
          </a:p>
        </p:txBody>
      </p:sp>
      <p:sp>
        <p:nvSpPr>
          <p:cNvPr id="19" name="Rectangle 18">
            <a:extLst>
              <a:ext uri="{FF2B5EF4-FFF2-40B4-BE49-F238E27FC236}">
                <a16:creationId xmlns:a16="http://schemas.microsoft.com/office/drawing/2014/main" id="{C508FD4F-EBB1-49B3-8192-C2B73325318F}"/>
              </a:ext>
            </a:extLst>
          </p:cNvPr>
          <p:cNvSpPr/>
          <p:nvPr/>
        </p:nvSpPr>
        <p:spPr>
          <a:xfrm>
            <a:off x="1967811" y="4271834"/>
            <a:ext cx="5599538" cy="2308324"/>
          </a:xfrm>
          <a:prstGeom prst="rect">
            <a:avLst/>
          </a:prstGeom>
        </p:spPr>
        <p:txBody>
          <a:bodyPr wrap="square">
            <a:spAutoFit/>
          </a:bodyPr>
          <a:lstStyle/>
          <a:p>
            <a:r>
              <a:rPr lang="en-GB" sz="2400" b="1" dirty="0"/>
              <a:t>People in Need</a:t>
            </a:r>
            <a:endParaRPr lang="en-US" sz="2400" b="1" dirty="0"/>
          </a:p>
          <a:p>
            <a:pPr marL="342900" indent="-342900">
              <a:buFont typeface="Arial" panose="020B0604020202020204" pitchFamily="34" charset="0"/>
              <a:buChar char="•"/>
            </a:pPr>
            <a:r>
              <a:rPr lang="en-US" sz="2400" dirty="0"/>
              <a:t>Analysis of needs across 87 woredas</a:t>
            </a:r>
          </a:p>
          <a:p>
            <a:pPr marL="342900" indent="-342900">
              <a:buFont typeface="Arial" panose="020B0604020202020204" pitchFamily="34" charset="0"/>
              <a:buChar char="•"/>
            </a:pPr>
            <a:r>
              <a:rPr lang="en-GB" sz="2400" dirty="0"/>
              <a:t>Based on displacement numbers, ratio to host communities</a:t>
            </a:r>
          </a:p>
          <a:p>
            <a:pPr marL="342900" indent="-342900">
              <a:buFont typeface="Arial" panose="020B0604020202020204" pitchFamily="34" charset="0"/>
              <a:buChar char="•"/>
            </a:pPr>
            <a:r>
              <a:rPr lang="en-GB" sz="2400" dirty="0"/>
              <a:t>Based on % of women, girls, boys and men in the communities</a:t>
            </a:r>
            <a:endParaRPr lang="en-GB" dirty="0"/>
          </a:p>
        </p:txBody>
      </p:sp>
      <p:pic>
        <p:nvPicPr>
          <p:cNvPr id="25" name="Picture 24">
            <a:extLst>
              <a:ext uri="{FF2B5EF4-FFF2-40B4-BE49-F238E27FC236}">
                <a16:creationId xmlns:a16="http://schemas.microsoft.com/office/drawing/2014/main" id="{90831A62-97A4-43E9-BBB6-C74B130223EC}"/>
              </a:ext>
            </a:extLst>
          </p:cNvPr>
          <p:cNvPicPr>
            <a:picLocks noChangeAspect="1"/>
          </p:cNvPicPr>
          <p:nvPr/>
        </p:nvPicPr>
        <p:blipFill rotWithShape="1">
          <a:blip r:embed="rId3"/>
          <a:srcRect r="83606" b="81385"/>
          <a:stretch/>
        </p:blipFill>
        <p:spPr>
          <a:xfrm>
            <a:off x="277597" y="385225"/>
            <a:ext cx="1545168" cy="1215464"/>
          </a:xfrm>
          <a:prstGeom prst="rect">
            <a:avLst/>
          </a:prstGeom>
        </p:spPr>
      </p:pic>
      <p:pic>
        <p:nvPicPr>
          <p:cNvPr id="26" name="Picture 25">
            <a:extLst>
              <a:ext uri="{FF2B5EF4-FFF2-40B4-BE49-F238E27FC236}">
                <a16:creationId xmlns:a16="http://schemas.microsoft.com/office/drawing/2014/main" id="{DD4BA549-0713-4640-A100-6C6A92B6CA40}"/>
              </a:ext>
            </a:extLst>
          </p:cNvPr>
          <p:cNvPicPr>
            <a:picLocks noChangeAspect="1"/>
          </p:cNvPicPr>
          <p:nvPr/>
        </p:nvPicPr>
        <p:blipFill>
          <a:blip r:embed="rId4"/>
          <a:stretch>
            <a:fillRect/>
          </a:stretch>
        </p:blipFill>
        <p:spPr>
          <a:xfrm>
            <a:off x="2200757" y="1192243"/>
            <a:ext cx="2963816" cy="3236454"/>
          </a:xfrm>
          <a:prstGeom prst="rect">
            <a:avLst/>
          </a:prstGeom>
        </p:spPr>
      </p:pic>
      <p:pic>
        <p:nvPicPr>
          <p:cNvPr id="27" name="Picture 26">
            <a:extLst>
              <a:ext uri="{FF2B5EF4-FFF2-40B4-BE49-F238E27FC236}">
                <a16:creationId xmlns:a16="http://schemas.microsoft.com/office/drawing/2014/main" id="{E5E643DD-751E-4F8F-9A96-DAC2F923D67B}"/>
              </a:ext>
            </a:extLst>
          </p:cNvPr>
          <p:cNvPicPr>
            <a:picLocks noChangeAspect="1"/>
          </p:cNvPicPr>
          <p:nvPr/>
        </p:nvPicPr>
        <p:blipFill rotWithShape="1">
          <a:blip r:embed="rId5"/>
          <a:srcRect r="6066" b="4057"/>
          <a:stretch/>
        </p:blipFill>
        <p:spPr>
          <a:xfrm>
            <a:off x="5467259" y="1327727"/>
            <a:ext cx="2963817" cy="2855188"/>
          </a:xfrm>
          <a:prstGeom prst="rect">
            <a:avLst/>
          </a:prstGeom>
          <a:blipFill>
            <a:blip r:embed="rId6"/>
            <a:tile tx="0" ty="0" sx="100000" sy="100000" flip="none" algn="tl"/>
          </a:blipFill>
        </p:spPr>
      </p:pic>
      <p:sp>
        <p:nvSpPr>
          <p:cNvPr id="29" name="Rectangle 28">
            <a:extLst>
              <a:ext uri="{FF2B5EF4-FFF2-40B4-BE49-F238E27FC236}">
                <a16:creationId xmlns:a16="http://schemas.microsoft.com/office/drawing/2014/main" id="{F76D7178-ABED-4573-9F69-BBEF08410143}"/>
              </a:ext>
            </a:extLst>
          </p:cNvPr>
          <p:cNvSpPr/>
          <p:nvPr/>
        </p:nvSpPr>
        <p:spPr>
          <a:xfrm>
            <a:off x="7871401" y="4253724"/>
            <a:ext cx="4208908" cy="2585323"/>
          </a:xfrm>
          <a:prstGeom prst="rect">
            <a:avLst/>
          </a:prstGeom>
        </p:spPr>
        <p:txBody>
          <a:bodyPr wrap="square">
            <a:spAutoFit/>
          </a:bodyPr>
          <a:lstStyle/>
          <a:p>
            <a:r>
              <a:rPr lang="en-GB" sz="2400" b="1" dirty="0"/>
              <a:t>Target</a:t>
            </a:r>
          </a:p>
          <a:p>
            <a:pPr marL="285750" indent="-285750">
              <a:buFont typeface="Arial" panose="020B0604020202020204" pitchFamily="34" charset="0"/>
              <a:buChar char="•"/>
            </a:pPr>
            <a:r>
              <a:rPr lang="en-GB" sz="2400" dirty="0"/>
              <a:t>Based on globally agreed estimated percentages based on PIN</a:t>
            </a:r>
          </a:p>
          <a:p>
            <a:pPr marL="285750" indent="-285750">
              <a:buFont typeface="Arial" panose="020B0604020202020204" pitchFamily="34" charset="0"/>
              <a:buChar char="•"/>
            </a:pPr>
            <a:r>
              <a:rPr lang="en-GB" sz="2400" dirty="0"/>
              <a:t>Includes both IDPs and host communities</a:t>
            </a:r>
          </a:p>
          <a:p>
            <a:pPr marL="285750" indent="-285750">
              <a:buFont typeface="Arial" panose="020B0604020202020204" pitchFamily="34" charset="0"/>
              <a:buChar char="•"/>
            </a:pPr>
            <a:endParaRPr lang="en-GB" dirty="0"/>
          </a:p>
        </p:txBody>
      </p:sp>
      <p:pic>
        <p:nvPicPr>
          <p:cNvPr id="13" name="Picture 12">
            <a:extLst>
              <a:ext uri="{FF2B5EF4-FFF2-40B4-BE49-F238E27FC236}">
                <a16:creationId xmlns:a16="http://schemas.microsoft.com/office/drawing/2014/main" id="{E6CFC37A-92CD-4377-AE6C-329DD247D4A1}"/>
              </a:ext>
            </a:extLst>
          </p:cNvPr>
          <p:cNvPicPr>
            <a:picLocks noChangeAspect="1"/>
          </p:cNvPicPr>
          <p:nvPr/>
        </p:nvPicPr>
        <p:blipFill>
          <a:blip r:embed="rId7"/>
          <a:stretch>
            <a:fillRect/>
          </a:stretch>
        </p:blipFill>
        <p:spPr>
          <a:xfrm>
            <a:off x="9243028" y="3007318"/>
            <a:ext cx="2320790" cy="1175597"/>
          </a:xfrm>
          <a:prstGeom prst="rect">
            <a:avLst/>
          </a:prstGeom>
        </p:spPr>
      </p:pic>
      <p:sp>
        <p:nvSpPr>
          <p:cNvPr id="14" name="TextBox 13">
            <a:extLst>
              <a:ext uri="{FF2B5EF4-FFF2-40B4-BE49-F238E27FC236}">
                <a16:creationId xmlns:a16="http://schemas.microsoft.com/office/drawing/2014/main" id="{27E5EF29-46BA-4C1A-94B5-7AD0BC83ECFF}"/>
              </a:ext>
            </a:extLst>
          </p:cNvPr>
          <p:cNvSpPr txBox="1"/>
          <p:nvPr/>
        </p:nvSpPr>
        <p:spPr>
          <a:xfrm>
            <a:off x="8959516" y="1487031"/>
            <a:ext cx="2980438" cy="1323439"/>
          </a:xfrm>
          <a:prstGeom prst="rect">
            <a:avLst/>
          </a:prstGeom>
          <a:noFill/>
        </p:spPr>
        <p:txBody>
          <a:bodyPr wrap="square" rtlCol="0">
            <a:spAutoFit/>
          </a:bodyPr>
          <a:lstStyle/>
          <a:p>
            <a:r>
              <a:rPr lang="en-GB" sz="8000" dirty="0">
                <a:solidFill>
                  <a:srgbClr val="C00000"/>
                </a:solidFill>
              </a:rPr>
              <a:t>$ </a:t>
            </a:r>
            <a:r>
              <a:rPr lang="en-GB" sz="8000" dirty="0"/>
              <a:t>32.5</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30"/>
          <p:cNvSpPr/>
          <p:nvPr/>
        </p:nvSpPr>
        <p:spPr>
          <a:xfrm>
            <a:off x="1" y="2032000"/>
            <a:ext cx="1900772" cy="4826000"/>
          </a:xfrm>
          <a:prstGeom prst="rect">
            <a:avLst/>
          </a:prstGeom>
          <a:solidFill>
            <a:srgbClr val="B2A0C7"/>
          </a:solidFill>
          <a:ln w="25400" cap="flat" cmpd="sng">
            <a:solidFill>
              <a:srgbClr val="B2A0C7"/>
            </a:solidFill>
            <a:prstDash val="solid"/>
            <a:round/>
            <a:headEnd type="none" w="sm" len="sm"/>
            <a:tailEnd type="none" w="sm" len="sm"/>
          </a:ln>
        </p:spPr>
        <p:txBody>
          <a:bodyPr spcFirstLastPara="1" wrap="square" lIns="121900" tIns="60933" rIns="121900" bIns="60933" anchor="ctr" anchorCtr="0">
            <a:noAutofit/>
          </a:bodyPr>
          <a:lstStyle/>
          <a:p>
            <a:pPr algn="ctr"/>
            <a:endParaRPr sz="2400" b="1">
              <a:solidFill>
                <a:schemeClr val="lt1"/>
              </a:solidFill>
              <a:ea typeface="Arial"/>
              <a:cs typeface="Arial"/>
              <a:sym typeface="Arial"/>
            </a:endParaRPr>
          </a:p>
        </p:txBody>
      </p:sp>
      <p:sp>
        <p:nvSpPr>
          <p:cNvPr id="312" name="Google Shape;312;p30"/>
          <p:cNvSpPr txBox="1"/>
          <p:nvPr/>
        </p:nvSpPr>
        <p:spPr>
          <a:xfrm>
            <a:off x="5308609" y="4297275"/>
            <a:ext cx="184667" cy="369332"/>
          </a:xfrm>
          <a:prstGeom prst="rect">
            <a:avLst/>
          </a:prstGeom>
          <a:noFill/>
          <a:ln>
            <a:noFill/>
          </a:ln>
        </p:spPr>
        <p:txBody>
          <a:bodyPr spcFirstLastPara="1" wrap="square" lIns="91400" tIns="45700" rIns="91400" bIns="45700" anchor="t" anchorCtr="0">
            <a:noAutofit/>
          </a:bodyPr>
          <a:lstStyle/>
          <a:p>
            <a:endParaRPr>
              <a:solidFill>
                <a:schemeClr val="dk1"/>
              </a:solidFill>
              <a:latin typeface="Calibri"/>
              <a:ea typeface="Calibri"/>
              <a:cs typeface="Calibri"/>
              <a:sym typeface="Calibri"/>
            </a:endParaRPr>
          </a:p>
        </p:txBody>
      </p:sp>
      <p:sp>
        <p:nvSpPr>
          <p:cNvPr id="313" name="Google Shape;313;p30"/>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ea typeface="Palatino"/>
                <a:cs typeface="Palatino"/>
                <a:sym typeface="Palatino"/>
              </a:rPr>
              <a:t>3</a:t>
            </a:r>
            <a:endParaRPr sz="2400" dirty="0"/>
          </a:p>
        </p:txBody>
      </p:sp>
      <p:sp>
        <p:nvSpPr>
          <p:cNvPr id="315" name="Google Shape;315;p30"/>
          <p:cNvSpPr txBox="1"/>
          <p:nvPr/>
        </p:nvSpPr>
        <p:spPr>
          <a:xfrm>
            <a:off x="5024582" y="-985212"/>
            <a:ext cx="246308" cy="410369"/>
          </a:xfrm>
          <a:prstGeom prst="rect">
            <a:avLst/>
          </a:prstGeom>
          <a:noFill/>
          <a:ln>
            <a:noFill/>
          </a:ln>
        </p:spPr>
        <p:txBody>
          <a:bodyPr spcFirstLastPara="1" wrap="square" lIns="121900" tIns="60933" rIns="121900" bIns="60933" anchor="t" anchorCtr="0">
            <a:noAutofit/>
          </a:bodyPr>
          <a:lstStyle/>
          <a:p>
            <a:endParaRPr sz="1867">
              <a:solidFill>
                <a:srgbClr val="000000"/>
              </a:solidFill>
              <a:latin typeface="Arial"/>
              <a:ea typeface="Arial"/>
              <a:cs typeface="Arial"/>
              <a:sym typeface="Arial"/>
            </a:endParaRPr>
          </a:p>
        </p:txBody>
      </p:sp>
      <p:sp>
        <p:nvSpPr>
          <p:cNvPr id="11" name="Rectangle 10">
            <a:extLst>
              <a:ext uri="{FF2B5EF4-FFF2-40B4-BE49-F238E27FC236}">
                <a16:creationId xmlns:a16="http://schemas.microsoft.com/office/drawing/2014/main" id="{EE2B3EE5-B90D-DE4E-B9C2-6EA25C1D0847}"/>
              </a:ext>
            </a:extLst>
          </p:cNvPr>
          <p:cNvSpPr/>
          <p:nvPr/>
        </p:nvSpPr>
        <p:spPr>
          <a:xfrm>
            <a:off x="782546" y="440450"/>
            <a:ext cx="12079146" cy="723275"/>
          </a:xfrm>
          <a:prstGeom prst="rect">
            <a:avLst/>
          </a:prstGeom>
        </p:spPr>
        <p:txBody>
          <a:bodyPr wrap="square">
            <a:spAutoFit/>
          </a:bodyPr>
          <a:lstStyle/>
          <a:p>
            <a:pPr lvl="0" algn="ctr">
              <a:lnSpc>
                <a:spcPct val="80000"/>
              </a:lnSpc>
              <a:buClr>
                <a:srgbClr val="430895"/>
              </a:buClr>
              <a:buSzPts val="1804"/>
            </a:pPr>
            <a:r>
              <a:rPr lang="en-US" sz="5000" dirty="0"/>
              <a:t>CP and GBV Response </a:t>
            </a:r>
            <a:r>
              <a:rPr lang="en-US" sz="2000" dirty="0"/>
              <a:t>to Mid April 2021</a:t>
            </a:r>
            <a:endParaRPr lang="en-US" sz="5000" dirty="0"/>
          </a:p>
        </p:txBody>
      </p:sp>
      <p:pic>
        <p:nvPicPr>
          <p:cNvPr id="13" name="Picture 12">
            <a:extLst>
              <a:ext uri="{FF2B5EF4-FFF2-40B4-BE49-F238E27FC236}">
                <a16:creationId xmlns:a16="http://schemas.microsoft.com/office/drawing/2014/main" id="{82E91C8B-2966-4C7F-89E1-F80D974753C8}"/>
              </a:ext>
            </a:extLst>
          </p:cNvPr>
          <p:cNvPicPr>
            <a:picLocks noChangeAspect="1"/>
          </p:cNvPicPr>
          <p:nvPr/>
        </p:nvPicPr>
        <p:blipFill rotWithShape="1">
          <a:blip r:embed="rId3"/>
          <a:srcRect r="83606" b="81385"/>
          <a:stretch/>
        </p:blipFill>
        <p:spPr>
          <a:xfrm>
            <a:off x="277597" y="385225"/>
            <a:ext cx="1545168" cy="1215464"/>
          </a:xfrm>
          <a:prstGeom prst="rect">
            <a:avLst/>
          </a:prstGeom>
        </p:spPr>
      </p:pic>
      <p:pic>
        <p:nvPicPr>
          <p:cNvPr id="2" name="Picture 1">
            <a:extLst>
              <a:ext uri="{FF2B5EF4-FFF2-40B4-BE49-F238E27FC236}">
                <a16:creationId xmlns:a16="http://schemas.microsoft.com/office/drawing/2014/main" id="{85120635-68CB-482D-88E5-87A30429CECE}"/>
              </a:ext>
            </a:extLst>
          </p:cNvPr>
          <p:cNvPicPr>
            <a:picLocks noChangeAspect="1"/>
          </p:cNvPicPr>
          <p:nvPr/>
        </p:nvPicPr>
        <p:blipFill>
          <a:blip r:embed="rId4"/>
          <a:stretch>
            <a:fillRect/>
          </a:stretch>
        </p:blipFill>
        <p:spPr>
          <a:xfrm>
            <a:off x="2164805" y="1218950"/>
            <a:ext cx="1257221" cy="1868370"/>
          </a:xfrm>
          <a:prstGeom prst="rect">
            <a:avLst/>
          </a:prstGeom>
        </p:spPr>
      </p:pic>
      <p:pic>
        <p:nvPicPr>
          <p:cNvPr id="5" name="Picture 4">
            <a:extLst>
              <a:ext uri="{FF2B5EF4-FFF2-40B4-BE49-F238E27FC236}">
                <a16:creationId xmlns:a16="http://schemas.microsoft.com/office/drawing/2014/main" id="{F6CF6882-DD81-48C9-8D2D-79A86F4C3928}"/>
              </a:ext>
            </a:extLst>
          </p:cNvPr>
          <p:cNvPicPr>
            <a:picLocks noChangeAspect="1"/>
          </p:cNvPicPr>
          <p:nvPr/>
        </p:nvPicPr>
        <p:blipFill>
          <a:blip r:embed="rId5"/>
          <a:stretch>
            <a:fillRect/>
          </a:stretch>
        </p:blipFill>
        <p:spPr>
          <a:xfrm>
            <a:off x="2164805" y="3369328"/>
            <a:ext cx="1122245" cy="1586419"/>
          </a:xfrm>
          <a:prstGeom prst="rect">
            <a:avLst/>
          </a:prstGeom>
        </p:spPr>
      </p:pic>
      <p:pic>
        <p:nvPicPr>
          <p:cNvPr id="6" name="Picture 5">
            <a:extLst>
              <a:ext uri="{FF2B5EF4-FFF2-40B4-BE49-F238E27FC236}">
                <a16:creationId xmlns:a16="http://schemas.microsoft.com/office/drawing/2014/main" id="{31002104-F2AF-4773-86F8-98A83EB1F60A}"/>
              </a:ext>
            </a:extLst>
          </p:cNvPr>
          <p:cNvPicPr>
            <a:picLocks noChangeAspect="1"/>
          </p:cNvPicPr>
          <p:nvPr/>
        </p:nvPicPr>
        <p:blipFill>
          <a:blip r:embed="rId6"/>
          <a:stretch>
            <a:fillRect/>
          </a:stretch>
        </p:blipFill>
        <p:spPr>
          <a:xfrm>
            <a:off x="2084800" y="5196550"/>
            <a:ext cx="1366861" cy="1468619"/>
          </a:xfrm>
          <a:prstGeom prst="rect">
            <a:avLst/>
          </a:prstGeom>
        </p:spPr>
      </p:pic>
      <p:sp>
        <p:nvSpPr>
          <p:cNvPr id="7" name="TextBox 6"/>
          <p:cNvSpPr txBox="1"/>
          <p:nvPr/>
        </p:nvSpPr>
        <p:spPr>
          <a:xfrm>
            <a:off x="4212236" y="1990521"/>
            <a:ext cx="6865495" cy="3970318"/>
          </a:xfrm>
          <a:prstGeom prst="rect">
            <a:avLst/>
          </a:prstGeom>
          <a:noFill/>
        </p:spPr>
        <p:txBody>
          <a:bodyPr wrap="square" rtlCol="0">
            <a:spAutoFit/>
          </a:bodyPr>
          <a:lstStyle/>
          <a:p>
            <a:r>
              <a:rPr lang="en-GB" sz="3600" dirty="0"/>
              <a:t>Funding request                $ 32.5</a:t>
            </a:r>
          </a:p>
          <a:p>
            <a:endParaRPr lang="en-GB" sz="3600" dirty="0"/>
          </a:p>
          <a:p>
            <a:r>
              <a:rPr lang="en-GB" sz="3600" dirty="0"/>
              <a:t>Funding confirmed           $ 6.7</a:t>
            </a:r>
          </a:p>
          <a:p>
            <a:endParaRPr lang="en-GB" sz="3600" dirty="0"/>
          </a:p>
          <a:p>
            <a:r>
              <a:rPr lang="en-GB" sz="3600" i="1" dirty="0"/>
              <a:t>Funding pipeline               $ 2.3</a:t>
            </a:r>
          </a:p>
          <a:p>
            <a:endParaRPr lang="en-GB" sz="3600" dirty="0"/>
          </a:p>
          <a:p>
            <a:r>
              <a:rPr lang="en-GB" sz="3600" dirty="0"/>
              <a:t>Funding gap </a:t>
            </a:r>
            <a:r>
              <a:rPr lang="en-GB" sz="1400" dirty="0"/>
              <a:t>(request – confirmed)                   </a:t>
            </a:r>
            <a:r>
              <a:rPr lang="en-GB" sz="3600" dirty="0"/>
              <a:t>$ 25.5</a:t>
            </a:r>
            <a:endParaRPr lang="en-US" sz="3600" dirty="0"/>
          </a:p>
        </p:txBody>
      </p:sp>
    </p:spTree>
    <p:extLst>
      <p:ext uri="{BB962C8B-B14F-4D97-AF65-F5344CB8AC3E}">
        <p14:creationId xmlns:p14="http://schemas.microsoft.com/office/powerpoint/2010/main" val="34987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15" name="Picture 14">
            <a:extLst>
              <a:ext uri="{FF2B5EF4-FFF2-40B4-BE49-F238E27FC236}">
                <a16:creationId xmlns:a16="http://schemas.microsoft.com/office/drawing/2014/main" id="{9E774887-E7F4-471C-870E-536445055E4D}"/>
              </a:ext>
            </a:extLst>
          </p:cNvPr>
          <p:cNvPicPr>
            <a:picLocks noChangeAspect="1"/>
          </p:cNvPicPr>
          <p:nvPr/>
        </p:nvPicPr>
        <p:blipFill rotWithShape="1">
          <a:blip r:embed="rId3">
            <a:alphaModFix amt="50000"/>
          </a:blip>
          <a:srcRect l="19016" t="13191"/>
          <a:stretch/>
        </p:blipFill>
        <p:spPr>
          <a:xfrm>
            <a:off x="2082845" y="939113"/>
            <a:ext cx="6356820" cy="5668080"/>
          </a:xfrm>
          <a:prstGeom prst="rect">
            <a:avLst/>
          </a:prstGeom>
        </p:spPr>
      </p:pic>
      <p:sp>
        <p:nvSpPr>
          <p:cNvPr id="311" name="Google Shape;311;p30"/>
          <p:cNvSpPr/>
          <p:nvPr/>
        </p:nvSpPr>
        <p:spPr>
          <a:xfrm>
            <a:off x="1" y="2032000"/>
            <a:ext cx="1900772" cy="4826000"/>
          </a:xfrm>
          <a:prstGeom prst="rect">
            <a:avLst/>
          </a:prstGeom>
          <a:solidFill>
            <a:srgbClr val="B2A0C7"/>
          </a:solidFill>
          <a:ln w="25400" cap="flat" cmpd="sng">
            <a:solidFill>
              <a:srgbClr val="B2A0C7"/>
            </a:solidFill>
            <a:prstDash val="solid"/>
            <a:round/>
            <a:headEnd type="none" w="sm" len="sm"/>
            <a:tailEnd type="none" w="sm" len="sm"/>
          </a:ln>
        </p:spPr>
        <p:txBody>
          <a:bodyPr spcFirstLastPara="1" wrap="square" lIns="121900" tIns="60933" rIns="121900" bIns="60933" anchor="ctr" anchorCtr="0">
            <a:noAutofit/>
          </a:bodyPr>
          <a:lstStyle/>
          <a:p>
            <a:pPr algn="ctr"/>
            <a:endParaRPr sz="2400" b="1">
              <a:solidFill>
                <a:schemeClr val="lt1"/>
              </a:solidFill>
              <a:ea typeface="Arial"/>
              <a:cs typeface="Arial"/>
              <a:sym typeface="Arial"/>
            </a:endParaRPr>
          </a:p>
        </p:txBody>
      </p:sp>
      <p:sp>
        <p:nvSpPr>
          <p:cNvPr id="312" name="Google Shape;312;p30"/>
          <p:cNvSpPr txBox="1"/>
          <p:nvPr/>
        </p:nvSpPr>
        <p:spPr>
          <a:xfrm>
            <a:off x="5308609" y="4297275"/>
            <a:ext cx="184667" cy="369332"/>
          </a:xfrm>
          <a:prstGeom prst="rect">
            <a:avLst/>
          </a:prstGeom>
          <a:noFill/>
          <a:ln>
            <a:noFill/>
          </a:ln>
        </p:spPr>
        <p:txBody>
          <a:bodyPr spcFirstLastPara="1" wrap="square" lIns="91400" tIns="45700" rIns="91400" bIns="45700" anchor="t" anchorCtr="0">
            <a:noAutofit/>
          </a:bodyPr>
          <a:lstStyle/>
          <a:p>
            <a:endParaRPr>
              <a:solidFill>
                <a:schemeClr val="dk1"/>
              </a:solidFill>
              <a:latin typeface="Calibri"/>
              <a:ea typeface="Calibri"/>
              <a:cs typeface="Calibri"/>
              <a:sym typeface="Calibri"/>
            </a:endParaRPr>
          </a:p>
        </p:txBody>
      </p:sp>
      <p:sp>
        <p:nvSpPr>
          <p:cNvPr id="313" name="Google Shape;313;p30"/>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ea typeface="Palatino"/>
                <a:cs typeface="Palatino"/>
                <a:sym typeface="Palatino"/>
              </a:rPr>
              <a:t>3</a:t>
            </a:r>
            <a:endParaRPr sz="2400" dirty="0"/>
          </a:p>
        </p:txBody>
      </p:sp>
      <p:sp>
        <p:nvSpPr>
          <p:cNvPr id="315" name="Google Shape;315;p30"/>
          <p:cNvSpPr txBox="1"/>
          <p:nvPr/>
        </p:nvSpPr>
        <p:spPr>
          <a:xfrm>
            <a:off x="5024582" y="-985212"/>
            <a:ext cx="246308" cy="410369"/>
          </a:xfrm>
          <a:prstGeom prst="rect">
            <a:avLst/>
          </a:prstGeom>
          <a:noFill/>
          <a:ln>
            <a:noFill/>
          </a:ln>
        </p:spPr>
        <p:txBody>
          <a:bodyPr spcFirstLastPara="1" wrap="square" lIns="121900" tIns="60933" rIns="121900" bIns="60933" anchor="t" anchorCtr="0">
            <a:noAutofit/>
          </a:bodyPr>
          <a:lstStyle/>
          <a:p>
            <a:endParaRPr sz="1867">
              <a:solidFill>
                <a:srgbClr val="000000"/>
              </a:solidFill>
              <a:latin typeface="Arial"/>
              <a:ea typeface="Arial"/>
              <a:cs typeface="Arial"/>
              <a:sym typeface="Arial"/>
            </a:endParaRPr>
          </a:p>
        </p:txBody>
      </p:sp>
      <p:sp>
        <p:nvSpPr>
          <p:cNvPr id="11" name="Rectangle 10">
            <a:extLst>
              <a:ext uri="{FF2B5EF4-FFF2-40B4-BE49-F238E27FC236}">
                <a16:creationId xmlns:a16="http://schemas.microsoft.com/office/drawing/2014/main" id="{EE2B3EE5-B90D-DE4E-B9C2-6EA25C1D0847}"/>
              </a:ext>
            </a:extLst>
          </p:cNvPr>
          <p:cNvSpPr/>
          <p:nvPr/>
        </p:nvSpPr>
        <p:spPr>
          <a:xfrm>
            <a:off x="1372327" y="361316"/>
            <a:ext cx="11164544" cy="699102"/>
          </a:xfrm>
          <a:prstGeom prst="rect">
            <a:avLst/>
          </a:prstGeom>
        </p:spPr>
        <p:txBody>
          <a:bodyPr wrap="square">
            <a:spAutoFit/>
          </a:bodyPr>
          <a:lstStyle/>
          <a:p>
            <a:pPr lvl="0" algn="ctr">
              <a:lnSpc>
                <a:spcPct val="80000"/>
              </a:lnSpc>
              <a:buClr>
                <a:srgbClr val="430895"/>
              </a:buClr>
              <a:buSzPts val="1804"/>
            </a:pPr>
            <a:r>
              <a:rPr lang="en-US" sz="4800" dirty="0"/>
              <a:t>Child Protection response progress</a:t>
            </a:r>
            <a:endParaRPr lang="fr-FR" sz="4800" b="1" dirty="0">
              <a:solidFill>
                <a:srgbClr val="D1A7E6"/>
              </a:solidFill>
              <a:latin typeface="Palatino"/>
              <a:ea typeface="Palatino"/>
              <a:cs typeface="Palatino"/>
              <a:sym typeface="Palatino"/>
            </a:endParaRPr>
          </a:p>
        </p:txBody>
      </p:sp>
      <p:pic>
        <p:nvPicPr>
          <p:cNvPr id="19" name="Picture 18">
            <a:extLst>
              <a:ext uri="{FF2B5EF4-FFF2-40B4-BE49-F238E27FC236}">
                <a16:creationId xmlns:a16="http://schemas.microsoft.com/office/drawing/2014/main" id="{C03E3988-FD82-42DD-8F60-4013766A79D9}"/>
              </a:ext>
            </a:extLst>
          </p:cNvPr>
          <p:cNvPicPr>
            <a:picLocks noChangeAspect="1"/>
          </p:cNvPicPr>
          <p:nvPr/>
        </p:nvPicPr>
        <p:blipFill rotWithShape="1">
          <a:blip r:embed="rId3"/>
          <a:srcRect r="83606" b="81385"/>
          <a:stretch/>
        </p:blipFill>
        <p:spPr>
          <a:xfrm>
            <a:off x="277597" y="385225"/>
            <a:ext cx="1545168" cy="1215464"/>
          </a:xfrm>
          <a:prstGeom prst="rect">
            <a:avLst/>
          </a:prstGeom>
        </p:spPr>
      </p:pic>
      <p:grpSp>
        <p:nvGrpSpPr>
          <p:cNvPr id="12" name="Group 11">
            <a:extLst>
              <a:ext uri="{FF2B5EF4-FFF2-40B4-BE49-F238E27FC236}">
                <a16:creationId xmlns:a16="http://schemas.microsoft.com/office/drawing/2014/main" id="{264E1CDD-9BE6-4A39-9AB1-7CF0A3378879}"/>
              </a:ext>
            </a:extLst>
          </p:cNvPr>
          <p:cNvGrpSpPr/>
          <p:nvPr/>
        </p:nvGrpSpPr>
        <p:grpSpPr>
          <a:xfrm>
            <a:off x="8418042" y="2352700"/>
            <a:ext cx="4041596" cy="3756445"/>
            <a:chOff x="7526555" y="2590251"/>
            <a:chExt cx="5047386" cy="3249128"/>
          </a:xfrm>
        </p:grpSpPr>
        <p:sp>
          <p:nvSpPr>
            <p:cNvPr id="13" name="TextBox 12">
              <a:extLst>
                <a:ext uri="{FF2B5EF4-FFF2-40B4-BE49-F238E27FC236}">
                  <a16:creationId xmlns:a16="http://schemas.microsoft.com/office/drawing/2014/main" id="{D9BDCB7D-4144-48A1-8E99-83F4437FC523}"/>
                </a:ext>
              </a:extLst>
            </p:cNvPr>
            <p:cNvSpPr txBox="1"/>
            <p:nvPr/>
          </p:nvSpPr>
          <p:spPr>
            <a:xfrm>
              <a:off x="7526555" y="2590251"/>
              <a:ext cx="5047386" cy="292831"/>
            </a:xfrm>
            <a:prstGeom prst="rect">
              <a:avLst/>
            </a:prstGeom>
            <a:noFill/>
          </p:spPr>
          <p:txBody>
            <a:bodyPr wrap="square" rtlCol="0">
              <a:spAutoFit/>
            </a:bodyPr>
            <a:lstStyle>
              <a:defPPr>
                <a:defRPr lang="en-US"/>
              </a:defPPr>
              <a:lvl1pPr>
                <a:defRPr sz="4000" b="1">
                  <a:solidFill>
                    <a:srgbClr val="583B97"/>
                  </a:solidFill>
                </a:defRPr>
              </a:lvl1pPr>
            </a:lstStyle>
            <a:p>
              <a:r>
                <a:rPr lang="en-GB" sz="1600" dirty="0">
                  <a:solidFill>
                    <a:srgbClr val="00B0F0"/>
                  </a:solidFill>
                  <a:latin typeface="Poppins"/>
                </a:rPr>
                <a:t>Progress against CP Core Activities</a:t>
              </a:r>
            </a:p>
          </p:txBody>
        </p:sp>
        <p:pic>
          <p:nvPicPr>
            <p:cNvPr id="14" name="Picture 13">
              <a:extLst>
                <a:ext uri="{FF2B5EF4-FFF2-40B4-BE49-F238E27FC236}">
                  <a16:creationId xmlns:a16="http://schemas.microsoft.com/office/drawing/2014/main" id="{C7BBED6D-7AF1-4F39-8B52-A76D6CC5A4B2}"/>
                </a:ext>
              </a:extLst>
            </p:cNvPr>
            <p:cNvPicPr>
              <a:picLocks noChangeAspect="1"/>
            </p:cNvPicPr>
            <p:nvPr/>
          </p:nvPicPr>
          <p:blipFill rotWithShape="1">
            <a:blip r:embed="rId4"/>
            <a:srcRect l="21516" t="38283" r="49505" b="35326"/>
            <a:stretch/>
          </p:blipFill>
          <p:spPr>
            <a:xfrm>
              <a:off x="7526555" y="2987375"/>
              <a:ext cx="4638436" cy="2852004"/>
            </a:xfrm>
            <a:prstGeom prst="rect">
              <a:avLst/>
            </a:prstGeom>
          </p:spPr>
        </p:pic>
      </p:grpSp>
      <p:sp>
        <p:nvSpPr>
          <p:cNvPr id="2" name="Rectangle 1">
            <a:extLst>
              <a:ext uri="{FF2B5EF4-FFF2-40B4-BE49-F238E27FC236}">
                <a16:creationId xmlns:a16="http://schemas.microsoft.com/office/drawing/2014/main" id="{1A53C3B8-0789-467C-97F7-3C55F5E2C090}"/>
              </a:ext>
            </a:extLst>
          </p:cNvPr>
          <p:cNvSpPr/>
          <p:nvPr/>
        </p:nvSpPr>
        <p:spPr>
          <a:xfrm>
            <a:off x="2004837" y="1359002"/>
            <a:ext cx="6434828" cy="5949514"/>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Blip>
                <a:blip r:embed="rId5"/>
              </a:buBlip>
            </a:pPr>
            <a:r>
              <a:rPr lang="en-US" b="1" dirty="0">
                <a:latin typeface="Calibri" panose="020F0502020204030204" pitchFamily="34" charset="0"/>
                <a:ea typeface="Calibri" panose="020F0502020204030204" pitchFamily="34" charset="0"/>
                <a:cs typeface="Times New Roman" panose="02020603050405020304" pitchFamily="18" charset="0"/>
              </a:rPr>
              <a:t>Actions to date mainly around bigger populated towns </a:t>
            </a:r>
            <a:r>
              <a:rPr lang="en-US" dirty="0">
                <a:latin typeface="Calibri" panose="020F0502020204030204" pitchFamily="34" charset="0"/>
                <a:ea typeface="Calibri" panose="020F0502020204030204" pitchFamily="34" charset="0"/>
                <a:cs typeface="Times New Roman" panose="02020603050405020304" pitchFamily="18" charset="0"/>
              </a:rPr>
              <a:t>(Mekelle, Shire and in a lower measure in Axum and </a:t>
            </a:r>
            <a:r>
              <a:rPr lang="en-US" dirty="0" err="1">
                <a:latin typeface="Calibri" panose="020F0502020204030204" pitchFamily="34" charset="0"/>
                <a:ea typeface="Calibri" panose="020F0502020204030204" pitchFamily="34" charset="0"/>
                <a:cs typeface="Times New Roman" panose="02020603050405020304" pitchFamily="18" charset="0"/>
              </a:rPr>
              <a:t>Adigrat</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Blip>
                <a:blip r:embed="rId5"/>
              </a:buBlip>
            </a:pPr>
            <a:r>
              <a:rPr lang="en-US" b="1" dirty="0">
                <a:latin typeface="Calibri" panose="020F0502020204030204" pitchFamily="34" charset="0"/>
                <a:ea typeface="Calibri" panose="020F0502020204030204" pitchFamily="34" charset="0"/>
                <a:cs typeface="Times New Roman" panose="02020603050405020304" pitchFamily="18" charset="0"/>
              </a:rPr>
              <a:t>Main activities</a:t>
            </a:r>
          </a:p>
          <a:p>
            <a:pPr marL="800100" lvl="1" indent="-342900">
              <a:lnSpc>
                <a:spcPct val="107000"/>
              </a:lnSpc>
              <a:spcAft>
                <a:spcPts val="800"/>
              </a:spcAft>
              <a:buFont typeface="Wingdings" panose="05000000000000000000" pitchFamily="2" charset="2"/>
              <a:buChar char="§"/>
            </a:pPr>
            <a:r>
              <a:rPr lang="en-US" dirty="0"/>
              <a:t>Deployment of 48 social workers to support </a:t>
            </a:r>
            <a:r>
              <a:rPr lang="en-US" dirty="0" err="1"/>
              <a:t>BolSA</a:t>
            </a:r>
            <a:r>
              <a:rPr lang="en-US" dirty="0"/>
              <a:t>  and update of referral pathways</a:t>
            </a:r>
          </a:p>
          <a:p>
            <a:pPr marL="800100" lvl="1" indent="-342900">
              <a:lnSpc>
                <a:spcPct val="107000"/>
              </a:lnSpc>
              <a:spcAft>
                <a:spcPts val="800"/>
              </a:spcAft>
              <a:buFont typeface="Wingdings" panose="05000000000000000000" pitchFamily="2" charset="2"/>
              <a:buChar char="§"/>
            </a:pPr>
            <a:r>
              <a:rPr lang="en-US" dirty="0"/>
              <a:t>Training of new social service workforce on different issues (CM , referral pathways, PFA)</a:t>
            </a:r>
          </a:p>
          <a:p>
            <a:pPr marL="800100" lvl="1" indent="-342900">
              <a:lnSpc>
                <a:spcPct val="107000"/>
              </a:lnSpc>
              <a:spcAft>
                <a:spcPts val="800"/>
              </a:spcAft>
              <a:buFont typeface="Wingdings" panose="05000000000000000000" pitchFamily="2" charset="2"/>
              <a:buChar char="§"/>
            </a:pPr>
            <a:r>
              <a:rPr lang="en-US" dirty="0"/>
              <a:t>Distribution of dignity kits</a:t>
            </a:r>
          </a:p>
          <a:p>
            <a:pPr marL="800100" lvl="1" indent="-342900">
              <a:lnSpc>
                <a:spcPct val="107000"/>
              </a:lnSpc>
              <a:spcAft>
                <a:spcPts val="800"/>
              </a:spcAft>
              <a:buFont typeface="Wingdings" panose="05000000000000000000" pitchFamily="2" charset="2"/>
              <a:buChar char="§"/>
            </a:pPr>
            <a:r>
              <a:rPr lang="en-US" dirty="0"/>
              <a:t>Establishment of safe spaces (including distribution of tents for IDP sites)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PSS level 1 and 2	</a:t>
            </a:r>
          </a:p>
          <a:p>
            <a:pPr marL="800100" lvl="1" indent="-342900">
              <a:lnSpc>
                <a:spcPct val="107000"/>
              </a:lnSpc>
              <a:spcAft>
                <a:spcPts val="8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Identification of children at risk in Mekelle and Shire sites</a:t>
            </a:r>
          </a:p>
          <a:p>
            <a:pPr marL="342900" indent="-342900">
              <a:lnSpc>
                <a:spcPct val="107000"/>
              </a:lnSpc>
              <a:spcAft>
                <a:spcPts val="800"/>
              </a:spcAft>
              <a:buBlip>
                <a:blip r:embed="rId5"/>
              </a:buBlip>
            </a:pPr>
            <a:r>
              <a:rPr lang="en-US" b="1" dirty="0">
                <a:latin typeface="Calibri" panose="020F0502020204030204" pitchFamily="34" charset="0"/>
                <a:cs typeface="Times New Roman" panose="02020603050405020304" pitchFamily="18" charset="0"/>
              </a:rPr>
              <a:t>Activation of CP/GBV AoR in Shire and Mekelle</a:t>
            </a:r>
          </a:p>
          <a:p>
            <a:pPr marL="800100" lvl="1" indent="-342900">
              <a:lnSpc>
                <a:spcPct val="107000"/>
              </a:lnSpc>
              <a:spcAft>
                <a:spcPts val="800"/>
              </a:spcAft>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Blip>
                <a:blip r:embed="rId5"/>
              </a:buBlip>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5"/>
              </a:buBlip>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22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30"/>
          <p:cNvSpPr/>
          <p:nvPr/>
        </p:nvSpPr>
        <p:spPr>
          <a:xfrm>
            <a:off x="1" y="2032000"/>
            <a:ext cx="1900772" cy="4826000"/>
          </a:xfrm>
          <a:prstGeom prst="rect">
            <a:avLst/>
          </a:prstGeom>
          <a:solidFill>
            <a:srgbClr val="B2A0C7"/>
          </a:solidFill>
          <a:ln w="25400" cap="flat" cmpd="sng">
            <a:solidFill>
              <a:srgbClr val="B2A0C7"/>
            </a:solidFill>
            <a:prstDash val="solid"/>
            <a:round/>
            <a:headEnd type="none" w="sm" len="sm"/>
            <a:tailEnd type="none" w="sm" len="sm"/>
          </a:ln>
        </p:spPr>
        <p:txBody>
          <a:bodyPr spcFirstLastPara="1" wrap="square" lIns="121900" tIns="60933" rIns="121900" bIns="60933" anchor="ctr" anchorCtr="0">
            <a:noAutofit/>
          </a:bodyPr>
          <a:lstStyle/>
          <a:p>
            <a:pPr algn="ctr"/>
            <a:endParaRPr sz="2400" b="1">
              <a:solidFill>
                <a:schemeClr val="lt1"/>
              </a:solidFill>
              <a:ea typeface="Arial"/>
              <a:cs typeface="Arial"/>
              <a:sym typeface="Arial"/>
            </a:endParaRPr>
          </a:p>
        </p:txBody>
      </p:sp>
      <p:sp>
        <p:nvSpPr>
          <p:cNvPr id="312" name="Google Shape;312;p30"/>
          <p:cNvSpPr txBox="1"/>
          <p:nvPr/>
        </p:nvSpPr>
        <p:spPr>
          <a:xfrm>
            <a:off x="5308609" y="4297275"/>
            <a:ext cx="184667" cy="369332"/>
          </a:xfrm>
          <a:prstGeom prst="rect">
            <a:avLst/>
          </a:prstGeom>
          <a:noFill/>
          <a:ln>
            <a:noFill/>
          </a:ln>
        </p:spPr>
        <p:txBody>
          <a:bodyPr spcFirstLastPara="1" wrap="square" lIns="91400" tIns="45700" rIns="91400" bIns="45700" anchor="t" anchorCtr="0">
            <a:noAutofit/>
          </a:bodyPr>
          <a:lstStyle/>
          <a:p>
            <a:endParaRPr>
              <a:solidFill>
                <a:schemeClr val="dk1"/>
              </a:solidFill>
              <a:latin typeface="Calibri"/>
              <a:ea typeface="Calibri"/>
              <a:cs typeface="Calibri"/>
              <a:sym typeface="Calibri"/>
            </a:endParaRPr>
          </a:p>
        </p:txBody>
      </p:sp>
      <p:sp>
        <p:nvSpPr>
          <p:cNvPr id="313" name="Google Shape;313;p30"/>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ea typeface="Palatino"/>
                <a:cs typeface="Palatino"/>
                <a:sym typeface="Palatino"/>
              </a:rPr>
              <a:t>3</a:t>
            </a:r>
            <a:endParaRPr sz="2400" dirty="0"/>
          </a:p>
        </p:txBody>
      </p:sp>
      <p:sp>
        <p:nvSpPr>
          <p:cNvPr id="315" name="Google Shape;315;p30"/>
          <p:cNvSpPr txBox="1"/>
          <p:nvPr/>
        </p:nvSpPr>
        <p:spPr>
          <a:xfrm>
            <a:off x="5024582" y="-985212"/>
            <a:ext cx="246308" cy="410369"/>
          </a:xfrm>
          <a:prstGeom prst="rect">
            <a:avLst/>
          </a:prstGeom>
          <a:noFill/>
          <a:ln>
            <a:noFill/>
          </a:ln>
        </p:spPr>
        <p:txBody>
          <a:bodyPr spcFirstLastPara="1" wrap="square" lIns="121900" tIns="60933" rIns="121900" bIns="60933" anchor="t" anchorCtr="0">
            <a:noAutofit/>
          </a:bodyPr>
          <a:lstStyle/>
          <a:p>
            <a:endParaRPr sz="1867">
              <a:solidFill>
                <a:srgbClr val="000000"/>
              </a:solidFill>
              <a:latin typeface="Arial"/>
              <a:ea typeface="Arial"/>
              <a:cs typeface="Arial"/>
              <a:sym typeface="Arial"/>
            </a:endParaRPr>
          </a:p>
        </p:txBody>
      </p:sp>
      <p:sp>
        <p:nvSpPr>
          <p:cNvPr id="11" name="Rectangle 10">
            <a:extLst>
              <a:ext uri="{FF2B5EF4-FFF2-40B4-BE49-F238E27FC236}">
                <a16:creationId xmlns:a16="http://schemas.microsoft.com/office/drawing/2014/main" id="{EE2B3EE5-B90D-DE4E-B9C2-6EA25C1D0847}"/>
              </a:ext>
            </a:extLst>
          </p:cNvPr>
          <p:cNvSpPr/>
          <p:nvPr/>
        </p:nvSpPr>
        <p:spPr>
          <a:xfrm>
            <a:off x="1796027" y="372466"/>
            <a:ext cx="10560729" cy="699102"/>
          </a:xfrm>
          <a:prstGeom prst="rect">
            <a:avLst/>
          </a:prstGeom>
        </p:spPr>
        <p:txBody>
          <a:bodyPr wrap="square">
            <a:spAutoFit/>
          </a:bodyPr>
          <a:lstStyle/>
          <a:p>
            <a:pPr lvl="0" algn="ctr">
              <a:lnSpc>
                <a:spcPct val="80000"/>
              </a:lnSpc>
              <a:buClr>
                <a:srgbClr val="430895"/>
              </a:buClr>
              <a:buSzPts val="1804"/>
            </a:pPr>
            <a:r>
              <a:rPr lang="en-US" sz="4800" dirty="0"/>
              <a:t>Child Protection response challenges</a:t>
            </a:r>
            <a:endParaRPr lang="fr-FR" sz="4800" b="1" dirty="0">
              <a:solidFill>
                <a:srgbClr val="D1A7E6"/>
              </a:solidFill>
              <a:latin typeface="Palatino"/>
              <a:ea typeface="Palatino"/>
              <a:cs typeface="Palatino"/>
              <a:sym typeface="Palatino"/>
            </a:endParaRPr>
          </a:p>
        </p:txBody>
      </p:sp>
      <p:pic>
        <p:nvPicPr>
          <p:cNvPr id="19" name="Picture 18">
            <a:extLst>
              <a:ext uri="{FF2B5EF4-FFF2-40B4-BE49-F238E27FC236}">
                <a16:creationId xmlns:a16="http://schemas.microsoft.com/office/drawing/2014/main" id="{C03E3988-FD82-42DD-8F60-4013766A79D9}"/>
              </a:ext>
            </a:extLst>
          </p:cNvPr>
          <p:cNvPicPr>
            <a:picLocks noChangeAspect="1"/>
          </p:cNvPicPr>
          <p:nvPr/>
        </p:nvPicPr>
        <p:blipFill rotWithShape="1">
          <a:blip r:embed="rId3"/>
          <a:srcRect r="83606" b="81385"/>
          <a:stretch/>
        </p:blipFill>
        <p:spPr>
          <a:xfrm>
            <a:off x="277597" y="385225"/>
            <a:ext cx="1545168" cy="1215464"/>
          </a:xfrm>
          <a:prstGeom prst="rect">
            <a:avLst/>
          </a:prstGeom>
        </p:spPr>
      </p:pic>
      <p:pic>
        <p:nvPicPr>
          <p:cNvPr id="12" name="Picture 11">
            <a:extLst>
              <a:ext uri="{FF2B5EF4-FFF2-40B4-BE49-F238E27FC236}">
                <a16:creationId xmlns:a16="http://schemas.microsoft.com/office/drawing/2014/main" id="{80FC7F24-78E5-4548-B222-BFCF96289294}"/>
              </a:ext>
            </a:extLst>
          </p:cNvPr>
          <p:cNvPicPr>
            <a:picLocks noChangeAspect="1"/>
          </p:cNvPicPr>
          <p:nvPr/>
        </p:nvPicPr>
        <p:blipFill rotWithShape="1">
          <a:blip r:embed="rId3">
            <a:alphaModFix amt="50000"/>
          </a:blip>
          <a:srcRect l="19016" t="13191"/>
          <a:stretch/>
        </p:blipFill>
        <p:spPr>
          <a:xfrm>
            <a:off x="3343241" y="803187"/>
            <a:ext cx="6356820" cy="5668080"/>
          </a:xfrm>
          <a:prstGeom prst="rect">
            <a:avLst/>
          </a:prstGeom>
        </p:spPr>
      </p:pic>
      <p:sp>
        <p:nvSpPr>
          <p:cNvPr id="3" name="Rectangle 2">
            <a:extLst>
              <a:ext uri="{FF2B5EF4-FFF2-40B4-BE49-F238E27FC236}">
                <a16:creationId xmlns:a16="http://schemas.microsoft.com/office/drawing/2014/main" id="{52870D73-E94B-4D78-8D01-A80CB12DB194}"/>
              </a:ext>
            </a:extLst>
          </p:cNvPr>
          <p:cNvSpPr/>
          <p:nvPr/>
        </p:nvSpPr>
        <p:spPr>
          <a:xfrm>
            <a:off x="2160853" y="1495277"/>
            <a:ext cx="8978333" cy="4688206"/>
          </a:xfrm>
          <a:prstGeom prst="rect">
            <a:avLst/>
          </a:prstGeom>
        </p:spPr>
        <p:txBody>
          <a:bodyPr wrap="square">
            <a:spAutoFit/>
          </a:bodyPr>
          <a:lstStyle/>
          <a:p>
            <a:pPr marL="342900" indent="-342900">
              <a:lnSpc>
                <a:spcPct val="107000"/>
              </a:lnSpc>
              <a:buBlip>
                <a:blip r:embed="rId4"/>
              </a:buBlip>
            </a:pPr>
            <a:r>
              <a:rPr lang="en-US" sz="2000" dirty="0">
                <a:latin typeface="Calibri" panose="020F0502020204030204" pitchFamily="34" charset="0"/>
                <a:ea typeface="Calibri" panose="020F0502020204030204" pitchFamily="34" charset="0"/>
                <a:cs typeface="Times New Roman" panose="02020603050405020304" pitchFamily="18" charset="0"/>
              </a:rPr>
              <a:t>Access, size of sudden influx and ongoing environmental risks (e.g. schools closed)</a:t>
            </a:r>
          </a:p>
          <a:p>
            <a:pPr marL="342900" lvl="0" indent="-342900">
              <a:lnSpc>
                <a:spcPct val="107000"/>
              </a:lnSpc>
              <a:buFont typeface="Symbol" panose="05050102010706020507" pitchFamily="18" charset="2"/>
              <a:buBlip>
                <a:blip r:embed="rId4"/>
              </a:buBlip>
            </a:pPr>
            <a:r>
              <a:rPr lang="en-US" sz="2000" dirty="0">
                <a:latin typeface="Calibri" panose="020F0502020204030204" pitchFamily="34" charset="0"/>
                <a:ea typeface="Calibri" panose="020F0502020204030204" pitchFamily="34" charset="0"/>
                <a:cs typeface="Times New Roman" panose="02020603050405020304" pitchFamily="18" charset="0"/>
              </a:rPr>
              <a:t>Presence and capacities of CP actors and </a:t>
            </a:r>
            <a:r>
              <a:rPr lang="en-US" sz="2000" dirty="0" err="1">
                <a:latin typeface="Calibri" panose="020F0502020204030204" pitchFamily="34" charset="0"/>
                <a:ea typeface="Calibri" panose="020F0502020204030204" pitchFamily="34" charset="0"/>
                <a:cs typeface="Times New Roman" panose="02020603050405020304" pitchFamily="18" charset="0"/>
              </a:rPr>
              <a:t>BolSA</a:t>
            </a:r>
            <a:r>
              <a:rPr lang="en-US" sz="2000" dirty="0">
                <a:latin typeface="Calibri" panose="020F0502020204030204" pitchFamily="34" charset="0"/>
                <a:ea typeface="Calibri" panose="020F0502020204030204" pitchFamily="34" charset="0"/>
                <a:cs typeface="Times New Roman" panose="02020603050405020304" pitchFamily="18" charset="0"/>
              </a:rPr>
              <a:t>, including staffing</a:t>
            </a:r>
          </a:p>
          <a:p>
            <a:pPr lvl="0">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Ø"/>
            </a:pPr>
            <a:r>
              <a:rPr lang="en-US" sz="2000" b="1" dirty="0">
                <a:latin typeface="Calibri" panose="020F0502020204030204" pitchFamily="34" charset="0"/>
                <a:ea typeface="Calibri" panose="020F0502020204030204" pitchFamily="34" charset="0"/>
                <a:cs typeface="Times New Roman" panose="02020603050405020304" pitchFamily="18" charset="0"/>
              </a:rPr>
              <a:t>Urgent areas to scale up</a:t>
            </a:r>
          </a:p>
          <a:p>
            <a:pPr marL="742950" lvl="1" indent="-28575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FTR and alternative care, including safe information management</a:t>
            </a:r>
          </a:p>
          <a:p>
            <a:pPr marL="742950" lvl="1" indent="-28575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MHPSS (level 1-2 and supply of basic medication and counseling services)</a:t>
            </a:r>
          </a:p>
          <a:p>
            <a:pPr marL="742950" lvl="1" indent="-28575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Identification and safe referrals of children at risk</a:t>
            </a:r>
          </a:p>
          <a:p>
            <a:pPr marL="742950" lvl="1" indent="-28575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Capacity building</a:t>
            </a:r>
          </a:p>
          <a:p>
            <a:pPr marL="742950" lvl="1" indent="-28575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Geographic expansion, including to families living with host communities</a:t>
            </a:r>
          </a:p>
          <a:p>
            <a:pPr marL="342900" lvl="0" indent="-342900">
              <a:lnSpc>
                <a:spcPct val="107000"/>
              </a:lnSpc>
              <a:buFont typeface="Wingdings" panose="05000000000000000000" pitchFamily="2" charset="2"/>
              <a:buChar char="Ø"/>
            </a:pPr>
            <a:r>
              <a:rPr lang="en-US" sz="2000" b="1" dirty="0">
                <a:latin typeface="Calibri" panose="020F0502020204030204" pitchFamily="34" charset="0"/>
                <a:ea typeface="Calibri" panose="020F0502020204030204" pitchFamily="34" charset="0"/>
                <a:cs typeface="Times New Roman" panose="02020603050405020304" pitchFamily="18" charset="0"/>
              </a:rPr>
              <a:t>To start scaling up </a:t>
            </a:r>
            <a:r>
              <a:rPr lang="en-US" sz="1200" b="1" dirty="0">
                <a:latin typeface="Calibri" panose="020F0502020204030204" pitchFamily="34" charset="0"/>
                <a:ea typeface="Calibri" panose="020F0502020204030204" pitchFamily="34" charset="0"/>
                <a:cs typeface="Times New Roman" panose="02020603050405020304" pitchFamily="18" charset="0"/>
              </a:rPr>
              <a:t>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Case Management (including coordination according to national framework)</a:t>
            </a:r>
          </a:p>
          <a:p>
            <a:pPr marL="742950" lvl="1" indent="-28575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MHPSS level 3-4 (with health)</a:t>
            </a:r>
          </a:p>
          <a:p>
            <a:pPr marL="742950" lvl="1" indent="-285750">
              <a:lnSpc>
                <a:spcPct val="107000"/>
              </a:lnSpc>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CP Mainstreaming (CCCM, education, AAP, health, access to basic goods)</a:t>
            </a:r>
          </a:p>
          <a:p>
            <a:pPr marL="742950" lvl="1" indent="-285750">
              <a:lnSpc>
                <a:spcPct val="107000"/>
              </a:lnSpc>
              <a:spcAft>
                <a:spcPts val="80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Protection and presence in current areas of displacement (Western Zone) </a:t>
            </a: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82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16" name="Picture 15">
            <a:extLst>
              <a:ext uri="{FF2B5EF4-FFF2-40B4-BE49-F238E27FC236}">
                <a16:creationId xmlns:a16="http://schemas.microsoft.com/office/drawing/2014/main" id="{0322E5BF-249E-4950-97A5-08D076B3FD6F}"/>
              </a:ext>
            </a:extLst>
          </p:cNvPr>
          <p:cNvPicPr>
            <a:picLocks noChangeAspect="1"/>
          </p:cNvPicPr>
          <p:nvPr/>
        </p:nvPicPr>
        <p:blipFill rotWithShape="1">
          <a:blip r:embed="rId3">
            <a:alphaModFix amt="50000"/>
          </a:blip>
          <a:srcRect l="19016" t="13191"/>
          <a:stretch/>
        </p:blipFill>
        <p:spPr>
          <a:xfrm>
            <a:off x="2390829" y="682377"/>
            <a:ext cx="7926128" cy="5885804"/>
          </a:xfrm>
          <a:prstGeom prst="rect">
            <a:avLst/>
          </a:prstGeom>
        </p:spPr>
      </p:pic>
      <p:sp>
        <p:nvSpPr>
          <p:cNvPr id="310" name="Google Shape;310;p30"/>
          <p:cNvSpPr txBox="1">
            <a:spLocks noGrp="1"/>
          </p:cNvSpPr>
          <p:nvPr>
            <p:ph type="title"/>
          </p:nvPr>
        </p:nvSpPr>
        <p:spPr>
          <a:xfrm>
            <a:off x="13523481" y="3910440"/>
            <a:ext cx="3855635" cy="1143000"/>
          </a:xfrm>
          <a:prstGeom prst="rect">
            <a:avLst/>
          </a:prstGeom>
          <a:noFill/>
          <a:ln>
            <a:noFill/>
          </a:ln>
        </p:spPr>
        <p:txBody>
          <a:bodyPr spcFirstLastPara="1" vert="horz" wrap="square" lIns="91400" tIns="45700" rIns="91400" bIns="45700" rtlCol="0" anchor="ctr" anchorCtr="0">
            <a:noAutofit/>
          </a:bodyPr>
          <a:lstStyle/>
          <a:p>
            <a:pPr>
              <a:lnSpc>
                <a:spcPct val="100000"/>
              </a:lnSpc>
              <a:spcBef>
                <a:spcPts val="0"/>
              </a:spcBef>
              <a:buSzPts val="3959"/>
            </a:pPr>
            <a:r>
              <a:rPr lang="fr-FR" sz="3959">
                <a:solidFill>
                  <a:srgbClr val="FFFFFF"/>
                </a:solidFill>
              </a:rPr>
              <a:t>Panel discussion</a:t>
            </a:r>
            <a:endParaRPr sz="3959">
              <a:solidFill>
                <a:srgbClr val="FFFFFF"/>
              </a:solidFill>
            </a:endParaRPr>
          </a:p>
        </p:txBody>
      </p:sp>
      <p:sp>
        <p:nvSpPr>
          <p:cNvPr id="311" name="Google Shape;311;p30"/>
          <p:cNvSpPr/>
          <p:nvPr/>
        </p:nvSpPr>
        <p:spPr>
          <a:xfrm>
            <a:off x="1" y="2032000"/>
            <a:ext cx="1900772" cy="4826000"/>
          </a:xfrm>
          <a:prstGeom prst="rect">
            <a:avLst/>
          </a:prstGeom>
          <a:solidFill>
            <a:srgbClr val="B2A0C7"/>
          </a:solidFill>
          <a:ln w="25400" cap="flat" cmpd="sng">
            <a:solidFill>
              <a:srgbClr val="B2A0C7"/>
            </a:solidFill>
            <a:prstDash val="solid"/>
            <a:round/>
            <a:headEnd type="none" w="sm" len="sm"/>
            <a:tailEnd type="none" w="sm" len="sm"/>
          </a:ln>
        </p:spPr>
        <p:txBody>
          <a:bodyPr spcFirstLastPara="1" wrap="square" lIns="121900" tIns="60933" rIns="121900" bIns="60933" anchor="ctr" anchorCtr="0">
            <a:noAutofit/>
          </a:bodyPr>
          <a:lstStyle/>
          <a:p>
            <a:pPr algn="ctr"/>
            <a:endParaRPr sz="2400" b="1">
              <a:solidFill>
                <a:schemeClr val="lt1"/>
              </a:solidFill>
              <a:ea typeface="Arial"/>
              <a:cs typeface="Arial"/>
              <a:sym typeface="Arial"/>
            </a:endParaRPr>
          </a:p>
        </p:txBody>
      </p:sp>
      <p:sp>
        <p:nvSpPr>
          <p:cNvPr id="312" name="Google Shape;312;p30"/>
          <p:cNvSpPr txBox="1"/>
          <p:nvPr/>
        </p:nvSpPr>
        <p:spPr>
          <a:xfrm>
            <a:off x="5308609" y="4297275"/>
            <a:ext cx="184667" cy="369332"/>
          </a:xfrm>
          <a:prstGeom prst="rect">
            <a:avLst/>
          </a:prstGeom>
          <a:noFill/>
          <a:ln>
            <a:noFill/>
          </a:ln>
        </p:spPr>
        <p:txBody>
          <a:bodyPr spcFirstLastPara="1" wrap="square" lIns="91400" tIns="45700" rIns="91400" bIns="45700" anchor="t" anchorCtr="0">
            <a:noAutofit/>
          </a:bodyPr>
          <a:lstStyle/>
          <a:p>
            <a:endParaRPr>
              <a:solidFill>
                <a:schemeClr val="dk1"/>
              </a:solidFill>
              <a:latin typeface="Calibri"/>
              <a:ea typeface="Calibri"/>
              <a:cs typeface="Calibri"/>
              <a:sym typeface="Calibri"/>
            </a:endParaRPr>
          </a:p>
        </p:txBody>
      </p:sp>
      <p:sp>
        <p:nvSpPr>
          <p:cNvPr id="313" name="Google Shape;313;p30"/>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ea typeface="Palatino"/>
                <a:cs typeface="Palatino"/>
                <a:sym typeface="Palatino"/>
              </a:rPr>
              <a:t>3</a:t>
            </a:r>
            <a:endParaRPr sz="2400" dirty="0"/>
          </a:p>
        </p:txBody>
      </p:sp>
      <p:sp>
        <p:nvSpPr>
          <p:cNvPr id="315" name="Google Shape;315;p30"/>
          <p:cNvSpPr txBox="1"/>
          <p:nvPr/>
        </p:nvSpPr>
        <p:spPr>
          <a:xfrm>
            <a:off x="5024582" y="-985212"/>
            <a:ext cx="246308" cy="410369"/>
          </a:xfrm>
          <a:prstGeom prst="rect">
            <a:avLst/>
          </a:prstGeom>
          <a:noFill/>
          <a:ln>
            <a:noFill/>
          </a:ln>
        </p:spPr>
        <p:txBody>
          <a:bodyPr spcFirstLastPara="1" wrap="square" lIns="121900" tIns="60933" rIns="121900" bIns="60933" anchor="t" anchorCtr="0">
            <a:noAutofit/>
          </a:bodyPr>
          <a:lstStyle/>
          <a:p>
            <a:endParaRPr sz="1867">
              <a:solidFill>
                <a:srgbClr val="000000"/>
              </a:solidFill>
              <a:latin typeface="Arial"/>
              <a:ea typeface="Arial"/>
              <a:cs typeface="Arial"/>
              <a:sym typeface="Arial"/>
            </a:endParaRPr>
          </a:p>
        </p:txBody>
      </p:sp>
      <p:sp>
        <p:nvSpPr>
          <p:cNvPr id="11" name="Rectangle 10">
            <a:extLst>
              <a:ext uri="{FF2B5EF4-FFF2-40B4-BE49-F238E27FC236}">
                <a16:creationId xmlns:a16="http://schemas.microsoft.com/office/drawing/2014/main" id="{EE2B3EE5-B90D-DE4E-B9C2-6EA25C1D0847}"/>
              </a:ext>
            </a:extLst>
          </p:cNvPr>
          <p:cNvSpPr/>
          <p:nvPr/>
        </p:nvSpPr>
        <p:spPr>
          <a:xfrm>
            <a:off x="1393557" y="354785"/>
            <a:ext cx="10144502" cy="793872"/>
          </a:xfrm>
          <a:prstGeom prst="rect">
            <a:avLst/>
          </a:prstGeom>
        </p:spPr>
        <p:txBody>
          <a:bodyPr wrap="square">
            <a:spAutoFit/>
          </a:bodyPr>
          <a:lstStyle/>
          <a:p>
            <a:pPr lvl="0" algn="ctr">
              <a:lnSpc>
                <a:spcPct val="80000"/>
              </a:lnSpc>
              <a:buClr>
                <a:srgbClr val="430895"/>
              </a:buClr>
              <a:buSzPts val="1804"/>
            </a:pPr>
            <a:r>
              <a:rPr lang="en-US" sz="5400" dirty="0"/>
              <a:t>GBV Response Progress</a:t>
            </a:r>
            <a:endParaRPr lang="fr-FR" sz="5000" b="1" dirty="0">
              <a:solidFill>
                <a:srgbClr val="D1A7E6"/>
              </a:solidFill>
              <a:latin typeface="Palatino"/>
              <a:ea typeface="Palatino"/>
              <a:cs typeface="Palatino"/>
              <a:sym typeface="Palatino"/>
            </a:endParaRPr>
          </a:p>
        </p:txBody>
      </p:sp>
      <p:pic>
        <p:nvPicPr>
          <p:cNvPr id="2" name="Picture 1"/>
          <p:cNvPicPr>
            <a:picLocks noChangeAspect="1"/>
          </p:cNvPicPr>
          <p:nvPr/>
        </p:nvPicPr>
        <p:blipFill>
          <a:blip r:embed="rId4"/>
          <a:stretch>
            <a:fillRect/>
          </a:stretch>
        </p:blipFill>
        <p:spPr>
          <a:xfrm>
            <a:off x="5983332" y="3770956"/>
            <a:ext cx="5871157" cy="2947560"/>
          </a:xfrm>
          <a:prstGeom prst="rect">
            <a:avLst/>
          </a:prstGeom>
        </p:spPr>
      </p:pic>
      <p:sp>
        <p:nvSpPr>
          <p:cNvPr id="3" name="TextBox 2"/>
          <p:cNvSpPr txBox="1"/>
          <p:nvPr/>
        </p:nvSpPr>
        <p:spPr>
          <a:xfrm>
            <a:off x="1900774" y="1148658"/>
            <a:ext cx="8776550" cy="3970318"/>
          </a:xfrm>
          <a:prstGeom prst="rect">
            <a:avLst/>
          </a:prstGeom>
          <a:noFill/>
        </p:spPr>
        <p:txBody>
          <a:bodyPr wrap="square" rtlCol="0">
            <a:spAutoFit/>
          </a:bodyPr>
          <a:lstStyle/>
          <a:p>
            <a:pPr marL="285750" indent="-285750">
              <a:buFont typeface="Arial" panose="020B0604020202020204" pitchFamily="34" charset="0"/>
              <a:buChar char="•"/>
            </a:pPr>
            <a:r>
              <a:rPr lang="en-GB" dirty="0"/>
              <a:t>Comprehensive services through One Stop </a:t>
            </a:r>
            <a:r>
              <a:rPr lang="en-GB" dirty="0" err="1"/>
              <a:t>Centers</a:t>
            </a:r>
            <a:r>
              <a:rPr lang="en-GB" dirty="0"/>
              <a:t> to be scaled up</a:t>
            </a:r>
          </a:p>
          <a:p>
            <a:endParaRPr lang="en-GB" dirty="0"/>
          </a:p>
          <a:p>
            <a:pPr marL="285750" indent="-285750">
              <a:buFont typeface="Arial" panose="020B0604020202020204" pitchFamily="34" charset="0"/>
              <a:buChar char="•"/>
            </a:pPr>
            <a:r>
              <a:rPr lang="en-GB" dirty="0"/>
              <a:t>Safe shelter (women’s rehabilitation centre) expansion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Women safe spaces and structured community conversation</a:t>
            </a:r>
          </a:p>
          <a:p>
            <a:endParaRPr lang="en-GB" dirty="0"/>
          </a:p>
          <a:p>
            <a:pPr marL="285750" indent="-285750">
              <a:buFont typeface="Arial" panose="020B0604020202020204" pitchFamily="34" charset="0"/>
              <a:buChar char="•"/>
            </a:pPr>
            <a:r>
              <a:rPr lang="en-GB" dirty="0"/>
              <a:t>Reach to non-urban areas mainly through distributions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Limited case management capacity, capacity building necessary on basic GBV guiding principles, and </a:t>
            </a:r>
            <a:r>
              <a:rPr lang="en-GB" dirty="0" err="1"/>
              <a:t>specialisted</a:t>
            </a:r>
            <a:r>
              <a:rPr lang="en-GB" dirty="0"/>
              <a:t> services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Prevention and mitigation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Advocacy and monitoring</a:t>
            </a:r>
            <a:endParaRPr lang="en-US" dirty="0"/>
          </a:p>
        </p:txBody>
      </p:sp>
      <p:pic>
        <p:nvPicPr>
          <p:cNvPr id="17" name="Picture 16">
            <a:extLst>
              <a:ext uri="{FF2B5EF4-FFF2-40B4-BE49-F238E27FC236}">
                <a16:creationId xmlns:a16="http://schemas.microsoft.com/office/drawing/2014/main" id="{E9AE447B-3071-47D1-A46A-A0645B0B55F1}"/>
              </a:ext>
            </a:extLst>
          </p:cNvPr>
          <p:cNvPicPr>
            <a:picLocks noChangeAspect="1"/>
          </p:cNvPicPr>
          <p:nvPr/>
        </p:nvPicPr>
        <p:blipFill rotWithShape="1">
          <a:blip r:embed="rId3"/>
          <a:srcRect r="83606" b="81385"/>
          <a:stretch/>
        </p:blipFill>
        <p:spPr>
          <a:xfrm>
            <a:off x="277597" y="385225"/>
            <a:ext cx="1545168" cy="1215464"/>
          </a:xfrm>
          <a:prstGeom prst="rect">
            <a:avLst/>
          </a:prstGeom>
        </p:spPr>
      </p:pic>
    </p:spTree>
    <p:extLst>
      <p:ext uri="{BB962C8B-B14F-4D97-AF65-F5344CB8AC3E}">
        <p14:creationId xmlns:p14="http://schemas.microsoft.com/office/powerpoint/2010/main" val="80747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16" name="Picture 15">
            <a:extLst>
              <a:ext uri="{FF2B5EF4-FFF2-40B4-BE49-F238E27FC236}">
                <a16:creationId xmlns:a16="http://schemas.microsoft.com/office/drawing/2014/main" id="{0322E5BF-249E-4950-97A5-08D076B3FD6F}"/>
              </a:ext>
            </a:extLst>
          </p:cNvPr>
          <p:cNvPicPr>
            <a:picLocks noChangeAspect="1"/>
          </p:cNvPicPr>
          <p:nvPr/>
        </p:nvPicPr>
        <p:blipFill rotWithShape="1">
          <a:blip r:embed="rId3">
            <a:alphaModFix amt="50000"/>
          </a:blip>
          <a:srcRect l="19016" t="13191"/>
          <a:stretch/>
        </p:blipFill>
        <p:spPr>
          <a:xfrm>
            <a:off x="2082845" y="939113"/>
            <a:ext cx="7632930" cy="5668080"/>
          </a:xfrm>
          <a:prstGeom prst="rect">
            <a:avLst/>
          </a:prstGeom>
        </p:spPr>
      </p:pic>
      <p:sp>
        <p:nvSpPr>
          <p:cNvPr id="310" name="Google Shape;310;p30"/>
          <p:cNvSpPr txBox="1">
            <a:spLocks noGrp="1"/>
          </p:cNvSpPr>
          <p:nvPr>
            <p:ph type="title"/>
          </p:nvPr>
        </p:nvSpPr>
        <p:spPr>
          <a:xfrm>
            <a:off x="13523481" y="3910440"/>
            <a:ext cx="3855635" cy="1143000"/>
          </a:xfrm>
          <a:prstGeom prst="rect">
            <a:avLst/>
          </a:prstGeom>
          <a:noFill/>
          <a:ln>
            <a:noFill/>
          </a:ln>
        </p:spPr>
        <p:txBody>
          <a:bodyPr spcFirstLastPara="1" vert="horz" wrap="square" lIns="91400" tIns="45700" rIns="91400" bIns="45700" rtlCol="0" anchor="ctr" anchorCtr="0">
            <a:noAutofit/>
          </a:bodyPr>
          <a:lstStyle/>
          <a:p>
            <a:pPr>
              <a:lnSpc>
                <a:spcPct val="100000"/>
              </a:lnSpc>
              <a:spcBef>
                <a:spcPts val="0"/>
              </a:spcBef>
              <a:buSzPts val="3959"/>
            </a:pPr>
            <a:r>
              <a:rPr lang="fr-FR" sz="3959">
                <a:solidFill>
                  <a:srgbClr val="FFFFFF"/>
                </a:solidFill>
              </a:rPr>
              <a:t>Panel discussion</a:t>
            </a:r>
            <a:endParaRPr sz="3959">
              <a:solidFill>
                <a:srgbClr val="FFFFFF"/>
              </a:solidFill>
            </a:endParaRPr>
          </a:p>
        </p:txBody>
      </p:sp>
      <p:sp>
        <p:nvSpPr>
          <p:cNvPr id="311" name="Google Shape;311;p30"/>
          <p:cNvSpPr/>
          <p:nvPr/>
        </p:nvSpPr>
        <p:spPr>
          <a:xfrm>
            <a:off x="1" y="2032000"/>
            <a:ext cx="1900772" cy="4826000"/>
          </a:xfrm>
          <a:prstGeom prst="rect">
            <a:avLst/>
          </a:prstGeom>
          <a:solidFill>
            <a:srgbClr val="B2A0C7"/>
          </a:solidFill>
          <a:ln w="25400" cap="flat" cmpd="sng">
            <a:solidFill>
              <a:srgbClr val="B2A0C7"/>
            </a:solidFill>
            <a:prstDash val="solid"/>
            <a:round/>
            <a:headEnd type="none" w="sm" len="sm"/>
            <a:tailEnd type="none" w="sm" len="sm"/>
          </a:ln>
        </p:spPr>
        <p:txBody>
          <a:bodyPr spcFirstLastPara="1" wrap="square" lIns="121900" tIns="60933" rIns="121900" bIns="60933" anchor="ctr" anchorCtr="0">
            <a:noAutofit/>
          </a:bodyPr>
          <a:lstStyle/>
          <a:p>
            <a:pPr algn="ctr"/>
            <a:endParaRPr sz="2400" b="1">
              <a:solidFill>
                <a:schemeClr val="lt1"/>
              </a:solidFill>
              <a:ea typeface="Arial"/>
              <a:cs typeface="Arial"/>
              <a:sym typeface="Arial"/>
            </a:endParaRPr>
          </a:p>
        </p:txBody>
      </p:sp>
      <p:sp>
        <p:nvSpPr>
          <p:cNvPr id="312" name="Google Shape;312;p30"/>
          <p:cNvSpPr txBox="1"/>
          <p:nvPr/>
        </p:nvSpPr>
        <p:spPr>
          <a:xfrm>
            <a:off x="5308609" y="4297275"/>
            <a:ext cx="184667" cy="369332"/>
          </a:xfrm>
          <a:prstGeom prst="rect">
            <a:avLst/>
          </a:prstGeom>
          <a:noFill/>
          <a:ln>
            <a:noFill/>
          </a:ln>
        </p:spPr>
        <p:txBody>
          <a:bodyPr spcFirstLastPara="1" wrap="square" lIns="91400" tIns="45700" rIns="91400" bIns="45700" anchor="t" anchorCtr="0">
            <a:noAutofit/>
          </a:bodyPr>
          <a:lstStyle/>
          <a:p>
            <a:endParaRPr>
              <a:solidFill>
                <a:schemeClr val="dk1"/>
              </a:solidFill>
              <a:latin typeface="Calibri"/>
              <a:ea typeface="Calibri"/>
              <a:cs typeface="Calibri"/>
              <a:sym typeface="Calibri"/>
            </a:endParaRPr>
          </a:p>
        </p:txBody>
      </p:sp>
      <p:sp>
        <p:nvSpPr>
          <p:cNvPr id="313" name="Google Shape;313;p30"/>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ea typeface="Palatino"/>
                <a:cs typeface="Palatino"/>
                <a:sym typeface="Palatino"/>
              </a:rPr>
              <a:t>3</a:t>
            </a:r>
            <a:endParaRPr sz="2400" dirty="0"/>
          </a:p>
        </p:txBody>
      </p:sp>
      <p:sp>
        <p:nvSpPr>
          <p:cNvPr id="315" name="Google Shape;315;p30"/>
          <p:cNvSpPr txBox="1"/>
          <p:nvPr/>
        </p:nvSpPr>
        <p:spPr>
          <a:xfrm>
            <a:off x="5024582" y="-985212"/>
            <a:ext cx="246308" cy="410369"/>
          </a:xfrm>
          <a:prstGeom prst="rect">
            <a:avLst/>
          </a:prstGeom>
          <a:noFill/>
          <a:ln>
            <a:noFill/>
          </a:ln>
        </p:spPr>
        <p:txBody>
          <a:bodyPr spcFirstLastPara="1" wrap="square" lIns="121900" tIns="60933" rIns="121900" bIns="60933" anchor="t" anchorCtr="0">
            <a:noAutofit/>
          </a:bodyPr>
          <a:lstStyle/>
          <a:p>
            <a:endParaRPr sz="1867">
              <a:solidFill>
                <a:srgbClr val="000000"/>
              </a:solidFill>
              <a:latin typeface="Arial"/>
              <a:ea typeface="Arial"/>
              <a:cs typeface="Arial"/>
              <a:sym typeface="Arial"/>
            </a:endParaRPr>
          </a:p>
        </p:txBody>
      </p:sp>
      <p:sp>
        <p:nvSpPr>
          <p:cNvPr id="11" name="Rectangle 10">
            <a:extLst>
              <a:ext uri="{FF2B5EF4-FFF2-40B4-BE49-F238E27FC236}">
                <a16:creationId xmlns:a16="http://schemas.microsoft.com/office/drawing/2014/main" id="{EE2B3EE5-B90D-DE4E-B9C2-6EA25C1D0847}"/>
              </a:ext>
            </a:extLst>
          </p:cNvPr>
          <p:cNvSpPr/>
          <p:nvPr/>
        </p:nvSpPr>
        <p:spPr>
          <a:xfrm>
            <a:off x="1393557" y="354785"/>
            <a:ext cx="10144502" cy="793872"/>
          </a:xfrm>
          <a:prstGeom prst="rect">
            <a:avLst/>
          </a:prstGeom>
        </p:spPr>
        <p:txBody>
          <a:bodyPr wrap="square">
            <a:spAutoFit/>
          </a:bodyPr>
          <a:lstStyle/>
          <a:p>
            <a:pPr lvl="0" algn="ctr">
              <a:lnSpc>
                <a:spcPct val="80000"/>
              </a:lnSpc>
              <a:buClr>
                <a:srgbClr val="430895"/>
              </a:buClr>
              <a:buSzPts val="1804"/>
            </a:pPr>
            <a:r>
              <a:rPr lang="en-US" sz="5400" dirty="0"/>
              <a:t>GBV Response Challenges</a:t>
            </a:r>
            <a:endParaRPr lang="fr-FR" sz="5000" b="1" dirty="0">
              <a:solidFill>
                <a:srgbClr val="D1A7E6"/>
              </a:solidFill>
              <a:latin typeface="Palatino"/>
              <a:ea typeface="Palatino"/>
              <a:cs typeface="Palatino"/>
              <a:sym typeface="Palatino"/>
            </a:endParaRPr>
          </a:p>
        </p:txBody>
      </p:sp>
      <p:pic>
        <p:nvPicPr>
          <p:cNvPr id="17" name="Picture 16">
            <a:extLst>
              <a:ext uri="{FF2B5EF4-FFF2-40B4-BE49-F238E27FC236}">
                <a16:creationId xmlns:a16="http://schemas.microsoft.com/office/drawing/2014/main" id="{E9AE447B-3071-47D1-A46A-A0645B0B55F1}"/>
              </a:ext>
            </a:extLst>
          </p:cNvPr>
          <p:cNvPicPr>
            <a:picLocks noChangeAspect="1"/>
          </p:cNvPicPr>
          <p:nvPr/>
        </p:nvPicPr>
        <p:blipFill rotWithShape="1">
          <a:blip r:embed="rId3"/>
          <a:srcRect r="83606" b="81385"/>
          <a:stretch/>
        </p:blipFill>
        <p:spPr>
          <a:xfrm>
            <a:off x="277597" y="385225"/>
            <a:ext cx="1545168" cy="1215464"/>
          </a:xfrm>
          <a:prstGeom prst="rect">
            <a:avLst/>
          </a:prstGeom>
        </p:spPr>
      </p:pic>
      <p:sp>
        <p:nvSpPr>
          <p:cNvPr id="12" name="TextBox 11">
            <a:extLst>
              <a:ext uri="{FF2B5EF4-FFF2-40B4-BE49-F238E27FC236}">
                <a16:creationId xmlns:a16="http://schemas.microsoft.com/office/drawing/2014/main" id="{6C994E7D-B628-4896-9D7F-3F0053CE0C5D}"/>
              </a:ext>
            </a:extLst>
          </p:cNvPr>
          <p:cNvSpPr txBox="1"/>
          <p:nvPr/>
        </p:nvSpPr>
        <p:spPr>
          <a:xfrm>
            <a:off x="2280566" y="1674877"/>
            <a:ext cx="9544850" cy="4093428"/>
          </a:xfrm>
          <a:prstGeom prst="rect">
            <a:avLst/>
          </a:prstGeom>
          <a:noFill/>
        </p:spPr>
        <p:txBody>
          <a:bodyPr wrap="square" rtlCol="0">
            <a:spAutoFit/>
          </a:bodyPr>
          <a:lstStyle/>
          <a:p>
            <a:pPr marL="285750" indent="-285750">
              <a:buFont typeface="Arial" panose="020B0604020202020204" pitchFamily="34" charset="0"/>
              <a:buChar char="•"/>
            </a:pPr>
            <a:r>
              <a:rPr lang="en-GB" sz="2800" dirty="0"/>
              <a:t>Safety and security</a:t>
            </a:r>
          </a:p>
          <a:p>
            <a:pPr marL="742950" lvl="1" indent="-285750">
              <a:buFont typeface="Arial" panose="020B0604020202020204" pitchFamily="34" charset="0"/>
              <a:buChar char="•"/>
            </a:pPr>
            <a:r>
              <a:rPr lang="en-GB" sz="2800" dirty="0"/>
              <a:t>Access</a:t>
            </a:r>
          </a:p>
          <a:p>
            <a:pPr marL="742950" lvl="1" indent="-285750">
              <a:buFont typeface="Arial" panose="020B0604020202020204" pitchFamily="34" charset="0"/>
              <a:buChar char="•"/>
            </a:pPr>
            <a:r>
              <a:rPr lang="en-GB" sz="2800" dirty="0"/>
              <a:t>Safety and security of staff </a:t>
            </a:r>
          </a:p>
          <a:p>
            <a:pPr marL="285750" indent="-285750">
              <a:buFont typeface="Arial" panose="020B0604020202020204" pitchFamily="34" charset="0"/>
              <a:buChar char="•"/>
            </a:pPr>
            <a:r>
              <a:rPr lang="en-GB" sz="2800" dirty="0"/>
              <a:t>Basic services for operating</a:t>
            </a:r>
          </a:p>
          <a:p>
            <a:pPr marL="285750" indent="-285750">
              <a:buFont typeface="Arial" panose="020B0604020202020204" pitchFamily="34" charset="0"/>
              <a:buChar char="•"/>
            </a:pPr>
            <a:r>
              <a:rPr lang="en-GB" sz="2800" dirty="0"/>
              <a:t>Government service structure collapse</a:t>
            </a:r>
          </a:p>
          <a:p>
            <a:pPr marL="285750" indent="-285750">
              <a:buFont typeface="Arial" panose="020B0604020202020204" pitchFamily="34" charset="0"/>
              <a:buChar char="•"/>
            </a:pPr>
            <a:r>
              <a:rPr lang="en-GB" sz="2800" dirty="0"/>
              <a:t>Financial</a:t>
            </a:r>
          </a:p>
          <a:p>
            <a:pPr marL="285750" indent="-285750">
              <a:buFont typeface="Arial" panose="020B0604020202020204" pitchFamily="34" charset="0"/>
              <a:buChar char="•"/>
            </a:pPr>
            <a:r>
              <a:rPr lang="en-GB" sz="2800" dirty="0"/>
              <a:t>Technical</a:t>
            </a:r>
          </a:p>
          <a:p>
            <a:pPr marL="285750" indent="-285750">
              <a:buFont typeface="Arial" panose="020B0604020202020204" pitchFamily="34" charset="0"/>
              <a:buChar char="•"/>
            </a:pPr>
            <a:r>
              <a:rPr lang="en-GB" sz="2800" dirty="0"/>
              <a:t>Coordination and information management</a:t>
            </a:r>
          </a:p>
          <a:p>
            <a:endParaRPr lang="en-GB" dirty="0"/>
          </a:p>
          <a:p>
            <a:endParaRPr lang="en-US" dirty="0"/>
          </a:p>
        </p:txBody>
      </p:sp>
    </p:spTree>
    <p:extLst>
      <p:ext uri="{BB962C8B-B14F-4D97-AF65-F5344CB8AC3E}">
        <p14:creationId xmlns:p14="http://schemas.microsoft.com/office/powerpoint/2010/main" val="340258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C0E332E-C379-4E67-9C12-716BE61F3894}"/>
              </a:ext>
            </a:extLst>
          </p:cNvPr>
          <p:cNvPicPr>
            <a:picLocks noChangeAspect="1"/>
          </p:cNvPicPr>
          <p:nvPr/>
        </p:nvPicPr>
        <p:blipFill rotWithShape="1">
          <a:blip r:embed="rId3">
            <a:alphaModFix amt="50000"/>
          </a:blip>
          <a:srcRect l="19016" t="13191"/>
          <a:stretch/>
        </p:blipFill>
        <p:spPr>
          <a:xfrm>
            <a:off x="2447833" y="837042"/>
            <a:ext cx="8775655" cy="6516647"/>
          </a:xfrm>
          <a:prstGeom prst="rect">
            <a:avLst/>
          </a:prstGeom>
        </p:spPr>
      </p:pic>
      <p:sp>
        <p:nvSpPr>
          <p:cNvPr id="5" name="TextBox 4"/>
          <p:cNvSpPr txBox="1"/>
          <p:nvPr/>
        </p:nvSpPr>
        <p:spPr>
          <a:xfrm>
            <a:off x="2139621" y="1343025"/>
            <a:ext cx="9392080" cy="5084726"/>
          </a:xfrm>
          <a:prstGeom prst="rect">
            <a:avLst/>
          </a:prstGeom>
          <a:noFill/>
        </p:spPr>
        <p:txBody>
          <a:bodyPr wrap="square" rtlCol="0">
            <a:normAutofit/>
          </a:bodyPr>
          <a:lstStyle/>
          <a:p>
            <a:pPr marL="342900" indent="-342900">
              <a:buFont typeface="Arial" panose="020B0604020202020204" pitchFamily="34" charset="0"/>
              <a:buChar char="•"/>
            </a:pPr>
            <a:r>
              <a:rPr lang="en-GB" sz="2400" dirty="0"/>
              <a:t>Operational plan developed with regional government, UN, and NGO partners in February 2021. </a:t>
            </a:r>
          </a:p>
          <a:p>
            <a:endParaRPr lang="en-GB" sz="2400" dirty="0"/>
          </a:p>
          <a:p>
            <a:pPr marL="342900" indent="-342900">
              <a:buFont typeface="Arial" panose="020B0604020202020204" pitchFamily="34" charset="0"/>
              <a:buChar char="•"/>
            </a:pPr>
            <a:r>
              <a:rPr lang="en-GB" sz="2400" dirty="0"/>
              <a:t>Includes focus on 7 key areas</a:t>
            </a:r>
          </a:p>
          <a:p>
            <a:pPr marL="800100" lvl="1" indent="-342900">
              <a:buFont typeface="Arial" panose="020B0604020202020204" pitchFamily="34" charset="0"/>
              <a:buChar char="•"/>
            </a:pPr>
            <a:r>
              <a:rPr lang="en-GB" sz="2400" dirty="0"/>
              <a:t>Coordination</a:t>
            </a:r>
          </a:p>
          <a:p>
            <a:pPr marL="800100" lvl="1" indent="-342900">
              <a:buFont typeface="Arial" panose="020B0604020202020204" pitchFamily="34" charset="0"/>
              <a:buChar char="•"/>
            </a:pPr>
            <a:r>
              <a:rPr lang="en-GB" sz="2400" dirty="0"/>
              <a:t>Child protection case management</a:t>
            </a:r>
          </a:p>
          <a:p>
            <a:pPr marL="800100" lvl="1" indent="-342900">
              <a:buFont typeface="Arial" panose="020B0604020202020204" pitchFamily="34" charset="0"/>
              <a:buChar char="•"/>
            </a:pPr>
            <a:r>
              <a:rPr lang="en-GB" sz="2400" dirty="0"/>
              <a:t>Comprehensive and multi-sector response services for GBV survivors</a:t>
            </a:r>
          </a:p>
          <a:p>
            <a:pPr marL="800100" lvl="1" indent="-342900">
              <a:buFont typeface="Arial" panose="020B0604020202020204" pitchFamily="34" charset="0"/>
              <a:buChar char="•"/>
            </a:pPr>
            <a:r>
              <a:rPr lang="en-GB" sz="2400" dirty="0"/>
              <a:t>Alternative care arrangements for unaccompanied, orphaned and separated children</a:t>
            </a:r>
          </a:p>
          <a:p>
            <a:pPr marL="800100" lvl="1" indent="-342900">
              <a:buFont typeface="Arial" panose="020B0604020202020204" pitchFamily="34" charset="0"/>
              <a:buChar char="•"/>
            </a:pPr>
            <a:r>
              <a:rPr lang="en-GB" sz="2400" dirty="0"/>
              <a:t>Mental health and psychosocial support for women &amp; children</a:t>
            </a:r>
          </a:p>
          <a:p>
            <a:pPr marL="800100" lvl="1" indent="-342900">
              <a:buFont typeface="Arial" panose="020B0604020202020204" pitchFamily="34" charset="0"/>
              <a:buChar char="•"/>
            </a:pPr>
            <a:r>
              <a:rPr lang="en-GB" sz="2400" dirty="0"/>
              <a:t>Community outreach and awareness raising</a:t>
            </a:r>
          </a:p>
          <a:p>
            <a:pPr marL="800100" lvl="1" indent="-342900">
              <a:buFont typeface="Arial" panose="020B0604020202020204" pitchFamily="34" charset="0"/>
              <a:buChar char="•"/>
            </a:pPr>
            <a:r>
              <a:rPr lang="en-GB" sz="2400" dirty="0"/>
              <a:t>Complaint and feedback mechanism, </a:t>
            </a:r>
            <a:r>
              <a:rPr lang="en-GB" sz="2400" dirty="0" err="1"/>
              <a:t>incl</a:t>
            </a:r>
            <a:r>
              <a:rPr lang="en-GB" sz="2400" dirty="0"/>
              <a:t> SEA reporting</a:t>
            </a:r>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endParaRPr lang="en-US" sz="2400" dirty="0"/>
          </a:p>
          <a:p>
            <a:endParaRPr lang="en-US" sz="2400" dirty="0"/>
          </a:p>
          <a:p>
            <a:endParaRPr lang="en-US" sz="2400" dirty="0"/>
          </a:p>
        </p:txBody>
      </p:sp>
      <p:sp>
        <p:nvSpPr>
          <p:cNvPr id="4" name="Google Shape;311;p30">
            <a:extLst>
              <a:ext uri="{FF2B5EF4-FFF2-40B4-BE49-F238E27FC236}">
                <a16:creationId xmlns:a16="http://schemas.microsoft.com/office/drawing/2014/main" id="{AB1895CC-6EDC-854B-AA15-7FDB7D5B188D}"/>
              </a:ext>
            </a:extLst>
          </p:cNvPr>
          <p:cNvSpPr/>
          <p:nvPr/>
        </p:nvSpPr>
        <p:spPr>
          <a:xfrm>
            <a:off x="1" y="2032000"/>
            <a:ext cx="1900772" cy="4826000"/>
          </a:xfrm>
          <a:prstGeom prst="rect">
            <a:avLst/>
          </a:prstGeom>
          <a:solidFill>
            <a:srgbClr val="78C796"/>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7" name="Google Shape;313;p30">
            <a:extLst>
              <a:ext uri="{FF2B5EF4-FFF2-40B4-BE49-F238E27FC236}">
                <a16:creationId xmlns:a16="http://schemas.microsoft.com/office/drawing/2014/main" id="{E44956F1-EA91-E947-9E41-2D63B168E5F7}"/>
              </a:ext>
            </a:extLst>
          </p:cNvPr>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ea typeface="Palatino"/>
                <a:sym typeface="Palatino"/>
              </a:rPr>
              <a:t>4</a:t>
            </a:r>
            <a:endParaRPr sz="2400" dirty="0"/>
          </a:p>
        </p:txBody>
      </p:sp>
      <p:sp>
        <p:nvSpPr>
          <p:cNvPr id="8" name="Rectangle 7">
            <a:extLst>
              <a:ext uri="{FF2B5EF4-FFF2-40B4-BE49-F238E27FC236}">
                <a16:creationId xmlns:a16="http://schemas.microsoft.com/office/drawing/2014/main" id="{D7F45C23-8707-A248-AD62-3734E39D2012}"/>
              </a:ext>
            </a:extLst>
          </p:cNvPr>
          <p:cNvSpPr/>
          <p:nvPr/>
        </p:nvSpPr>
        <p:spPr>
          <a:xfrm>
            <a:off x="2670004" y="474860"/>
            <a:ext cx="8331314" cy="724365"/>
          </a:xfrm>
          <a:prstGeom prst="rect">
            <a:avLst/>
          </a:prstGeom>
        </p:spPr>
        <p:txBody>
          <a:bodyPr wrap="square">
            <a:spAutoFit/>
          </a:bodyPr>
          <a:lstStyle/>
          <a:p>
            <a:pPr lvl="0">
              <a:lnSpc>
                <a:spcPct val="80000"/>
              </a:lnSpc>
              <a:buClr>
                <a:srgbClr val="430895"/>
              </a:buClr>
              <a:buSzPts val="1804"/>
            </a:pPr>
            <a:r>
              <a:rPr lang="en-US" sz="5000" dirty="0"/>
              <a:t>CP and GBV AoR Response Plan</a:t>
            </a:r>
            <a:endParaRPr lang="fr-FR" sz="5000" b="1" dirty="0">
              <a:solidFill>
                <a:srgbClr val="78C796"/>
              </a:solidFill>
              <a:latin typeface="Palatino"/>
              <a:ea typeface="Palatino"/>
              <a:cs typeface="Palatino"/>
              <a:sym typeface="Palatino"/>
            </a:endParaRPr>
          </a:p>
        </p:txBody>
      </p:sp>
      <p:pic>
        <p:nvPicPr>
          <p:cNvPr id="18" name="Picture 17">
            <a:extLst>
              <a:ext uri="{FF2B5EF4-FFF2-40B4-BE49-F238E27FC236}">
                <a16:creationId xmlns:a16="http://schemas.microsoft.com/office/drawing/2014/main" id="{0DC0D3EE-2839-42EF-81B4-A1156A174F6F}"/>
              </a:ext>
            </a:extLst>
          </p:cNvPr>
          <p:cNvPicPr>
            <a:picLocks noChangeAspect="1"/>
          </p:cNvPicPr>
          <p:nvPr/>
        </p:nvPicPr>
        <p:blipFill rotWithShape="1">
          <a:blip r:embed="rId3"/>
          <a:srcRect r="83606" b="81385"/>
          <a:stretch/>
        </p:blipFill>
        <p:spPr>
          <a:xfrm>
            <a:off x="277597" y="385225"/>
            <a:ext cx="1545168" cy="1215464"/>
          </a:xfrm>
          <a:prstGeom prst="rect">
            <a:avLst/>
          </a:prstGeom>
        </p:spPr>
      </p:pic>
    </p:spTree>
    <p:extLst>
      <p:ext uri="{BB962C8B-B14F-4D97-AF65-F5344CB8AC3E}">
        <p14:creationId xmlns:p14="http://schemas.microsoft.com/office/powerpoint/2010/main" val="363593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1;p30">
            <a:extLst>
              <a:ext uri="{FF2B5EF4-FFF2-40B4-BE49-F238E27FC236}">
                <a16:creationId xmlns:a16="http://schemas.microsoft.com/office/drawing/2014/main" id="{AB1895CC-6EDC-854B-AA15-7FDB7D5B188D}"/>
              </a:ext>
            </a:extLst>
          </p:cNvPr>
          <p:cNvSpPr/>
          <p:nvPr/>
        </p:nvSpPr>
        <p:spPr>
          <a:xfrm>
            <a:off x="1" y="2032000"/>
            <a:ext cx="1900772" cy="4826000"/>
          </a:xfrm>
          <a:prstGeom prst="rect">
            <a:avLst/>
          </a:prstGeom>
          <a:solidFill>
            <a:srgbClr val="78C796"/>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7" name="Google Shape;313;p30">
            <a:extLst>
              <a:ext uri="{FF2B5EF4-FFF2-40B4-BE49-F238E27FC236}">
                <a16:creationId xmlns:a16="http://schemas.microsoft.com/office/drawing/2014/main" id="{E44956F1-EA91-E947-9E41-2D63B168E5F7}"/>
              </a:ext>
            </a:extLst>
          </p:cNvPr>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ea typeface="Palatino"/>
                <a:sym typeface="Palatino"/>
              </a:rPr>
              <a:t>4</a:t>
            </a:r>
            <a:endParaRPr sz="2400" dirty="0"/>
          </a:p>
        </p:txBody>
      </p:sp>
      <p:sp>
        <p:nvSpPr>
          <p:cNvPr id="8" name="Rectangle 7">
            <a:extLst>
              <a:ext uri="{FF2B5EF4-FFF2-40B4-BE49-F238E27FC236}">
                <a16:creationId xmlns:a16="http://schemas.microsoft.com/office/drawing/2014/main" id="{D7F45C23-8707-A248-AD62-3734E39D2012}"/>
              </a:ext>
            </a:extLst>
          </p:cNvPr>
          <p:cNvSpPr/>
          <p:nvPr/>
        </p:nvSpPr>
        <p:spPr>
          <a:xfrm>
            <a:off x="1822765" y="2032000"/>
            <a:ext cx="2532259" cy="2466637"/>
          </a:xfrm>
          <a:prstGeom prst="rect">
            <a:avLst/>
          </a:prstGeom>
        </p:spPr>
        <p:txBody>
          <a:bodyPr wrap="square">
            <a:spAutoFit/>
          </a:bodyPr>
          <a:lstStyle/>
          <a:p>
            <a:pPr lvl="0" algn="r">
              <a:lnSpc>
                <a:spcPct val="80000"/>
              </a:lnSpc>
              <a:buClr>
                <a:srgbClr val="430895"/>
              </a:buClr>
              <a:buSzPts val="1804"/>
            </a:pPr>
            <a:r>
              <a:rPr lang="en-GB" sz="3200" b="1" i="1" dirty="0"/>
              <a:t>Health and Protection Cluster Joint Response Plan to Address GBV</a:t>
            </a:r>
            <a:endParaRPr lang="fr-FR" sz="3200" b="1" i="1" dirty="0">
              <a:solidFill>
                <a:srgbClr val="78C796"/>
              </a:solidFill>
              <a:latin typeface="Palatino"/>
              <a:ea typeface="Palatino"/>
              <a:cs typeface="Palatino"/>
              <a:sym typeface="Palatino"/>
            </a:endParaRPr>
          </a:p>
        </p:txBody>
      </p:sp>
      <p:pic>
        <p:nvPicPr>
          <p:cNvPr id="14" name="Picture 13">
            <a:extLst>
              <a:ext uri="{FF2B5EF4-FFF2-40B4-BE49-F238E27FC236}">
                <a16:creationId xmlns:a16="http://schemas.microsoft.com/office/drawing/2014/main" id="{BDFACD57-CD72-4630-BFE1-0ED34A868F9D}"/>
              </a:ext>
            </a:extLst>
          </p:cNvPr>
          <p:cNvPicPr>
            <a:picLocks noChangeAspect="1"/>
          </p:cNvPicPr>
          <p:nvPr/>
        </p:nvPicPr>
        <p:blipFill>
          <a:blip r:embed="rId3"/>
          <a:stretch>
            <a:fillRect/>
          </a:stretch>
        </p:blipFill>
        <p:spPr>
          <a:xfrm>
            <a:off x="4766945" y="249607"/>
            <a:ext cx="7147458" cy="6266862"/>
          </a:xfrm>
          <a:prstGeom prst="rect">
            <a:avLst/>
          </a:prstGeom>
        </p:spPr>
      </p:pic>
      <p:pic>
        <p:nvPicPr>
          <p:cNvPr id="15" name="Picture 14">
            <a:extLst>
              <a:ext uri="{FF2B5EF4-FFF2-40B4-BE49-F238E27FC236}">
                <a16:creationId xmlns:a16="http://schemas.microsoft.com/office/drawing/2014/main" id="{940B5939-5840-494E-AC2C-B0B6412ED74E}"/>
              </a:ext>
            </a:extLst>
          </p:cNvPr>
          <p:cNvPicPr>
            <a:picLocks noChangeAspect="1"/>
          </p:cNvPicPr>
          <p:nvPr/>
        </p:nvPicPr>
        <p:blipFill rotWithShape="1">
          <a:blip r:embed="rId4"/>
          <a:srcRect r="83606" b="81385"/>
          <a:stretch/>
        </p:blipFill>
        <p:spPr>
          <a:xfrm>
            <a:off x="277597" y="385225"/>
            <a:ext cx="1545168" cy="1215464"/>
          </a:xfrm>
          <a:prstGeom prst="rect">
            <a:avLst/>
          </a:prstGeom>
        </p:spPr>
      </p:pic>
    </p:spTree>
    <p:extLst>
      <p:ext uri="{BB962C8B-B14F-4D97-AF65-F5344CB8AC3E}">
        <p14:creationId xmlns:p14="http://schemas.microsoft.com/office/powerpoint/2010/main" val="413225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9EC64C-5139-4E69-B7E5-019EB33C7E4A}"/>
              </a:ext>
            </a:extLst>
          </p:cNvPr>
          <p:cNvPicPr>
            <a:picLocks noChangeAspect="1"/>
          </p:cNvPicPr>
          <p:nvPr/>
        </p:nvPicPr>
        <p:blipFill rotWithShape="1">
          <a:blip r:embed="rId3">
            <a:alphaModFix/>
          </a:blip>
          <a:srcRect l="19016" t="13191"/>
          <a:stretch/>
        </p:blipFill>
        <p:spPr>
          <a:xfrm>
            <a:off x="4052579" y="0"/>
            <a:ext cx="7632930" cy="5668080"/>
          </a:xfrm>
          <a:prstGeom prst="rect">
            <a:avLst/>
          </a:prstGeom>
        </p:spPr>
      </p:pic>
      <p:sp>
        <p:nvSpPr>
          <p:cNvPr id="4" name="Google Shape;311;p30">
            <a:extLst>
              <a:ext uri="{FF2B5EF4-FFF2-40B4-BE49-F238E27FC236}">
                <a16:creationId xmlns:a16="http://schemas.microsoft.com/office/drawing/2014/main" id="{FE82C519-9C0A-6142-81B1-62C5C26A22D4}"/>
              </a:ext>
            </a:extLst>
          </p:cNvPr>
          <p:cNvSpPr/>
          <p:nvPr/>
        </p:nvSpPr>
        <p:spPr>
          <a:xfrm>
            <a:off x="1" y="2032000"/>
            <a:ext cx="1900772" cy="4826000"/>
          </a:xfrm>
          <a:prstGeom prst="rect">
            <a:avLst/>
          </a:prstGeom>
          <a:solidFill>
            <a:srgbClr val="EED191"/>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chemeClr val="lt1"/>
              </a:solidFill>
              <a:latin typeface="Arial"/>
              <a:ea typeface="Arial"/>
              <a:cs typeface="Arial"/>
              <a:sym typeface="Arial"/>
            </a:endParaRPr>
          </a:p>
        </p:txBody>
      </p:sp>
      <p:sp>
        <p:nvSpPr>
          <p:cNvPr id="6" name="Google Shape;313;p30">
            <a:extLst>
              <a:ext uri="{FF2B5EF4-FFF2-40B4-BE49-F238E27FC236}">
                <a16:creationId xmlns:a16="http://schemas.microsoft.com/office/drawing/2014/main" id="{49FD6CD6-8ABD-BA4E-AEAB-EA68C648DA67}"/>
              </a:ext>
            </a:extLst>
          </p:cNvPr>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ea typeface="Palatino"/>
                <a:sym typeface="Palatino"/>
              </a:rPr>
              <a:t>5</a:t>
            </a:r>
            <a:endParaRPr sz="2400" dirty="0"/>
          </a:p>
        </p:txBody>
      </p:sp>
      <p:sp>
        <p:nvSpPr>
          <p:cNvPr id="7" name="Rectangle 6">
            <a:extLst>
              <a:ext uri="{FF2B5EF4-FFF2-40B4-BE49-F238E27FC236}">
                <a16:creationId xmlns:a16="http://schemas.microsoft.com/office/drawing/2014/main" id="{ECFC6CDD-CAE3-1046-B600-ED91F2C03CBA}"/>
              </a:ext>
            </a:extLst>
          </p:cNvPr>
          <p:cNvSpPr/>
          <p:nvPr/>
        </p:nvSpPr>
        <p:spPr>
          <a:xfrm>
            <a:off x="3891122" y="4284879"/>
            <a:ext cx="5636671" cy="2089033"/>
          </a:xfrm>
          <a:prstGeom prst="rect">
            <a:avLst/>
          </a:prstGeom>
        </p:spPr>
        <p:txBody>
          <a:bodyPr wrap="square">
            <a:spAutoFit/>
          </a:bodyPr>
          <a:lstStyle/>
          <a:p>
            <a:pPr lvl="0">
              <a:lnSpc>
                <a:spcPct val="80000"/>
              </a:lnSpc>
              <a:buClr>
                <a:srgbClr val="430895"/>
              </a:buClr>
              <a:buSzPts val="1804"/>
            </a:pPr>
            <a:r>
              <a:rPr lang="fr-FR" sz="8000" b="1" dirty="0">
                <a:solidFill>
                  <a:srgbClr val="EED191"/>
                </a:solidFill>
                <a:latin typeface="Palatino"/>
                <a:ea typeface="Palatino"/>
                <a:cs typeface="Palatino"/>
                <a:sym typeface="Palatino"/>
              </a:rPr>
              <a:t>Questions &amp; </a:t>
            </a:r>
            <a:r>
              <a:rPr lang="fr-FR" sz="8000" b="1" dirty="0" err="1">
                <a:solidFill>
                  <a:srgbClr val="EED191"/>
                </a:solidFill>
                <a:latin typeface="Palatino"/>
                <a:ea typeface="Palatino"/>
                <a:cs typeface="Palatino"/>
                <a:sym typeface="Palatino"/>
              </a:rPr>
              <a:t>Answers</a:t>
            </a:r>
            <a:endParaRPr lang="fr-FR" sz="8000" b="1" dirty="0">
              <a:solidFill>
                <a:srgbClr val="EED191"/>
              </a:solidFill>
              <a:latin typeface="Palatino"/>
              <a:ea typeface="Palatino"/>
              <a:cs typeface="Palatino"/>
              <a:sym typeface="Palatino"/>
            </a:endParaRPr>
          </a:p>
        </p:txBody>
      </p:sp>
      <p:pic>
        <p:nvPicPr>
          <p:cNvPr id="15" name="Picture 14">
            <a:extLst>
              <a:ext uri="{FF2B5EF4-FFF2-40B4-BE49-F238E27FC236}">
                <a16:creationId xmlns:a16="http://schemas.microsoft.com/office/drawing/2014/main" id="{3326D5BC-D361-41EE-ABC1-E66E3696205A}"/>
              </a:ext>
            </a:extLst>
          </p:cNvPr>
          <p:cNvPicPr>
            <a:picLocks noChangeAspect="1"/>
          </p:cNvPicPr>
          <p:nvPr/>
        </p:nvPicPr>
        <p:blipFill rotWithShape="1">
          <a:blip r:embed="rId3"/>
          <a:srcRect r="83606" b="81385"/>
          <a:stretch/>
        </p:blipFill>
        <p:spPr>
          <a:xfrm>
            <a:off x="277597" y="385225"/>
            <a:ext cx="1545168" cy="1215464"/>
          </a:xfrm>
          <a:prstGeom prst="rect">
            <a:avLst/>
          </a:prstGeom>
        </p:spPr>
      </p:pic>
    </p:spTree>
    <p:extLst>
      <p:ext uri="{BB962C8B-B14F-4D97-AF65-F5344CB8AC3E}">
        <p14:creationId xmlns:p14="http://schemas.microsoft.com/office/powerpoint/2010/main" val="92041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1;p30">
            <a:extLst>
              <a:ext uri="{FF2B5EF4-FFF2-40B4-BE49-F238E27FC236}">
                <a16:creationId xmlns:a16="http://schemas.microsoft.com/office/drawing/2014/main" id="{FE82C519-9C0A-6142-81B1-62C5C26A22D4}"/>
              </a:ext>
            </a:extLst>
          </p:cNvPr>
          <p:cNvSpPr/>
          <p:nvPr/>
        </p:nvSpPr>
        <p:spPr>
          <a:xfrm>
            <a:off x="1" y="2032000"/>
            <a:ext cx="1900772" cy="4826000"/>
          </a:xfrm>
          <a:prstGeom prst="rect">
            <a:avLst/>
          </a:prstGeom>
          <a:solidFill>
            <a:srgbClr val="FF6565"/>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chemeClr val="lt1"/>
              </a:solidFill>
              <a:latin typeface="Arial"/>
              <a:ea typeface="Arial"/>
              <a:cs typeface="Arial"/>
              <a:sym typeface="Arial"/>
            </a:endParaRPr>
          </a:p>
        </p:txBody>
      </p:sp>
      <p:sp>
        <p:nvSpPr>
          <p:cNvPr id="6" name="Google Shape;313;p30">
            <a:extLst>
              <a:ext uri="{FF2B5EF4-FFF2-40B4-BE49-F238E27FC236}">
                <a16:creationId xmlns:a16="http://schemas.microsoft.com/office/drawing/2014/main" id="{49FD6CD6-8ABD-BA4E-AEAB-EA68C648DA67}"/>
              </a:ext>
            </a:extLst>
          </p:cNvPr>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ea typeface="Palatino"/>
                <a:sym typeface="Palatino"/>
              </a:rPr>
              <a:t>6</a:t>
            </a:r>
            <a:endParaRPr sz="2400" dirty="0"/>
          </a:p>
        </p:txBody>
      </p:sp>
      <p:sp>
        <p:nvSpPr>
          <p:cNvPr id="7" name="Rectangle 6">
            <a:extLst>
              <a:ext uri="{FF2B5EF4-FFF2-40B4-BE49-F238E27FC236}">
                <a16:creationId xmlns:a16="http://schemas.microsoft.com/office/drawing/2014/main" id="{ECFC6CDD-CAE3-1046-B600-ED91F2C03CBA}"/>
              </a:ext>
            </a:extLst>
          </p:cNvPr>
          <p:cNvSpPr/>
          <p:nvPr/>
        </p:nvSpPr>
        <p:spPr>
          <a:xfrm>
            <a:off x="2237619" y="2112555"/>
            <a:ext cx="9081546" cy="3570208"/>
          </a:xfrm>
          <a:prstGeom prst="rect">
            <a:avLst/>
          </a:prstGeom>
        </p:spPr>
        <p:txBody>
          <a:bodyPr wrap="square">
            <a:spAutoFit/>
          </a:bodyPr>
          <a:lstStyle/>
          <a:p>
            <a:pPr lvl="0" algn="ctr">
              <a:lnSpc>
                <a:spcPct val="80000"/>
              </a:lnSpc>
              <a:buClr>
                <a:srgbClr val="430895"/>
              </a:buClr>
              <a:buSzPts val="1804"/>
            </a:pPr>
            <a:r>
              <a:rPr lang="fr-FR" sz="8000" b="1" dirty="0" err="1">
                <a:solidFill>
                  <a:srgbClr val="FF6565"/>
                </a:solidFill>
                <a:latin typeface="Palatino"/>
                <a:ea typeface="Palatino"/>
                <a:cs typeface="Palatino"/>
                <a:sym typeface="Palatino"/>
              </a:rPr>
              <a:t>Closing</a:t>
            </a:r>
            <a:r>
              <a:rPr lang="fr-FR" sz="8000" b="1" dirty="0">
                <a:solidFill>
                  <a:srgbClr val="FF6565"/>
                </a:solidFill>
                <a:latin typeface="Palatino"/>
                <a:ea typeface="Palatino"/>
                <a:cs typeface="Palatino"/>
                <a:sym typeface="Palatino"/>
              </a:rPr>
              <a:t> </a:t>
            </a:r>
            <a:r>
              <a:rPr lang="fr-FR" sz="8000" b="1" dirty="0" err="1">
                <a:solidFill>
                  <a:srgbClr val="FF6565"/>
                </a:solidFill>
                <a:latin typeface="Palatino"/>
                <a:ea typeface="Palatino"/>
                <a:cs typeface="Palatino"/>
                <a:sym typeface="Palatino"/>
              </a:rPr>
              <a:t>Remarks</a:t>
            </a:r>
            <a:r>
              <a:rPr lang="fr-FR" sz="8000" b="1" dirty="0">
                <a:solidFill>
                  <a:srgbClr val="FF6565"/>
                </a:solidFill>
                <a:latin typeface="Palatino"/>
                <a:ea typeface="Palatino"/>
                <a:cs typeface="Palatino"/>
                <a:sym typeface="Palatino"/>
              </a:rPr>
              <a:t> and </a:t>
            </a:r>
            <a:r>
              <a:rPr lang="fr-FR" sz="8000" b="1" dirty="0" err="1">
                <a:solidFill>
                  <a:srgbClr val="FF6565"/>
                </a:solidFill>
                <a:latin typeface="Palatino"/>
                <a:ea typeface="Palatino"/>
                <a:cs typeface="Palatino"/>
                <a:sym typeface="Palatino"/>
              </a:rPr>
              <a:t>Next</a:t>
            </a:r>
            <a:r>
              <a:rPr lang="fr-FR" sz="8000" b="1" dirty="0">
                <a:solidFill>
                  <a:srgbClr val="FF6565"/>
                </a:solidFill>
                <a:latin typeface="Palatino"/>
                <a:ea typeface="Palatino"/>
                <a:cs typeface="Palatino"/>
                <a:sym typeface="Palatino"/>
              </a:rPr>
              <a:t> </a:t>
            </a:r>
            <a:r>
              <a:rPr lang="fr-FR" sz="8000" b="1" dirty="0" err="1">
                <a:solidFill>
                  <a:srgbClr val="FF6565"/>
                </a:solidFill>
                <a:latin typeface="Palatino"/>
                <a:ea typeface="Palatino"/>
                <a:cs typeface="Palatino"/>
                <a:sym typeface="Palatino"/>
              </a:rPr>
              <a:t>Steps</a:t>
            </a:r>
            <a:endParaRPr lang="fr-FR" sz="8000" b="1" dirty="0">
              <a:solidFill>
                <a:srgbClr val="FF6565"/>
              </a:solidFill>
              <a:latin typeface="Palatino"/>
              <a:ea typeface="Palatino"/>
              <a:cs typeface="Palatino"/>
              <a:sym typeface="Palatino"/>
            </a:endParaRPr>
          </a:p>
          <a:p>
            <a:pPr lvl="0" algn="ctr">
              <a:lnSpc>
                <a:spcPct val="80000"/>
              </a:lnSpc>
              <a:buClr>
                <a:srgbClr val="430895"/>
              </a:buClr>
              <a:buSzPts val="1804"/>
            </a:pPr>
            <a:endParaRPr lang="fr-FR" sz="8000" b="1" dirty="0">
              <a:solidFill>
                <a:srgbClr val="FF6565"/>
              </a:solidFill>
              <a:latin typeface="Palatino"/>
              <a:ea typeface="Palatino"/>
              <a:cs typeface="Palatino"/>
              <a:sym typeface="Palatino"/>
            </a:endParaRPr>
          </a:p>
          <a:p>
            <a:pPr lvl="0" algn="ctr">
              <a:lnSpc>
                <a:spcPct val="80000"/>
              </a:lnSpc>
              <a:buClr>
                <a:srgbClr val="430895"/>
              </a:buClr>
              <a:buSzPts val="1804"/>
            </a:pPr>
            <a:r>
              <a:rPr lang="fr-FR" sz="3000" dirty="0" err="1">
                <a:latin typeface="Palatino"/>
                <a:ea typeface="Palatino"/>
                <a:cs typeface="Palatino"/>
                <a:sym typeface="Palatino"/>
              </a:rPr>
              <a:t>Thank</a:t>
            </a:r>
            <a:r>
              <a:rPr lang="fr-FR" sz="3000" dirty="0">
                <a:latin typeface="Palatino"/>
                <a:ea typeface="Palatino"/>
                <a:cs typeface="Palatino"/>
                <a:sym typeface="Palatino"/>
              </a:rPr>
              <a:t> </a:t>
            </a:r>
            <a:r>
              <a:rPr lang="fr-FR" sz="3000" dirty="0" err="1">
                <a:latin typeface="Palatino"/>
                <a:ea typeface="Palatino"/>
                <a:cs typeface="Palatino"/>
                <a:sym typeface="Palatino"/>
              </a:rPr>
              <a:t>you</a:t>
            </a:r>
            <a:endParaRPr lang="fr-FR" sz="3000" dirty="0">
              <a:latin typeface="Palatino"/>
              <a:ea typeface="Palatino"/>
              <a:cs typeface="Palatino"/>
              <a:sym typeface="Palatino"/>
            </a:endParaRPr>
          </a:p>
        </p:txBody>
      </p:sp>
      <p:sp>
        <p:nvSpPr>
          <p:cNvPr id="2" name="Rectangle 1"/>
          <p:cNvSpPr/>
          <p:nvPr/>
        </p:nvSpPr>
        <p:spPr>
          <a:xfrm>
            <a:off x="2061612" y="1103462"/>
            <a:ext cx="9670312" cy="461665"/>
          </a:xfrm>
          <a:prstGeom prst="rect">
            <a:avLst/>
          </a:prstGeom>
        </p:spPr>
        <p:txBody>
          <a:bodyPr wrap="square">
            <a:spAutoFit/>
          </a:bodyPr>
          <a:lstStyle/>
          <a:p>
            <a:endParaRPr lang="en-US" sz="2400" dirty="0"/>
          </a:p>
        </p:txBody>
      </p:sp>
      <p:grpSp>
        <p:nvGrpSpPr>
          <p:cNvPr id="9" name="Group 8">
            <a:extLst>
              <a:ext uri="{FF2B5EF4-FFF2-40B4-BE49-F238E27FC236}">
                <a16:creationId xmlns:a16="http://schemas.microsoft.com/office/drawing/2014/main" id="{BFF3FD83-D5AF-431B-B0C8-18732FD14DD0}"/>
              </a:ext>
            </a:extLst>
          </p:cNvPr>
          <p:cNvGrpSpPr/>
          <p:nvPr/>
        </p:nvGrpSpPr>
        <p:grpSpPr>
          <a:xfrm>
            <a:off x="288921" y="100076"/>
            <a:ext cx="9423477" cy="6525597"/>
            <a:chOff x="288921" y="227400"/>
            <a:chExt cx="9423477" cy="6525597"/>
          </a:xfrm>
        </p:grpSpPr>
        <p:grpSp>
          <p:nvGrpSpPr>
            <p:cNvPr id="10" name="Group 9">
              <a:extLst>
                <a:ext uri="{FF2B5EF4-FFF2-40B4-BE49-F238E27FC236}">
                  <a16:creationId xmlns:a16="http://schemas.microsoft.com/office/drawing/2014/main" id="{84C54D55-8A7D-49DF-A8C7-4435A5917677}"/>
                </a:ext>
              </a:extLst>
            </p:cNvPr>
            <p:cNvGrpSpPr>
              <a:grpSpLocks noChangeAspect="1"/>
            </p:cNvGrpSpPr>
            <p:nvPr/>
          </p:nvGrpSpPr>
          <p:grpSpPr>
            <a:xfrm>
              <a:off x="2315687" y="1199225"/>
              <a:ext cx="7396711" cy="5553772"/>
              <a:chOff x="3935392" y="1709737"/>
              <a:chExt cx="4446607" cy="3338705"/>
            </a:xfrm>
          </p:grpSpPr>
          <p:pic>
            <p:nvPicPr>
              <p:cNvPr id="12" name="Picture 11">
                <a:extLst>
                  <a:ext uri="{FF2B5EF4-FFF2-40B4-BE49-F238E27FC236}">
                    <a16:creationId xmlns:a16="http://schemas.microsoft.com/office/drawing/2014/main" id="{A9B265FE-B977-4EB2-951F-62D5DA987B21}"/>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2743" b="2903"/>
              <a:stretch/>
            </p:blipFill>
            <p:spPr>
              <a:xfrm>
                <a:off x="3935392" y="1709737"/>
                <a:ext cx="4446607" cy="3338705"/>
              </a:xfrm>
              <a:prstGeom prst="rect">
                <a:avLst/>
              </a:prstGeom>
            </p:spPr>
          </p:pic>
          <p:sp>
            <p:nvSpPr>
              <p:cNvPr id="13" name="Rectangle 12">
                <a:extLst>
                  <a:ext uri="{FF2B5EF4-FFF2-40B4-BE49-F238E27FC236}">
                    <a16:creationId xmlns:a16="http://schemas.microsoft.com/office/drawing/2014/main" id="{9BB15531-F40D-4262-87A3-04C83A60260A}"/>
                  </a:ext>
                </a:extLst>
              </p:cNvPr>
              <p:cNvSpPr/>
              <p:nvPr/>
            </p:nvSpPr>
            <p:spPr>
              <a:xfrm>
                <a:off x="3935393" y="4699562"/>
                <a:ext cx="821799" cy="34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C0EB54AE-8471-4180-99AC-8193461042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1" y="227400"/>
              <a:ext cx="1527522" cy="1170557"/>
            </a:xfrm>
            <a:prstGeom prst="rect">
              <a:avLst/>
            </a:prstGeom>
            <a:noFill/>
            <a:ln>
              <a:noFill/>
            </a:ln>
          </p:spPr>
        </p:pic>
      </p:grpSp>
    </p:spTree>
    <p:extLst>
      <p:ext uri="{BB962C8B-B14F-4D97-AF65-F5344CB8AC3E}">
        <p14:creationId xmlns:p14="http://schemas.microsoft.com/office/powerpoint/2010/main" val="20398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13"/>
          <p:cNvSpPr txBox="1">
            <a:spLocks noGrp="1"/>
          </p:cNvSpPr>
          <p:nvPr>
            <p:ph type="title"/>
          </p:nvPr>
        </p:nvSpPr>
        <p:spPr>
          <a:xfrm>
            <a:off x="2478496" y="169251"/>
            <a:ext cx="10159995" cy="909004"/>
          </a:xfrm>
          <a:prstGeom prst="rect">
            <a:avLst/>
          </a:prstGeom>
          <a:noFill/>
          <a:ln>
            <a:noFill/>
          </a:ln>
        </p:spPr>
        <p:txBody>
          <a:bodyPr spcFirstLastPara="1" vert="horz" wrap="square" lIns="91400" tIns="45700" rIns="91400" bIns="45700" rtlCol="0" anchor="ctr" anchorCtr="0">
            <a:noAutofit/>
          </a:bodyPr>
          <a:lstStyle/>
          <a:p>
            <a:pPr>
              <a:lnSpc>
                <a:spcPct val="100000"/>
              </a:lnSpc>
              <a:spcBef>
                <a:spcPts val="0"/>
              </a:spcBef>
              <a:buClr>
                <a:srgbClr val="430895"/>
              </a:buClr>
              <a:buSzPts val="4400"/>
            </a:pPr>
            <a:r>
              <a:rPr lang="fr-FR" sz="9600" dirty="0">
                <a:solidFill>
                  <a:srgbClr val="430895"/>
                </a:solidFill>
                <a:latin typeface="Palatino"/>
                <a:ea typeface="Palatino"/>
                <a:cs typeface="Palatino"/>
                <a:sym typeface="Palatino"/>
              </a:rPr>
              <a:t>		</a:t>
            </a:r>
            <a:r>
              <a:rPr lang="fr-FR" sz="8800" dirty="0">
                <a:solidFill>
                  <a:srgbClr val="430895"/>
                </a:solidFill>
                <a:latin typeface="Palatino"/>
                <a:ea typeface="Palatino"/>
                <a:cs typeface="Palatino"/>
                <a:sym typeface="Palatino"/>
              </a:rPr>
              <a:t>Agenda</a:t>
            </a:r>
            <a:endParaRPr sz="8800" dirty="0">
              <a:latin typeface="Palatino"/>
              <a:ea typeface="Palatino"/>
              <a:cs typeface="Palatino"/>
              <a:sym typeface="Palatino"/>
            </a:endParaRPr>
          </a:p>
        </p:txBody>
      </p:sp>
      <p:cxnSp>
        <p:nvCxnSpPr>
          <p:cNvPr id="100" name="Google Shape;100;p13"/>
          <p:cNvCxnSpPr>
            <a:cxnSpLocks/>
          </p:cNvCxnSpPr>
          <p:nvPr/>
        </p:nvCxnSpPr>
        <p:spPr>
          <a:xfrm>
            <a:off x="9319209" y="1785998"/>
            <a:ext cx="0" cy="1353593"/>
          </a:xfrm>
          <a:prstGeom prst="straightConnector1">
            <a:avLst/>
          </a:prstGeom>
          <a:noFill/>
          <a:ln w="19050" cap="flat" cmpd="sng">
            <a:solidFill>
              <a:srgbClr val="FFC000"/>
            </a:solidFill>
            <a:prstDash val="solid"/>
            <a:round/>
            <a:headEnd type="none" w="sm" len="sm"/>
            <a:tailEnd type="none" w="sm" len="sm"/>
          </a:ln>
        </p:spPr>
      </p:cxnSp>
      <p:sp>
        <p:nvSpPr>
          <p:cNvPr id="102" name="Google Shape;102;p13"/>
          <p:cNvSpPr txBox="1"/>
          <p:nvPr/>
        </p:nvSpPr>
        <p:spPr>
          <a:xfrm>
            <a:off x="4577773" y="2369317"/>
            <a:ext cx="942560" cy="115608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8000" dirty="0">
                <a:solidFill>
                  <a:srgbClr val="7030A0"/>
                </a:solidFill>
                <a:latin typeface="Palatino"/>
                <a:sym typeface="Palatino"/>
              </a:rPr>
              <a:t>2</a:t>
            </a:r>
            <a:endParaRPr sz="8000" dirty="0">
              <a:solidFill>
                <a:srgbClr val="7030A0"/>
              </a:solidFill>
            </a:endParaRPr>
          </a:p>
        </p:txBody>
      </p:sp>
      <p:sp>
        <p:nvSpPr>
          <p:cNvPr id="103" name="Google Shape;103;p13"/>
          <p:cNvSpPr txBox="1"/>
          <p:nvPr/>
        </p:nvSpPr>
        <p:spPr>
          <a:xfrm>
            <a:off x="154029" y="2222274"/>
            <a:ext cx="1064787" cy="1470969"/>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8000" dirty="0">
                <a:solidFill>
                  <a:schemeClr val="accent5"/>
                </a:solidFill>
                <a:latin typeface="Palatino"/>
                <a:sym typeface="Palatino"/>
              </a:rPr>
              <a:t>1</a:t>
            </a:r>
            <a:endParaRPr sz="8000" dirty="0"/>
          </a:p>
        </p:txBody>
      </p:sp>
      <p:sp>
        <p:nvSpPr>
          <p:cNvPr id="104" name="Google Shape;104;p13"/>
          <p:cNvSpPr txBox="1"/>
          <p:nvPr/>
        </p:nvSpPr>
        <p:spPr>
          <a:xfrm>
            <a:off x="8622295" y="2326334"/>
            <a:ext cx="915348" cy="1353593"/>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8000" dirty="0">
                <a:solidFill>
                  <a:srgbClr val="FFC000"/>
                </a:solidFill>
                <a:latin typeface="Palatino"/>
                <a:ea typeface="Palatino"/>
                <a:cs typeface="Palatino"/>
                <a:sym typeface="Palatino"/>
              </a:rPr>
              <a:t>3</a:t>
            </a:r>
            <a:endParaRPr sz="8000" dirty="0">
              <a:solidFill>
                <a:srgbClr val="FFC000"/>
              </a:solidFill>
            </a:endParaRPr>
          </a:p>
        </p:txBody>
      </p:sp>
      <p:cxnSp>
        <p:nvCxnSpPr>
          <p:cNvPr id="105" name="Google Shape;105;p13"/>
          <p:cNvCxnSpPr>
            <a:cxnSpLocks/>
          </p:cNvCxnSpPr>
          <p:nvPr/>
        </p:nvCxnSpPr>
        <p:spPr>
          <a:xfrm>
            <a:off x="5201824" y="1719852"/>
            <a:ext cx="0" cy="1426397"/>
          </a:xfrm>
          <a:prstGeom prst="straightConnector1">
            <a:avLst/>
          </a:prstGeom>
          <a:noFill/>
          <a:ln w="19050" cap="flat" cmpd="sng">
            <a:solidFill>
              <a:schemeClr val="accent5"/>
            </a:solidFill>
            <a:prstDash val="solid"/>
            <a:round/>
            <a:headEnd type="none" w="sm" len="sm"/>
            <a:tailEnd type="none" w="sm" len="sm"/>
          </a:ln>
        </p:spPr>
      </p:cxnSp>
      <p:cxnSp>
        <p:nvCxnSpPr>
          <p:cNvPr id="106" name="Google Shape;106;p13"/>
          <p:cNvCxnSpPr>
            <a:cxnSpLocks/>
          </p:cNvCxnSpPr>
          <p:nvPr/>
        </p:nvCxnSpPr>
        <p:spPr>
          <a:xfrm>
            <a:off x="978839" y="1785997"/>
            <a:ext cx="0" cy="1294107"/>
          </a:xfrm>
          <a:prstGeom prst="straightConnector1">
            <a:avLst/>
          </a:prstGeom>
          <a:noFill/>
          <a:ln w="19050" cap="flat" cmpd="sng">
            <a:solidFill>
              <a:schemeClr val="dk2">
                <a:alpha val="45882"/>
              </a:schemeClr>
            </a:solidFill>
            <a:prstDash val="solid"/>
            <a:round/>
            <a:headEnd type="none" w="sm" len="sm"/>
            <a:tailEnd type="none" w="sm" len="sm"/>
          </a:ln>
        </p:spPr>
      </p:cxnSp>
      <p:cxnSp>
        <p:nvCxnSpPr>
          <p:cNvPr id="28" name="Google Shape;100;p13">
            <a:extLst>
              <a:ext uri="{FF2B5EF4-FFF2-40B4-BE49-F238E27FC236}">
                <a16:creationId xmlns:a16="http://schemas.microsoft.com/office/drawing/2014/main" id="{0AF7CCA9-25A5-8644-AEB2-CAF62C5C64CC}"/>
              </a:ext>
            </a:extLst>
          </p:cNvPr>
          <p:cNvCxnSpPr>
            <a:cxnSpLocks/>
          </p:cNvCxnSpPr>
          <p:nvPr/>
        </p:nvCxnSpPr>
        <p:spPr>
          <a:xfrm>
            <a:off x="956651" y="4655437"/>
            <a:ext cx="0" cy="1353593"/>
          </a:xfrm>
          <a:prstGeom prst="straightConnector1">
            <a:avLst/>
          </a:prstGeom>
          <a:noFill/>
          <a:ln w="19050" cap="flat" cmpd="sng">
            <a:solidFill>
              <a:srgbClr val="78C796"/>
            </a:solidFill>
            <a:prstDash val="solid"/>
            <a:round/>
            <a:headEnd type="none" w="sm" len="sm"/>
            <a:tailEnd type="none" w="sm" len="sm"/>
          </a:ln>
        </p:spPr>
      </p:cxnSp>
      <p:sp>
        <p:nvSpPr>
          <p:cNvPr id="29" name="Google Shape;104;p13">
            <a:extLst>
              <a:ext uri="{FF2B5EF4-FFF2-40B4-BE49-F238E27FC236}">
                <a16:creationId xmlns:a16="http://schemas.microsoft.com/office/drawing/2014/main" id="{BB318E70-D3E6-7741-B445-E37DFDCACFD9}"/>
              </a:ext>
            </a:extLst>
          </p:cNvPr>
          <p:cNvSpPr txBox="1"/>
          <p:nvPr/>
        </p:nvSpPr>
        <p:spPr>
          <a:xfrm>
            <a:off x="258661" y="5108856"/>
            <a:ext cx="915348" cy="1353593"/>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8000" dirty="0">
                <a:solidFill>
                  <a:srgbClr val="78C796"/>
                </a:solidFill>
                <a:latin typeface="Palatino"/>
                <a:ea typeface="Palatino"/>
                <a:sym typeface="Palatino"/>
              </a:rPr>
              <a:t>4</a:t>
            </a:r>
            <a:endParaRPr sz="8000" dirty="0">
              <a:solidFill>
                <a:srgbClr val="78C796"/>
              </a:solidFill>
            </a:endParaRPr>
          </a:p>
        </p:txBody>
      </p:sp>
      <p:cxnSp>
        <p:nvCxnSpPr>
          <p:cNvPr id="30" name="Google Shape;100;p13">
            <a:extLst>
              <a:ext uri="{FF2B5EF4-FFF2-40B4-BE49-F238E27FC236}">
                <a16:creationId xmlns:a16="http://schemas.microsoft.com/office/drawing/2014/main" id="{212BB062-848A-3047-BD76-D55D06E604FD}"/>
              </a:ext>
            </a:extLst>
          </p:cNvPr>
          <p:cNvCxnSpPr>
            <a:cxnSpLocks/>
          </p:cNvCxnSpPr>
          <p:nvPr/>
        </p:nvCxnSpPr>
        <p:spPr>
          <a:xfrm>
            <a:off x="5211840" y="4655438"/>
            <a:ext cx="0" cy="1353593"/>
          </a:xfrm>
          <a:prstGeom prst="straightConnector1">
            <a:avLst/>
          </a:prstGeom>
          <a:noFill/>
          <a:ln w="19050" cap="flat" cmpd="sng">
            <a:solidFill>
              <a:srgbClr val="EED191"/>
            </a:solidFill>
            <a:prstDash val="solid"/>
            <a:round/>
            <a:headEnd type="none" w="sm" len="sm"/>
            <a:tailEnd type="none" w="sm" len="sm"/>
          </a:ln>
        </p:spPr>
      </p:cxnSp>
      <p:sp>
        <p:nvSpPr>
          <p:cNvPr id="31" name="Google Shape;104;p13">
            <a:extLst>
              <a:ext uri="{FF2B5EF4-FFF2-40B4-BE49-F238E27FC236}">
                <a16:creationId xmlns:a16="http://schemas.microsoft.com/office/drawing/2014/main" id="{A209A1C8-A2C5-5C4A-80F8-8AE9F0A57C0B}"/>
              </a:ext>
            </a:extLst>
          </p:cNvPr>
          <p:cNvSpPr txBox="1"/>
          <p:nvPr/>
        </p:nvSpPr>
        <p:spPr>
          <a:xfrm>
            <a:off x="4591381" y="5085944"/>
            <a:ext cx="915348" cy="1353593"/>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8000" dirty="0">
                <a:solidFill>
                  <a:srgbClr val="EED191"/>
                </a:solidFill>
                <a:latin typeface="Palatino"/>
                <a:ea typeface="Palatino"/>
                <a:sym typeface="Palatino"/>
              </a:rPr>
              <a:t>5</a:t>
            </a:r>
            <a:endParaRPr sz="8000" dirty="0">
              <a:solidFill>
                <a:srgbClr val="EED191"/>
              </a:solidFill>
            </a:endParaRPr>
          </a:p>
        </p:txBody>
      </p:sp>
      <p:sp>
        <p:nvSpPr>
          <p:cNvPr id="12" name="Rectangle 11">
            <a:extLst>
              <a:ext uri="{FF2B5EF4-FFF2-40B4-BE49-F238E27FC236}">
                <a16:creationId xmlns:a16="http://schemas.microsoft.com/office/drawing/2014/main" id="{AB67FB9F-985E-1649-B207-11FC783E2C48}"/>
              </a:ext>
            </a:extLst>
          </p:cNvPr>
          <p:cNvSpPr/>
          <p:nvPr/>
        </p:nvSpPr>
        <p:spPr>
          <a:xfrm>
            <a:off x="5314316" y="1867438"/>
            <a:ext cx="2188675" cy="1190711"/>
          </a:xfrm>
          <a:prstGeom prst="rect">
            <a:avLst/>
          </a:prstGeom>
        </p:spPr>
        <p:txBody>
          <a:bodyPr wrap="square">
            <a:spAutoFit/>
          </a:bodyPr>
          <a:lstStyle/>
          <a:p>
            <a:pPr lvl="0">
              <a:lnSpc>
                <a:spcPct val="80000"/>
              </a:lnSpc>
              <a:buClr>
                <a:srgbClr val="430895"/>
              </a:buClr>
              <a:buSzPts val="1804"/>
            </a:pPr>
            <a:r>
              <a:rPr lang="en-US" sz="2200" b="1" dirty="0"/>
              <a:t>Child Protection and GBV Situational Analysis</a:t>
            </a:r>
            <a:endParaRPr lang="fr-FR" sz="2200" b="1" dirty="0">
              <a:solidFill>
                <a:srgbClr val="7030A0"/>
              </a:solidFill>
              <a:latin typeface="Palatino"/>
              <a:ea typeface="Palatino"/>
              <a:cs typeface="Palatino"/>
              <a:sym typeface="Palatino"/>
            </a:endParaRPr>
          </a:p>
        </p:txBody>
      </p:sp>
      <p:sp>
        <p:nvSpPr>
          <p:cNvPr id="36" name="Rectangle 35">
            <a:extLst>
              <a:ext uri="{FF2B5EF4-FFF2-40B4-BE49-F238E27FC236}">
                <a16:creationId xmlns:a16="http://schemas.microsoft.com/office/drawing/2014/main" id="{1BCCD523-F532-5E4E-964E-24381963ECC8}"/>
              </a:ext>
            </a:extLst>
          </p:cNvPr>
          <p:cNvSpPr/>
          <p:nvPr/>
        </p:nvSpPr>
        <p:spPr>
          <a:xfrm>
            <a:off x="1065471" y="2247349"/>
            <a:ext cx="2375482" cy="430887"/>
          </a:xfrm>
          <a:prstGeom prst="rect">
            <a:avLst/>
          </a:prstGeom>
        </p:spPr>
        <p:txBody>
          <a:bodyPr wrap="square">
            <a:spAutoFit/>
          </a:bodyPr>
          <a:lstStyle/>
          <a:p>
            <a:r>
              <a:rPr lang="en-US" sz="2200" b="1" dirty="0"/>
              <a:t>Welcome</a:t>
            </a:r>
          </a:p>
        </p:txBody>
      </p:sp>
      <p:sp>
        <p:nvSpPr>
          <p:cNvPr id="37" name="Rectangle 36">
            <a:extLst>
              <a:ext uri="{FF2B5EF4-FFF2-40B4-BE49-F238E27FC236}">
                <a16:creationId xmlns:a16="http://schemas.microsoft.com/office/drawing/2014/main" id="{7F88DE4A-CD28-0D48-B2D3-4EAA983435C2}"/>
              </a:ext>
            </a:extLst>
          </p:cNvPr>
          <p:cNvSpPr/>
          <p:nvPr/>
        </p:nvSpPr>
        <p:spPr>
          <a:xfrm>
            <a:off x="9404267" y="2037891"/>
            <a:ext cx="2187002" cy="919867"/>
          </a:xfrm>
          <a:prstGeom prst="rect">
            <a:avLst/>
          </a:prstGeom>
        </p:spPr>
        <p:txBody>
          <a:bodyPr wrap="square">
            <a:spAutoFit/>
          </a:bodyPr>
          <a:lstStyle/>
          <a:p>
            <a:pPr lvl="0">
              <a:lnSpc>
                <a:spcPct val="80000"/>
              </a:lnSpc>
              <a:buClr>
                <a:srgbClr val="430895"/>
              </a:buClr>
              <a:buSzPts val="1804"/>
            </a:pPr>
            <a:r>
              <a:rPr lang="en-US" sz="2200" b="1" dirty="0"/>
              <a:t>Humanitarian Response Plan and progress</a:t>
            </a:r>
            <a:endParaRPr lang="fr-FR" sz="2200" b="1" dirty="0">
              <a:solidFill>
                <a:srgbClr val="FFC000"/>
              </a:solidFill>
              <a:latin typeface="Palatino"/>
              <a:ea typeface="Palatino"/>
              <a:cs typeface="Palatino"/>
              <a:sym typeface="Palatino"/>
            </a:endParaRPr>
          </a:p>
        </p:txBody>
      </p:sp>
      <p:sp>
        <p:nvSpPr>
          <p:cNvPr id="39" name="Rectangle 38">
            <a:extLst>
              <a:ext uri="{FF2B5EF4-FFF2-40B4-BE49-F238E27FC236}">
                <a16:creationId xmlns:a16="http://schemas.microsoft.com/office/drawing/2014/main" id="{45912FFD-49D7-5141-AB5F-A882B960C6D8}"/>
              </a:ext>
            </a:extLst>
          </p:cNvPr>
          <p:cNvSpPr/>
          <p:nvPr/>
        </p:nvSpPr>
        <p:spPr>
          <a:xfrm>
            <a:off x="1086545" y="5275274"/>
            <a:ext cx="2667486" cy="370422"/>
          </a:xfrm>
          <a:prstGeom prst="rect">
            <a:avLst/>
          </a:prstGeom>
        </p:spPr>
        <p:txBody>
          <a:bodyPr wrap="square">
            <a:spAutoFit/>
          </a:bodyPr>
          <a:lstStyle/>
          <a:p>
            <a:pPr lvl="0">
              <a:lnSpc>
                <a:spcPct val="80000"/>
              </a:lnSpc>
              <a:buClr>
                <a:srgbClr val="430895"/>
              </a:buClr>
              <a:buSzPts val="1804"/>
            </a:pPr>
            <a:r>
              <a:rPr lang="en-US" sz="2200" b="1" dirty="0"/>
              <a:t>Response Plans</a:t>
            </a:r>
            <a:endParaRPr lang="fr-FR" sz="2200" b="1" dirty="0">
              <a:solidFill>
                <a:srgbClr val="78C796"/>
              </a:solidFill>
              <a:latin typeface="Palatino"/>
              <a:ea typeface="Palatino"/>
              <a:cs typeface="Palatino"/>
              <a:sym typeface="Palatino"/>
            </a:endParaRPr>
          </a:p>
        </p:txBody>
      </p:sp>
      <p:sp>
        <p:nvSpPr>
          <p:cNvPr id="40" name="Rectangle 39">
            <a:extLst>
              <a:ext uri="{FF2B5EF4-FFF2-40B4-BE49-F238E27FC236}">
                <a16:creationId xmlns:a16="http://schemas.microsoft.com/office/drawing/2014/main" id="{FDFCBCEE-31AD-9241-8F85-4F5A7DC33841}"/>
              </a:ext>
            </a:extLst>
          </p:cNvPr>
          <p:cNvSpPr/>
          <p:nvPr/>
        </p:nvSpPr>
        <p:spPr>
          <a:xfrm>
            <a:off x="5368398" y="5195611"/>
            <a:ext cx="1417555" cy="430887"/>
          </a:xfrm>
          <a:prstGeom prst="rect">
            <a:avLst/>
          </a:prstGeom>
        </p:spPr>
        <p:txBody>
          <a:bodyPr wrap="square">
            <a:spAutoFit/>
          </a:bodyPr>
          <a:lstStyle/>
          <a:p>
            <a:r>
              <a:rPr lang="en-US" sz="2200" b="1" dirty="0"/>
              <a:t>Q&amp;A</a:t>
            </a:r>
          </a:p>
        </p:txBody>
      </p:sp>
      <p:sp>
        <p:nvSpPr>
          <p:cNvPr id="2" name="TextBox 1"/>
          <p:cNvSpPr txBox="1"/>
          <p:nvPr/>
        </p:nvSpPr>
        <p:spPr>
          <a:xfrm>
            <a:off x="8645441" y="4899236"/>
            <a:ext cx="673768" cy="1323439"/>
          </a:xfrm>
          <a:prstGeom prst="rect">
            <a:avLst/>
          </a:prstGeom>
          <a:noFill/>
        </p:spPr>
        <p:txBody>
          <a:bodyPr wrap="square" rtlCol="0">
            <a:spAutoFit/>
          </a:bodyPr>
          <a:lstStyle/>
          <a:p>
            <a:r>
              <a:rPr lang="en-US" sz="8000" dirty="0">
                <a:solidFill>
                  <a:srgbClr val="FF6565"/>
                </a:solidFill>
                <a:latin typeface="Times New Roman" panose="02020603050405020304" pitchFamily="18" charset="0"/>
                <a:cs typeface="Times New Roman" panose="02020603050405020304" pitchFamily="18" charset="0"/>
              </a:rPr>
              <a:t>6</a:t>
            </a:r>
          </a:p>
        </p:txBody>
      </p:sp>
      <p:sp>
        <p:nvSpPr>
          <p:cNvPr id="22" name="Rectangle 21">
            <a:extLst>
              <a:ext uri="{FF2B5EF4-FFF2-40B4-BE49-F238E27FC236}">
                <a16:creationId xmlns:a16="http://schemas.microsoft.com/office/drawing/2014/main" id="{FDFCBCEE-31AD-9241-8F85-4F5A7DC33841}"/>
              </a:ext>
            </a:extLst>
          </p:cNvPr>
          <p:cNvSpPr/>
          <p:nvPr/>
        </p:nvSpPr>
        <p:spPr>
          <a:xfrm>
            <a:off x="9475767" y="5275274"/>
            <a:ext cx="1768316" cy="649024"/>
          </a:xfrm>
          <a:prstGeom prst="rect">
            <a:avLst/>
          </a:prstGeom>
        </p:spPr>
        <p:txBody>
          <a:bodyPr wrap="square">
            <a:spAutoFit/>
          </a:bodyPr>
          <a:lstStyle/>
          <a:p>
            <a:pPr lvl="0">
              <a:lnSpc>
                <a:spcPct val="80000"/>
              </a:lnSpc>
              <a:buClr>
                <a:srgbClr val="430895"/>
              </a:buClr>
              <a:buSzPts val="1804"/>
            </a:pPr>
            <a:r>
              <a:rPr lang="en-US" sz="2200" b="1" dirty="0"/>
              <a:t>Closing Remarks</a:t>
            </a:r>
            <a:endParaRPr lang="fr-FR" sz="2200" b="1" dirty="0">
              <a:solidFill>
                <a:srgbClr val="FF6565"/>
              </a:solidFill>
              <a:latin typeface="Palatino"/>
              <a:ea typeface="Palatino"/>
              <a:cs typeface="Palatino"/>
              <a:sym typeface="Palatino"/>
            </a:endParaRPr>
          </a:p>
        </p:txBody>
      </p:sp>
      <p:cxnSp>
        <p:nvCxnSpPr>
          <p:cNvPr id="5" name="Straight Connector 4"/>
          <p:cNvCxnSpPr/>
          <p:nvPr/>
        </p:nvCxnSpPr>
        <p:spPr>
          <a:xfrm>
            <a:off x="9319209" y="4541520"/>
            <a:ext cx="0" cy="14675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546BE642-EE45-4151-B801-F00D5D9B7597}"/>
              </a:ext>
            </a:extLst>
          </p:cNvPr>
          <p:cNvPicPr>
            <a:picLocks noChangeAspect="1"/>
          </p:cNvPicPr>
          <p:nvPr/>
        </p:nvPicPr>
        <p:blipFill rotWithShape="1">
          <a:blip r:embed="rId3"/>
          <a:srcRect r="83606" b="81385"/>
          <a:stretch/>
        </p:blipFill>
        <p:spPr>
          <a:xfrm>
            <a:off x="277597" y="385225"/>
            <a:ext cx="1545168" cy="1215464"/>
          </a:xfrm>
          <a:prstGeom prst="rect">
            <a:avLst/>
          </a:prstGeom>
        </p:spPr>
      </p:pic>
      <p:pic>
        <p:nvPicPr>
          <p:cNvPr id="38" name="Picture 37">
            <a:extLst>
              <a:ext uri="{FF2B5EF4-FFF2-40B4-BE49-F238E27FC236}">
                <a16:creationId xmlns:a16="http://schemas.microsoft.com/office/drawing/2014/main" id="{449DA2A6-16D4-4BE9-A764-74923EDFD9B1}"/>
              </a:ext>
            </a:extLst>
          </p:cNvPr>
          <p:cNvPicPr>
            <a:picLocks noChangeAspect="1"/>
          </p:cNvPicPr>
          <p:nvPr/>
        </p:nvPicPr>
        <p:blipFill rotWithShape="1">
          <a:blip r:embed="rId3">
            <a:alphaModFix amt="50000"/>
          </a:blip>
          <a:srcRect l="19016" t="13191"/>
          <a:stretch/>
        </p:blipFill>
        <p:spPr>
          <a:xfrm>
            <a:off x="1654578" y="1089586"/>
            <a:ext cx="7632930" cy="5668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5;p14">
            <a:extLst>
              <a:ext uri="{FF2B5EF4-FFF2-40B4-BE49-F238E27FC236}">
                <a16:creationId xmlns:a16="http://schemas.microsoft.com/office/drawing/2014/main" id="{BBB06D1B-7BB7-C047-BD2A-6961E1498D16}"/>
              </a:ext>
            </a:extLst>
          </p:cNvPr>
          <p:cNvSpPr/>
          <p:nvPr/>
        </p:nvSpPr>
        <p:spPr>
          <a:xfrm>
            <a:off x="1" y="2032000"/>
            <a:ext cx="1900772" cy="4826000"/>
          </a:xfrm>
          <a:prstGeom prst="rect">
            <a:avLst/>
          </a:prstGeom>
          <a:solidFill>
            <a:srgbClr val="7030A0"/>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3" name="Google Shape;119;p14">
            <a:extLst>
              <a:ext uri="{FF2B5EF4-FFF2-40B4-BE49-F238E27FC236}">
                <a16:creationId xmlns:a16="http://schemas.microsoft.com/office/drawing/2014/main" id="{0AEA9CD7-9878-DA43-AFBD-66736D083720}"/>
              </a:ext>
            </a:extLst>
          </p:cNvPr>
          <p:cNvSpPr txBox="1"/>
          <p:nvPr/>
        </p:nvSpPr>
        <p:spPr>
          <a:xfrm>
            <a:off x="156308" y="5386304"/>
            <a:ext cx="496448" cy="967683"/>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endParaRPr sz="2400" dirty="0"/>
          </a:p>
        </p:txBody>
      </p:sp>
      <p:sp>
        <p:nvSpPr>
          <p:cNvPr id="4" name="Google Shape;202;p21">
            <a:extLst>
              <a:ext uri="{FF2B5EF4-FFF2-40B4-BE49-F238E27FC236}">
                <a16:creationId xmlns:a16="http://schemas.microsoft.com/office/drawing/2014/main" id="{C4A4442A-81E5-1C44-BE23-4A471CA783AC}"/>
              </a:ext>
            </a:extLst>
          </p:cNvPr>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sym typeface="Palatino"/>
              </a:rPr>
              <a:t>2</a:t>
            </a:r>
            <a:endParaRPr sz="2400" dirty="0"/>
          </a:p>
        </p:txBody>
      </p:sp>
      <p:sp>
        <p:nvSpPr>
          <p:cNvPr id="7" name="Rectangle 6">
            <a:extLst>
              <a:ext uri="{FF2B5EF4-FFF2-40B4-BE49-F238E27FC236}">
                <a16:creationId xmlns:a16="http://schemas.microsoft.com/office/drawing/2014/main" id="{5618009B-8FDD-7F41-B9EE-AF4F844ECC72}"/>
              </a:ext>
            </a:extLst>
          </p:cNvPr>
          <p:cNvSpPr/>
          <p:nvPr/>
        </p:nvSpPr>
        <p:spPr>
          <a:xfrm>
            <a:off x="452569" y="337347"/>
            <a:ext cx="10792081" cy="901785"/>
          </a:xfrm>
          <a:prstGeom prst="rect">
            <a:avLst/>
          </a:prstGeom>
        </p:spPr>
        <p:txBody>
          <a:bodyPr wrap="square">
            <a:spAutoFit/>
          </a:bodyPr>
          <a:lstStyle/>
          <a:p>
            <a:pPr lvl="0" algn="ctr">
              <a:lnSpc>
                <a:spcPct val="80000"/>
              </a:lnSpc>
              <a:buClr>
                <a:srgbClr val="430895"/>
              </a:buClr>
              <a:buSzPts val="1804"/>
            </a:pPr>
            <a:r>
              <a:rPr lang="fr-FR" sz="6400" b="1" dirty="0">
                <a:solidFill>
                  <a:srgbClr val="7030A0"/>
                </a:solidFill>
                <a:latin typeface="Palatino"/>
                <a:ea typeface="Palatino"/>
                <a:cs typeface="Palatino"/>
                <a:sym typeface="Palatino"/>
              </a:rPr>
              <a:t>	</a:t>
            </a:r>
            <a:r>
              <a:rPr lang="en-US" sz="5000" dirty="0"/>
              <a:t>Situational Analysis</a:t>
            </a:r>
            <a:endParaRPr lang="fr-FR" sz="5000" b="1" dirty="0">
              <a:solidFill>
                <a:srgbClr val="7030A0"/>
              </a:solidFill>
              <a:latin typeface="Palatino"/>
              <a:ea typeface="Palatino"/>
              <a:cs typeface="Palatino"/>
              <a:sym typeface="Palatino"/>
            </a:endParaRPr>
          </a:p>
        </p:txBody>
      </p:sp>
      <p:pic>
        <p:nvPicPr>
          <p:cNvPr id="9" name="Picture 8">
            <a:extLst>
              <a:ext uri="{FF2B5EF4-FFF2-40B4-BE49-F238E27FC236}">
                <a16:creationId xmlns:a16="http://schemas.microsoft.com/office/drawing/2014/main" id="{65ECE0C3-CF9C-447A-84C1-A93B4AB9258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49368" y="1340888"/>
            <a:ext cx="8895282" cy="5399903"/>
          </a:xfrm>
          <a:prstGeom prst="rect">
            <a:avLst/>
          </a:prstGeom>
        </p:spPr>
      </p:pic>
      <p:pic>
        <p:nvPicPr>
          <p:cNvPr id="5" name="Picture 4">
            <a:extLst>
              <a:ext uri="{FF2B5EF4-FFF2-40B4-BE49-F238E27FC236}">
                <a16:creationId xmlns:a16="http://schemas.microsoft.com/office/drawing/2014/main" id="{93BABECF-B916-4A84-BD3F-88C5C2422CB2}"/>
              </a:ext>
            </a:extLst>
          </p:cNvPr>
          <p:cNvPicPr>
            <a:picLocks noChangeAspect="1"/>
          </p:cNvPicPr>
          <p:nvPr/>
        </p:nvPicPr>
        <p:blipFill rotWithShape="1">
          <a:blip r:embed="rId4"/>
          <a:srcRect r="83606" b="81385"/>
          <a:stretch/>
        </p:blipFill>
        <p:spPr>
          <a:xfrm>
            <a:off x="277597" y="385225"/>
            <a:ext cx="1545168" cy="1215464"/>
          </a:xfrm>
          <a:prstGeom prst="rect">
            <a:avLst/>
          </a:prstGeom>
        </p:spPr>
      </p:pic>
    </p:spTree>
    <p:extLst>
      <p:ext uri="{BB962C8B-B14F-4D97-AF65-F5344CB8AC3E}">
        <p14:creationId xmlns:p14="http://schemas.microsoft.com/office/powerpoint/2010/main" val="1661979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5;p14">
            <a:extLst>
              <a:ext uri="{FF2B5EF4-FFF2-40B4-BE49-F238E27FC236}">
                <a16:creationId xmlns:a16="http://schemas.microsoft.com/office/drawing/2014/main" id="{BBB06D1B-7BB7-C047-BD2A-6961E1498D16}"/>
              </a:ext>
            </a:extLst>
          </p:cNvPr>
          <p:cNvSpPr/>
          <p:nvPr/>
        </p:nvSpPr>
        <p:spPr>
          <a:xfrm>
            <a:off x="1" y="2032000"/>
            <a:ext cx="1900772" cy="4826000"/>
          </a:xfrm>
          <a:prstGeom prst="rect">
            <a:avLst/>
          </a:prstGeom>
          <a:solidFill>
            <a:srgbClr val="7030A0"/>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3" name="Google Shape;119;p14">
            <a:extLst>
              <a:ext uri="{FF2B5EF4-FFF2-40B4-BE49-F238E27FC236}">
                <a16:creationId xmlns:a16="http://schemas.microsoft.com/office/drawing/2014/main" id="{0AEA9CD7-9878-DA43-AFBD-66736D083720}"/>
              </a:ext>
            </a:extLst>
          </p:cNvPr>
          <p:cNvSpPr txBox="1"/>
          <p:nvPr/>
        </p:nvSpPr>
        <p:spPr>
          <a:xfrm>
            <a:off x="156308" y="5386304"/>
            <a:ext cx="496448" cy="967683"/>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endParaRPr sz="2400" dirty="0"/>
          </a:p>
        </p:txBody>
      </p:sp>
      <p:sp>
        <p:nvSpPr>
          <p:cNvPr id="4" name="Google Shape;202;p21">
            <a:extLst>
              <a:ext uri="{FF2B5EF4-FFF2-40B4-BE49-F238E27FC236}">
                <a16:creationId xmlns:a16="http://schemas.microsoft.com/office/drawing/2014/main" id="{C4A4442A-81E5-1C44-BE23-4A471CA783AC}"/>
              </a:ext>
            </a:extLst>
          </p:cNvPr>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sym typeface="Palatino"/>
              </a:rPr>
              <a:t>2</a:t>
            </a:r>
            <a:endParaRPr sz="2400" dirty="0"/>
          </a:p>
        </p:txBody>
      </p:sp>
      <p:sp>
        <p:nvSpPr>
          <p:cNvPr id="7" name="Rectangle 6">
            <a:extLst>
              <a:ext uri="{FF2B5EF4-FFF2-40B4-BE49-F238E27FC236}">
                <a16:creationId xmlns:a16="http://schemas.microsoft.com/office/drawing/2014/main" id="{5618009B-8FDD-7F41-B9EE-AF4F844ECC72}"/>
              </a:ext>
            </a:extLst>
          </p:cNvPr>
          <p:cNvSpPr/>
          <p:nvPr/>
        </p:nvSpPr>
        <p:spPr>
          <a:xfrm>
            <a:off x="1287624" y="361176"/>
            <a:ext cx="10792081" cy="880241"/>
          </a:xfrm>
          <a:prstGeom prst="rect">
            <a:avLst/>
          </a:prstGeom>
        </p:spPr>
        <p:txBody>
          <a:bodyPr wrap="square">
            <a:spAutoFit/>
          </a:bodyPr>
          <a:lstStyle/>
          <a:p>
            <a:pPr lvl="0" algn="ctr">
              <a:lnSpc>
                <a:spcPct val="80000"/>
              </a:lnSpc>
              <a:buClr>
                <a:srgbClr val="430895"/>
              </a:buClr>
              <a:buSzPts val="1804"/>
            </a:pPr>
            <a:r>
              <a:rPr lang="fr-FR" sz="6400" b="1" dirty="0">
                <a:solidFill>
                  <a:srgbClr val="7030A0"/>
                </a:solidFill>
                <a:latin typeface="Palatino"/>
                <a:ea typeface="Palatino"/>
                <a:cs typeface="Palatino"/>
                <a:sym typeface="Palatino"/>
              </a:rPr>
              <a:t>	</a:t>
            </a:r>
            <a:r>
              <a:rPr lang="en-US" sz="5000" dirty="0"/>
              <a:t>GBV Situational Analysis</a:t>
            </a:r>
            <a:endParaRPr lang="fr-FR" sz="5000" b="1" dirty="0">
              <a:solidFill>
                <a:srgbClr val="7030A0"/>
              </a:solidFill>
              <a:latin typeface="Palatino"/>
              <a:ea typeface="Palatino"/>
              <a:cs typeface="Palatino"/>
              <a:sym typeface="Palatino"/>
            </a:endParaRPr>
          </a:p>
        </p:txBody>
      </p:sp>
      <p:sp>
        <p:nvSpPr>
          <p:cNvPr id="11" name="TextBox 10"/>
          <p:cNvSpPr txBox="1"/>
          <p:nvPr/>
        </p:nvSpPr>
        <p:spPr>
          <a:xfrm>
            <a:off x="2139622" y="1891018"/>
            <a:ext cx="8818632" cy="4880934"/>
          </a:xfrm>
          <a:prstGeom prst="rect">
            <a:avLst/>
          </a:prstGeom>
          <a:noFill/>
        </p:spPr>
        <p:txBody>
          <a:bodyPr wrap="square" rtlCol="0">
            <a:normAutofit/>
          </a:bodyPr>
          <a:lstStyle/>
          <a:p>
            <a:endParaRPr lang="en-GB" sz="2400" dirty="0"/>
          </a:p>
          <a:p>
            <a:pPr marL="380990" indent="-380990">
              <a:buFont typeface="Arial" panose="020B0604020202020204" pitchFamily="34" charset="0"/>
              <a:buChar char="•"/>
            </a:pPr>
            <a:endParaRPr lang="en-GB" sz="2400" dirty="0"/>
          </a:p>
        </p:txBody>
      </p:sp>
      <p:grpSp>
        <p:nvGrpSpPr>
          <p:cNvPr id="9" name="Group 8">
            <a:extLst>
              <a:ext uri="{FF2B5EF4-FFF2-40B4-BE49-F238E27FC236}">
                <a16:creationId xmlns:a16="http://schemas.microsoft.com/office/drawing/2014/main" id="{062241F1-7B4A-4539-94F7-91D8D129C99C}"/>
              </a:ext>
            </a:extLst>
          </p:cNvPr>
          <p:cNvGrpSpPr/>
          <p:nvPr/>
        </p:nvGrpSpPr>
        <p:grpSpPr>
          <a:xfrm>
            <a:off x="288921" y="227400"/>
            <a:ext cx="10669332" cy="6544552"/>
            <a:chOff x="288921" y="227400"/>
            <a:chExt cx="9423477" cy="6525597"/>
          </a:xfrm>
        </p:grpSpPr>
        <p:grpSp>
          <p:nvGrpSpPr>
            <p:cNvPr id="10" name="Group 9">
              <a:extLst>
                <a:ext uri="{FF2B5EF4-FFF2-40B4-BE49-F238E27FC236}">
                  <a16:creationId xmlns:a16="http://schemas.microsoft.com/office/drawing/2014/main" id="{34D23A44-07B4-4629-B51D-7709F5399CE7}"/>
                </a:ext>
              </a:extLst>
            </p:cNvPr>
            <p:cNvGrpSpPr>
              <a:grpSpLocks noChangeAspect="1"/>
            </p:cNvGrpSpPr>
            <p:nvPr/>
          </p:nvGrpSpPr>
          <p:grpSpPr>
            <a:xfrm>
              <a:off x="2315687" y="1199225"/>
              <a:ext cx="7396711" cy="5553772"/>
              <a:chOff x="3935392" y="1709737"/>
              <a:chExt cx="4446607" cy="3338705"/>
            </a:xfrm>
          </p:grpSpPr>
          <p:pic>
            <p:nvPicPr>
              <p:cNvPr id="13" name="Picture 12">
                <a:extLst>
                  <a:ext uri="{FF2B5EF4-FFF2-40B4-BE49-F238E27FC236}">
                    <a16:creationId xmlns:a16="http://schemas.microsoft.com/office/drawing/2014/main" id="{B8E5F99A-C334-44B5-8291-E9EEC6F643AA}"/>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2743" b="2903"/>
              <a:stretch/>
            </p:blipFill>
            <p:spPr>
              <a:xfrm>
                <a:off x="3935392" y="1709737"/>
                <a:ext cx="4446607" cy="3338705"/>
              </a:xfrm>
              <a:prstGeom prst="rect">
                <a:avLst/>
              </a:prstGeom>
            </p:spPr>
          </p:pic>
          <p:sp>
            <p:nvSpPr>
              <p:cNvPr id="14" name="Rectangle 13">
                <a:extLst>
                  <a:ext uri="{FF2B5EF4-FFF2-40B4-BE49-F238E27FC236}">
                    <a16:creationId xmlns:a16="http://schemas.microsoft.com/office/drawing/2014/main" id="{9E2B42ED-BD4E-4979-A9F9-A7F316DCA8E1}"/>
                  </a:ext>
                </a:extLst>
              </p:cNvPr>
              <p:cNvSpPr/>
              <p:nvPr/>
            </p:nvSpPr>
            <p:spPr>
              <a:xfrm>
                <a:off x="3935393" y="4699562"/>
                <a:ext cx="821799" cy="34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1E2FE5B-9488-4093-8BA1-E651AC7385D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1" y="227400"/>
              <a:ext cx="1527522" cy="1170557"/>
            </a:xfrm>
            <a:prstGeom prst="rect">
              <a:avLst/>
            </a:prstGeom>
            <a:noFill/>
            <a:ln>
              <a:noFill/>
            </a:ln>
          </p:spPr>
        </p:pic>
      </p:grpSp>
      <p:sp>
        <p:nvSpPr>
          <p:cNvPr id="5" name="Rectangle 4"/>
          <p:cNvSpPr/>
          <p:nvPr/>
        </p:nvSpPr>
        <p:spPr>
          <a:xfrm>
            <a:off x="2139621" y="1467528"/>
            <a:ext cx="9543468" cy="5355312"/>
          </a:xfrm>
          <a:prstGeom prst="rect">
            <a:avLst/>
          </a:prstGeom>
        </p:spPr>
        <p:txBody>
          <a:bodyPr wrap="square">
            <a:spAutoFit/>
          </a:bodyPr>
          <a:lstStyle/>
          <a:p>
            <a:r>
              <a:rPr lang="en-GB" b="1" dirty="0"/>
              <a:t>Gender-Based Violence</a:t>
            </a:r>
            <a:endParaRPr lang="en-US" b="1" dirty="0"/>
          </a:p>
          <a:p>
            <a:r>
              <a:rPr lang="en-US" dirty="0"/>
              <a:t>Report of GBV by people fleeing, staying behind, hiding, when accessing water and other basic needs/services. Also when sheltering, women and girls continue to being exposed to risk. </a:t>
            </a:r>
          </a:p>
          <a:p>
            <a:pPr marL="742950" lvl="1" indent="-285750">
              <a:buFont typeface="Arial" panose="020B0604020202020204" pitchFamily="34" charset="0"/>
              <a:buChar char="•"/>
            </a:pPr>
            <a:r>
              <a:rPr lang="en-US" dirty="0"/>
              <a:t>Including a high number of </a:t>
            </a:r>
            <a:r>
              <a:rPr lang="en-US" b="1" dirty="0"/>
              <a:t>child and adolescent </a:t>
            </a:r>
            <a:r>
              <a:rPr lang="en-US" dirty="0"/>
              <a:t>survivors</a:t>
            </a:r>
          </a:p>
          <a:p>
            <a:r>
              <a:rPr lang="en-GB" dirty="0"/>
              <a:t>Types of violence include sexual violence, rape, attempted rape, intimate partner violence, psychological abuse and psychological violence, survival sex</a:t>
            </a:r>
            <a:endParaRPr lang="en-US" dirty="0"/>
          </a:p>
          <a:p>
            <a:pPr marL="285750" indent="-285750">
              <a:buFont typeface="Arial" panose="020B0604020202020204" pitchFamily="34" charset="0"/>
              <a:buChar char="•"/>
            </a:pPr>
            <a:endParaRPr lang="en-US" dirty="0"/>
          </a:p>
          <a:p>
            <a:r>
              <a:rPr lang="en-US" dirty="0"/>
              <a:t>High risk environment with:</a:t>
            </a:r>
          </a:p>
          <a:p>
            <a:pPr marL="742950" lvl="1" indent="-285750">
              <a:buFont typeface="Arial" panose="020B0604020202020204" pitchFamily="34" charset="0"/>
              <a:buChar char="•"/>
            </a:pPr>
            <a:r>
              <a:rPr lang="en-US" dirty="0"/>
              <a:t>Presence of armed actors</a:t>
            </a:r>
          </a:p>
          <a:p>
            <a:pPr marL="742950" lvl="1" indent="-285750">
              <a:buFont typeface="Arial" panose="020B0604020202020204" pitchFamily="34" charset="0"/>
              <a:buChar char="•"/>
            </a:pPr>
            <a:r>
              <a:rPr lang="en-US" dirty="0"/>
              <a:t>IDP hosting sites carry huge GBV risks including in and around latrines and shelters.</a:t>
            </a:r>
          </a:p>
          <a:p>
            <a:pPr marL="742950" lvl="1" indent="-285750">
              <a:buFont typeface="Arial" panose="020B0604020202020204" pitchFamily="34" charset="0"/>
              <a:buChar char="•"/>
            </a:pPr>
            <a:r>
              <a:rPr lang="en-US" dirty="0"/>
              <a:t>Extreme food shortages leading negative coping mechanism including transaction sex/survival sex</a:t>
            </a:r>
            <a:endParaRPr lang="en-GB" dirty="0"/>
          </a:p>
          <a:p>
            <a:pPr lvl="1"/>
            <a:endParaRPr lang="en-GB" dirty="0"/>
          </a:p>
          <a:p>
            <a:r>
              <a:rPr lang="en-GB" b="1" dirty="0"/>
              <a:t>Service environment</a:t>
            </a:r>
          </a:p>
          <a:p>
            <a:pPr marL="285750" indent="-285750">
              <a:buFont typeface="Arial" panose="020B0604020202020204" pitchFamily="34" charset="0"/>
              <a:buChar char="•"/>
            </a:pPr>
            <a:r>
              <a:rPr lang="en-GB" dirty="0"/>
              <a:t>Extremely limited</a:t>
            </a:r>
          </a:p>
          <a:p>
            <a:pPr marL="285750" indent="-285750">
              <a:buFont typeface="Arial" panose="020B0604020202020204" pitchFamily="34" charset="0"/>
              <a:buChar char="•"/>
            </a:pPr>
            <a:r>
              <a:rPr lang="en-GB" dirty="0"/>
              <a:t>Health, case management, MHPSS used to be centralised</a:t>
            </a:r>
          </a:p>
          <a:p>
            <a:pPr marL="285750" indent="-285750">
              <a:buFont typeface="Arial" panose="020B0604020202020204" pitchFamily="34" charset="0"/>
              <a:buChar char="•"/>
            </a:pPr>
            <a:r>
              <a:rPr lang="en-GB" dirty="0"/>
              <a:t>GBV situational analysis provides more detail</a:t>
            </a:r>
          </a:p>
          <a:p>
            <a:pPr marL="285750" indent="-285750">
              <a:buFont typeface="Arial" panose="020B0604020202020204" pitchFamily="34" charset="0"/>
              <a:buChar char="•"/>
            </a:pPr>
            <a:r>
              <a:rPr lang="en-GB" dirty="0"/>
              <a:t>Services not accessible / underreporting:  distance, stigma</a:t>
            </a:r>
          </a:p>
          <a:p>
            <a:endParaRPr lang="en-GB" dirty="0"/>
          </a:p>
        </p:txBody>
      </p:sp>
    </p:spTree>
    <p:extLst>
      <p:ext uri="{BB962C8B-B14F-4D97-AF65-F5344CB8AC3E}">
        <p14:creationId xmlns:p14="http://schemas.microsoft.com/office/powerpoint/2010/main" val="2216860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5;p14">
            <a:extLst>
              <a:ext uri="{FF2B5EF4-FFF2-40B4-BE49-F238E27FC236}">
                <a16:creationId xmlns:a16="http://schemas.microsoft.com/office/drawing/2014/main" id="{BBB06D1B-7BB7-C047-BD2A-6961E1498D16}"/>
              </a:ext>
            </a:extLst>
          </p:cNvPr>
          <p:cNvSpPr/>
          <p:nvPr/>
        </p:nvSpPr>
        <p:spPr>
          <a:xfrm>
            <a:off x="1" y="2032000"/>
            <a:ext cx="1900772" cy="4826000"/>
          </a:xfrm>
          <a:prstGeom prst="rect">
            <a:avLst/>
          </a:prstGeom>
          <a:solidFill>
            <a:srgbClr val="7030A0"/>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3" name="Google Shape;119;p14">
            <a:extLst>
              <a:ext uri="{FF2B5EF4-FFF2-40B4-BE49-F238E27FC236}">
                <a16:creationId xmlns:a16="http://schemas.microsoft.com/office/drawing/2014/main" id="{0AEA9CD7-9878-DA43-AFBD-66736D083720}"/>
              </a:ext>
            </a:extLst>
          </p:cNvPr>
          <p:cNvSpPr txBox="1"/>
          <p:nvPr/>
        </p:nvSpPr>
        <p:spPr>
          <a:xfrm>
            <a:off x="156308" y="5386304"/>
            <a:ext cx="496448" cy="967683"/>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endParaRPr sz="2400" dirty="0"/>
          </a:p>
        </p:txBody>
      </p:sp>
      <p:sp>
        <p:nvSpPr>
          <p:cNvPr id="4" name="Google Shape;202;p21">
            <a:extLst>
              <a:ext uri="{FF2B5EF4-FFF2-40B4-BE49-F238E27FC236}">
                <a16:creationId xmlns:a16="http://schemas.microsoft.com/office/drawing/2014/main" id="{C4A4442A-81E5-1C44-BE23-4A471CA783AC}"/>
              </a:ext>
            </a:extLst>
          </p:cNvPr>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sym typeface="Palatino"/>
              </a:rPr>
              <a:t>2</a:t>
            </a:r>
            <a:endParaRPr sz="2400" dirty="0"/>
          </a:p>
        </p:txBody>
      </p:sp>
      <p:sp>
        <p:nvSpPr>
          <p:cNvPr id="7" name="Rectangle 6">
            <a:extLst>
              <a:ext uri="{FF2B5EF4-FFF2-40B4-BE49-F238E27FC236}">
                <a16:creationId xmlns:a16="http://schemas.microsoft.com/office/drawing/2014/main" id="{5618009B-8FDD-7F41-B9EE-AF4F844ECC72}"/>
              </a:ext>
            </a:extLst>
          </p:cNvPr>
          <p:cNvSpPr/>
          <p:nvPr/>
        </p:nvSpPr>
        <p:spPr>
          <a:xfrm>
            <a:off x="1287624" y="361176"/>
            <a:ext cx="10792081" cy="929485"/>
          </a:xfrm>
          <a:prstGeom prst="rect">
            <a:avLst/>
          </a:prstGeom>
        </p:spPr>
        <p:txBody>
          <a:bodyPr wrap="square">
            <a:spAutoFit/>
          </a:bodyPr>
          <a:lstStyle/>
          <a:p>
            <a:pPr lvl="0" algn="ctr">
              <a:lnSpc>
                <a:spcPct val="80000"/>
              </a:lnSpc>
              <a:buClr>
                <a:srgbClr val="430895"/>
              </a:buClr>
              <a:buSzPts val="1804"/>
            </a:pPr>
            <a:r>
              <a:rPr lang="fr-FR" sz="6400" b="1" dirty="0">
                <a:solidFill>
                  <a:srgbClr val="7030A0"/>
                </a:solidFill>
                <a:latin typeface="Palatino"/>
                <a:ea typeface="Palatino"/>
                <a:cs typeface="Palatino"/>
                <a:sym typeface="Palatino"/>
              </a:rPr>
              <a:t>	</a:t>
            </a:r>
            <a:r>
              <a:rPr lang="en-US" sz="5400" dirty="0"/>
              <a:t>Safety audits in Tigray (UNICEF)</a:t>
            </a:r>
            <a:endParaRPr lang="fr-FR" sz="5000" dirty="0">
              <a:solidFill>
                <a:srgbClr val="7030A0"/>
              </a:solidFill>
              <a:latin typeface="Palatino"/>
              <a:ea typeface="Palatino"/>
              <a:cs typeface="Palatino"/>
              <a:sym typeface="Palatino"/>
            </a:endParaRPr>
          </a:p>
        </p:txBody>
      </p:sp>
      <p:sp>
        <p:nvSpPr>
          <p:cNvPr id="11" name="TextBox 10"/>
          <p:cNvSpPr txBox="1"/>
          <p:nvPr/>
        </p:nvSpPr>
        <p:spPr>
          <a:xfrm>
            <a:off x="2165668" y="2118048"/>
            <a:ext cx="9404291" cy="4653904"/>
          </a:xfrm>
          <a:prstGeom prst="rect">
            <a:avLst/>
          </a:prstGeom>
          <a:noFill/>
        </p:spPr>
        <p:txBody>
          <a:bodyPr wrap="square" rtlCol="0">
            <a:normAutofit/>
          </a:bodyPr>
          <a:lstStyle/>
          <a:p>
            <a:r>
              <a:rPr lang="en-US" sz="2400" b="1" dirty="0"/>
              <a:t>In March – April 2021:</a:t>
            </a:r>
          </a:p>
          <a:p>
            <a:endParaRPr lang="en-US" sz="2400" b="1" dirty="0"/>
          </a:p>
          <a:p>
            <a:pPr marL="342900" indent="-342900">
              <a:buFont typeface="Arial" panose="020B0604020202020204" pitchFamily="34" charset="0"/>
              <a:buChar char="•"/>
            </a:pPr>
            <a:r>
              <a:rPr lang="en-US" sz="2400" dirty="0"/>
              <a:t>9 IDP sites visited in </a:t>
            </a:r>
            <a:r>
              <a:rPr lang="en-US" sz="2400" dirty="0" err="1"/>
              <a:t>Adigrat</a:t>
            </a:r>
            <a:r>
              <a:rPr lang="en-US" sz="2400" dirty="0"/>
              <a:t>, Shire, Axum and Adwa </a:t>
            </a:r>
          </a:p>
          <a:p>
            <a:endParaRPr lang="en-US" sz="2400" dirty="0"/>
          </a:p>
          <a:p>
            <a:pPr marL="342900" indent="-342900">
              <a:buFont typeface="Arial" panose="020B0604020202020204" pitchFamily="34" charset="0"/>
              <a:buChar char="•"/>
            </a:pPr>
            <a:r>
              <a:rPr lang="en-US" sz="2400" dirty="0"/>
              <a:t>Observational checklist was used (previously validated in Ethiopia).</a:t>
            </a:r>
          </a:p>
          <a:p>
            <a:endParaRPr lang="en-US" sz="2400" dirty="0"/>
          </a:p>
          <a:p>
            <a:pPr marL="342900" indent="-342900">
              <a:buFont typeface="Arial" panose="020B0604020202020204" pitchFamily="34" charset="0"/>
              <a:buChar char="•"/>
            </a:pPr>
            <a:r>
              <a:rPr lang="en-US" sz="2400" dirty="0"/>
              <a:t>FGDs with women and adolescent girls living in the camps to understand security and safety concerns/perceptions.</a:t>
            </a:r>
          </a:p>
          <a:p>
            <a:endParaRPr lang="en-US" sz="2400" dirty="0"/>
          </a:p>
          <a:p>
            <a:pPr marL="342900" indent="-342900">
              <a:buFont typeface="Arial" panose="020B0604020202020204" pitchFamily="34" charset="0"/>
              <a:buChar char="•"/>
            </a:pPr>
            <a:r>
              <a:rPr lang="en-US" sz="2400" dirty="0"/>
              <a:t>Key informant interviews with NGOs and government agencies to map activities and services. </a:t>
            </a:r>
          </a:p>
          <a:p>
            <a:pPr marL="380990" indent="-380990">
              <a:buFont typeface="Arial" panose="020B0604020202020204" pitchFamily="34" charset="0"/>
              <a:buChar char="•"/>
            </a:pPr>
            <a:endParaRPr lang="en-GB" sz="2400" dirty="0"/>
          </a:p>
        </p:txBody>
      </p:sp>
      <p:grpSp>
        <p:nvGrpSpPr>
          <p:cNvPr id="9" name="Group 8">
            <a:extLst>
              <a:ext uri="{FF2B5EF4-FFF2-40B4-BE49-F238E27FC236}">
                <a16:creationId xmlns:a16="http://schemas.microsoft.com/office/drawing/2014/main" id="{634F1A90-8555-48F7-B640-DCFF822EA1FC}"/>
              </a:ext>
            </a:extLst>
          </p:cNvPr>
          <p:cNvGrpSpPr/>
          <p:nvPr/>
        </p:nvGrpSpPr>
        <p:grpSpPr>
          <a:xfrm>
            <a:off x="288921" y="227400"/>
            <a:ext cx="9423477" cy="6525597"/>
            <a:chOff x="288921" y="227400"/>
            <a:chExt cx="9423477" cy="6525597"/>
          </a:xfrm>
        </p:grpSpPr>
        <p:grpSp>
          <p:nvGrpSpPr>
            <p:cNvPr id="10" name="Group 9">
              <a:extLst>
                <a:ext uri="{FF2B5EF4-FFF2-40B4-BE49-F238E27FC236}">
                  <a16:creationId xmlns:a16="http://schemas.microsoft.com/office/drawing/2014/main" id="{3D14C65A-2FD4-43BC-802A-3D84EE3A7A57}"/>
                </a:ext>
              </a:extLst>
            </p:cNvPr>
            <p:cNvGrpSpPr>
              <a:grpSpLocks noChangeAspect="1"/>
            </p:cNvGrpSpPr>
            <p:nvPr/>
          </p:nvGrpSpPr>
          <p:grpSpPr>
            <a:xfrm>
              <a:off x="2315687" y="1199225"/>
              <a:ext cx="7396711" cy="5553772"/>
              <a:chOff x="3935392" y="1709737"/>
              <a:chExt cx="4446607" cy="3338705"/>
            </a:xfrm>
          </p:grpSpPr>
          <p:pic>
            <p:nvPicPr>
              <p:cNvPr id="13" name="Picture 12">
                <a:extLst>
                  <a:ext uri="{FF2B5EF4-FFF2-40B4-BE49-F238E27FC236}">
                    <a16:creationId xmlns:a16="http://schemas.microsoft.com/office/drawing/2014/main" id="{68BF54B8-122A-4EDF-BAA1-66B1213C7530}"/>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2743" b="2903"/>
              <a:stretch/>
            </p:blipFill>
            <p:spPr>
              <a:xfrm>
                <a:off x="3935392" y="1709737"/>
                <a:ext cx="4446607" cy="3338705"/>
              </a:xfrm>
              <a:prstGeom prst="rect">
                <a:avLst/>
              </a:prstGeom>
            </p:spPr>
          </p:pic>
          <p:sp>
            <p:nvSpPr>
              <p:cNvPr id="14" name="Rectangle 13">
                <a:extLst>
                  <a:ext uri="{FF2B5EF4-FFF2-40B4-BE49-F238E27FC236}">
                    <a16:creationId xmlns:a16="http://schemas.microsoft.com/office/drawing/2014/main" id="{6C21AFBE-AF82-44F2-8E2B-C37B3CF159DC}"/>
                  </a:ext>
                </a:extLst>
              </p:cNvPr>
              <p:cNvSpPr/>
              <p:nvPr/>
            </p:nvSpPr>
            <p:spPr>
              <a:xfrm>
                <a:off x="3935393" y="4699562"/>
                <a:ext cx="821799" cy="34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0620D057-905B-4DF1-8906-13ECC597A6D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1" y="227400"/>
              <a:ext cx="1527522" cy="1170557"/>
            </a:xfrm>
            <a:prstGeom prst="rect">
              <a:avLst/>
            </a:prstGeom>
            <a:noFill/>
            <a:ln>
              <a:noFill/>
            </a:ln>
          </p:spPr>
        </p:pic>
      </p:grpSp>
    </p:spTree>
    <p:extLst>
      <p:ext uri="{BB962C8B-B14F-4D97-AF65-F5344CB8AC3E}">
        <p14:creationId xmlns:p14="http://schemas.microsoft.com/office/powerpoint/2010/main" val="103670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5;p14">
            <a:extLst>
              <a:ext uri="{FF2B5EF4-FFF2-40B4-BE49-F238E27FC236}">
                <a16:creationId xmlns:a16="http://schemas.microsoft.com/office/drawing/2014/main" id="{BBB06D1B-7BB7-C047-BD2A-6961E1498D16}"/>
              </a:ext>
            </a:extLst>
          </p:cNvPr>
          <p:cNvSpPr/>
          <p:nvPr/>
        </p:nvSpPr>
        <p:spPr>
          <a:xfrm>
            <a:off x="1" y="2032000"/>
            <a:ext cx="1900772" cy="4826000"/>
          </a:xfrm>
          <a:prstGeom prst="rect">
            <a:avLst/>
          </a:prstGeom>
          <a:solidFill>
            <a:srgbClr val="7030A0"/>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3" name="Google Shape;119;p14">
            <a:extLst>
              <a:ext uri="{FF2B5EF4-FFF2-40B4-BE49-F238E27FC236}">
                <a16:creationId xmlns:a16="http://schemas.microsoft.com/office/drawing/2014/main" id="{0AEA9CD7-9878-DA43-AFBD-66736D083720}"/>
              </a:ext>
            </a:extLst>
          </p:cNvPr>
          <p:cNvSpPr txBox="1"/>
          <p:nvPr/>
        </p:nvSpPr>
        <p:spPr>
          <a:xfrm>
            <a:off x="156308" y="5386304"/>
            <a:ext cx="496448" cy="967683"/>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endParaRPr sz="2400" dirty="0"/>
          </a:p>
        </p:txBody>
      </p:sp>
      <p:sp>
        <p:nvSpPr>
          <p:cNvPr id="4" name="Google Shape;202;p21">
            <a:extLst>
              <a:ext uri="{FF2B5EF4-FFF2-40B4-BE49-F238E27FC236}">
                <a16:creationId xmlns:a16="http://schemas.microsoft.com/office/drawing/2014/main" id="{C4A4442A-81E5-1C44-BE23-4A471CA783AC}"/>
              </a:ext>
            </a:extLst>
          </p:cNvPr>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sym typeface="Palatino"/>
              </a:rPr>
              <a:t>2</a:t>
            </a:r>
            <a:endParaRPr sz="2400" dirty="0"/>
          </a:p>
        </p:txBody>
      </p:sp>
      <p:sp>
        <p:nvSpPr>
          <p:cNvPr id="7" name="Rectangle 6">
            <a:extLst>
              <a:ext uri="{FF2B5EF4-FFF2-40B4-BE49-F238E27FC236}">
                <a16:creationId xmlns:a16="http://schemas.microsoft.com/office/drawing/2014/main" id="{5618009B-8FDD-7F41-B9EE-AF4F844ECC72}"/>
              </a:ext>
            </a:extLst>
          </p:cNvPr>
          <p:cNvSpPr/>
          <p:nvPr/>
        </p:nvSpPr>
        <p:spPr>
          <a:xfrm>
            <a:off x="1287624" y="181685"/>
            <a:ext cx="10792081" cy="929485"/>
          </a:xfrm>
          <a:prstGeom prst="rect">
            <a:avLst/>
          </a:prstGeom>
        </p:spPr>
        <p:txBody>
          <a:bodyPr wrap="square">
            <a:spAutoFit/>
          </a:bodyPr>
          <a:lstStyle/>
          <a:p>
            <a:pPr lvl="0" algn="ctr">
              <a:lnSpc>
                <a:spcPct val="80000"/>
              </a:lnSpc>
              <a:buClr>
                <a:srgbClr val="430895"/>
              </a:buClr>
              <a:buSzPts val="1804"/>
            </a:pPr>
            <a:r>
              <a:rPr lang="fr-FR" sz="6400" b="1" dirty="0">
                <a:solidFill>
                  <a:srgbClr val="7030A0"/>
                </a:solidFill>
                <a:latin typeface="Palatino"/>
                <a:ea typeface="Palatino"/>
                <a:cs typeface="Palatino"/>
                <a:sym typeface="Palatino"/>
              </a:rPr>
              <a:t>	</a:t>
            </a:r>
            <a:r>
              <a:rPr lang="en-US" sz="5400" dirty="0"/>
              <a:t>Safety audits in Tigray (UNICEF)</a:t>
            </a:r>
            <a:endParaRPr lang="fr-FR" sz="5000" dirty="0">
              <a:solidFill>
                <a:srgbClr val="7030A0"/>
              </a:solidFill>
              <a:latin typeface="Palatino"/>
              <a:ea typeface="Palatino"/>
              <a:cs typeface="Palatino"/>
              <a:sym typeface="Palatino"/>
            </a:endParaRPr>
          </a:p>
        </p:txBody>
      </p:sp>
      <p:pic>
        <p:nvPicPr>
          <p:cNvPr id="5" name="Picture 4">
            <a:extLst>
              <a:ext uri="{FF2B5EF4-FFF2-40B4-BE49-F238E27FC236}">
                <a16:creationId xmlns:a16="http://schemas.microsoft.com/office/drawing/2014/main" id="{61EECDDD-E483-4B0D-96AB-55FAA27B1719}"/>
              </a:ext>
            </a:extLst>
          </p:cNvPr>
          <p:cNvPicPr>
            <a:picLocks noChangeAspect="1"/>
          </p:cNvPicPr>
          <p:nvPr/>
        </p:nvPicPr>
        <p:blipFill rotWithShape="1">
          <a:blip r:embed="rId3"/>
          <a:srcRect l="14265" t="3146"/>
          <a:stretch/>
        </p:blipFill>
        <p:spPr>
          <a:xfrm>
            <a:off x="2696900" y="1111170"/>
            <a:ext cx="9043685" cy="5746830"/>
          </a:xfrm>
          <a:prstGeom prst="rect">
            <a:avLst/>
          </a:prstGeom>
        </p:spPr>
      </p:pic>
      <p:pic>
        <p:nvPicPr>
          <p:cNvPr id="17" name="Picture 16">
            <a:extLst>
              <a:ext uri="{FF2B5EF4-FFF2-40B4-BE49-F238E27FC236}">
                <a16:creationId xmlns:a16="http://schemas.microsoft.com/office/drawing/2014/main" id="{028735EE-3DA1-4202-9B5A-C4B7746B45C4}"/>
              </a:ext>
            </a:extLst>
          </p:cNvPr>
          <p:cNvPicPr>
            <a:picLocks noChangeAspect="1"/>
          </p:cNvPicPr>
          <p:nvPr/>
        </p:nvPicPr>
        <p:blipFill rotWithShape="1">
          <a:blip r:embed="rId4"/>
          <a:srcRect r="83606" b="81385"/>
          <a:stretch/>
        </p:blipFill>
        <p:spPr>
          <a:xfrm>
            <a:off x="277597" y="385225"/>
            <a:ext cx="1545168" cy="1215464"/>
          </a:xfrm>
          <a:prstGeom prst="rect">
            <a:avLst/>
          </a:prstGeom>
        </p:spPr>
      </p:pic>
    </p:spTree>
    <p:extLst>
      <p:ext uri="{BB962C8B-B14F-4D97-AF65-F5344CB8AC3E}">
        <p14:creationId xmlns:p14="http://schemas.microsoft.com/office/powerpoint/2010/main" val="5554947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5;p14">
            <a:extLst>
              <a:ext uri="{FF2B5EF4-FFF2-40B4-BE49-F238E27FC236}">
                <a16:creationId xmlns:a16="http://schemas.microsoft.com/office/drawing/2014/main" id="{BBB06D1B-7BB7-C047-BD2A-6961E1498D16}"/>
              </a:ext>
            </a:extLst>
          </p:cNvPr>
          <p:cNvSpPr/>
          <p:nvPr/>
        </p:nvSpPr>
        <p:spPr>
          <a:xfrm>
            <a:off x="1" y="2032000"/>
            <a:ext cx="1900772" cy="4826000"/>
          </a:xfrm>
          <a:prstGeom prst="rect">
            <a:avLst/>
          </a:prstGeom>
          <a:solidFill>
            <a:srgbClr val="7030A0"/>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3" name="Google Shape;119;p14">
            <a:extLst>
              <a:ext uri="{FF2B5EF4-FFF2-40B4-BE49-F238E27FC236}">
                <a16:creationId xmlns:a16="http://schemas.microsoft.com/office/drawing/2014/main" id="{0AEA9CD7-9878-DA43-AFBD-66736D083720}"/>
              </a:ext>
            </a:extLst>
          </p:cNvPr>
          <p:cNvSpPr txBox="1"/>
          <p:nvPr/>
        </p:nvSpPr>
        <p:spPr>
          <a:xfrm>
            <a:off x="156308" y="5386304"/>
            <a:ext cx="496448" cy="967683"/>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endParaRPr sz="2400" dirty="0"/>
          </a:p>
        </p:txBody>
      </p:sp>
      <p:sp>
        <p:nvSpPr>
          <p:cNvPr id="4" name="Google Shape;202;p21">
            <a:extLst>
              <a:ext uri="{FF2B5EF4-FFF2-40B4-BE49-F238E27FC236}">
                <a16:creationId xmlns:a16="http://schemas.microsoft.com/office/drawing/2014/main" id="{C4A4442A-81E5-1C44-BE23-4A471CA783AC}"/>
              </a:ext>
            </a:extLst>
          </p:cNvPr>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sym typeface="Palatino"/>
              </a:rPr>
              <a:t>2</a:t>
            </a:r>
            <a:endParaRPr sz="2400" dirty="0"/>
          </a:p>
        </p:txBody>
      </p:sp>
      <p:sp>
        <p:nvSpPr>
          <p:cNvPr id="7" name="Rectangle 6">
            <a:extLst>
              <a:ext uri="{FF2B5EF4-FFF2-40B4-BE49-F238E27FC236}">
                <a16:creationId xmlns:a16="http://schemas.microsoft.com/office/drawing/2014/main" id="{5618009B-8FDD-7F41-B9EE-AF4F844ECC72}"/>
              </a:ext>
            </a:extLst>
          </p:cNvPr>
          <p:cNvSpPr/>
          <p:nvPr/>
        </p:nvSpPr>
        <p:spPr>
          <a:xfrm>
            <a:off x="1030807" y="498950"/>
            <a:ext cx="10792081" cy="929485"/>
          </a:xfrm>
          <a:prstGeom prst="rect">
            <a:avLst/>
          </a:prstGeom>
        </p:spPr>
        <p:txBody>
          <a:bodyPr wrap="square">
            <a:spAutoFit/>
          </a:bodyPr>
          <a:lstStyle/>
          <a:p>
            <a:pPr lvl="0" algn="ctr">
              <a:lnSpc>
                <a:spcPct val="80000"/>
              </a:lnSpc>
              <a:buClr>
                <a:srgbClr val="430895"/>
              </a:buClr>
              <a:buSzPts val="1804"/>
            </a:pPr>
            <a:r>
              <a:rPr lang="fr-FR" sz="6400" b="1" dirty="0">
                <a:solidFill>
                  <a:srgbClr val="7030A0"/>
                </a:solidFill>
                <a:latin typeface="Palatino"/>
                <a:ea typeface="Palatino"/>
                <a:cs typeface="Palatino"/>
                <a:sym typeface="Palatino"/>
              </a:rPr>
              <a:t>	</a:t>
            </a:r>
            <a:r>
              <a:rPr lang="en-US" sz="5400" dirty="0"/>
              <a:t>Selected findings </a:t>
            </a:r>
            <a:endParaRPr lang="fr-FR" sz="5000" b="1" dirty="0">
              <a:solidFill>
                <a:srgbClr val="7030A0"/>
              </a:solidFill>
              <a:latin typeface="Palatino"/>
              <a:ea typeface="Palatino"/>
              <a:cs typeface="Palatino"/>
              <a:sym typeface="Palatino"/>
            </a:endParaRPr>
          </a:p>
        </p:txBody>
      </p:sp>
      <p:sp>
        <p:nvSpPr>
          <p:cNvPr id="11" name="TextBox 10"/>
          <p:cNvSpPr txBox="1"/>
          <p:nvPr/>
        </p:nvSpPr>
        <p:spPr>
          <a:xfrm>
            <a:off x="2139621" y="1936620"/>
            <a:ext cx="9199018" cy="4653904"/>
          </a:xfrm>
          <a:prstGeom prst="rect">
            <a:avLst/>
          </a:prstGeom>
          <a:noFill/>
        </p:spPr>
        <p:txBody>
          <a:bodyPr wrap="square" rtlCol="0">
            <a:normAutofit/>
          </a:bodyPr>
          <a:lstStyle/>
          <a:p>
            <a:pPr marL="342900" indent="-342900">
              <a:buFont typeface="Arial" panose="020B0604020202020204" pitchFamily="34" charset="0"/>
              <a:buChar char="•"/>
            </a:pPr>
            <a:r>
              <a:rPr lang="en-US" sz="2400" dirty="0"/>
              <a:t>Almost all IDP sites visited, lacked proper fence, lights, lockable doors and basic services </a:t>
            </a:r>
          </a:p>
          <a:p>
            <a:endParaRPr lang="en-US" sz="2400" dirty="0"/>
          </a:p>
          <a:p>
            <a:pPr marL="342900" indent="-342900">
              <a:buFont typeface="Arial" panose="020B0604020202020204" pitchFamily="34" charset="0"/>
              <a:buChar char="•"/>
            </a:pPr>
            <a:r>
              <a:rPr lang="en-US" sz="2400" dirty="0"/>
              <a:t>Problems with overcrowding</a:t>
            </a:r>
          </a:p>
          <a:p>
            <a:endParaRPr lang="en-US" sz="2400" dirty="0"/>
          </a:p>
          <a:p>
            <a:pPr marL="342900" indent="-342900">
              <a:buFont typeface="Arial" panose="020B0604020202020204" pitchFamily="34" charset="0"/>
              <a:buChar char="•"/>
            </a:pPr>
            <a:r>
              <a:rPr lang="en-US" sz="2400" dirty="0"/>
              <a:t>Few sites (1) offered women and girls safe spaces. </a:t>
            </a:r>
          </a:p>
          <a:p>
            <a:endParaRPr lang="en-US" sz="2400" dirty="0"/>
          </a:p>
          <a:p>
            <a:pPr marL="342900" indent="-342900">
              <a:buFont typeface="Arial" panose="020B0604020202020204" pitchFamily="34" charset="0"/>
              <a:buChar char="•"/>
            </a:pPr>
            <a:r>
              <a:rPr lang="en-US" sz="2400" dirty="0"/>
              <a:t>Women and girls expressed trauma-based concerns </a:t>
            </a:r>
          </a:p>
          <a:p>
            <a:endParaRPr lang="en-US" sz="2400" dirty="0"/>
          </a:p>
          <a:p>
            <a:pPr marL="342900" indent="-342900">
              <a:buFont typeface="Arial" panose="020B0604020202020204" pitchFamily="34" charset="0"/>
              <a:buChar char="•"/>
            </a:pPr>
            <a:r>
              <a:rPr lang="en-US" sz="2400" dirty="0"/>
              <a:t>They also witnessed GBV incidents taking place inside the IDP camps</a:t>
            </a:r>
          </a:p>
          <a:p>
            <a:pPr marL="800100" lvl="1" indent="-342900">
              <a:buFont typeface="Arial" panose="020B0604020202020204" pitchFamily="34" charset="0"/>
              <a:buChar char="•"/>
            </a:pPr>
            <a:r>
              <a:rPr lang="en-US" sz="2400" dirty="0"/>
              <a:t>‘culture of silence’</a:t>
            </a:r>
            <a:endParaRPr lang="en-GB" sz="2400" dirty="0"/>
          </a:p>
        </p:txBody>
      </p:sp>
      <p:grpSp>
        <p:nvGrpSpPr>
          <p:cNvPr id="9" name="Group 8">
            <a:extLst>
              <a:ext uri="{FF2B5EF4-FFF2-40B4-BE49-F238E27FC236}">
                <a16:creationId xmlns:a16="http://schemas.microsoft.com/office/drawing/2014/main" id="{0C152564-438A-416D-B5B3-9910676969D9}"/>
              </a:ext>
            </a:extLst>
          </p:cNvPr>
          <p:cNvGrpSpPr/>
          <p:nvPr/>
        </p:nvGrpSpPr>
        <p:grpSpPr>
          <a:xfrm>
            <a:off x="288921" y="227400"/>
            <a:ext cx="9423477" cy="6525597"/>
            <a:chOff x="288921" y="227400"/>
            <a:chExt cx="9423477" cy="6525597"/>
          </a:xfrm>
        </p:grpSpPr>
        <p:grpSp>
          <p:nvGrpSpPr>
            <p:cNvPr id="10" name="Group 9">
              <a:extLst>
                <a:ext uri="{FF2B5EF4-FFF2-40B4-BE49-F238E27FC236}">
                  <a16:creationId xmlns:a16="http://schemas.microsoft.com/office/drawing/2014/main" id="{08AA2F58-01FF-42E8-9829-C13A99F6103F}"/>
                </a:ext>
              </a:extLst>
            </p:cNvPr>
            <p:cNvGrpSpPr>
              <a:grpSpLocks noChangeAspect="1"/>
            </p:cNvGrpSpPr>
            <p:nvPr/>
          </p:nvGrpSpPr>
          <p:grpSpPr>
            <a:xfrm>
              <a:off x="2315687" y="1199225"/>
              <a:ext cx="7396711" cy="5553772"/>
              <a:chOff x="3935392" y="1709737"/>
              <a:chExt cx="4446607" cy="3338705"/>
            </a:xfrm>
          </p:grpSpPr>
          <p:pic>
            <p:nvPicPr>
              <p:cNvPr id="13" name="Picture 12">
                <a:extLst>
                  <a:ext uri="{FF2B5EF4-FFF2-40B4-BE49-F238E27FC236}">
                    <a16:creationId xmlns:a16="http://schemas.microsoft.com/office/drawing/2014/main" id="{5AC90546-C0B6-49CE-9DA4-A84702E960F4}"/>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2743" b="2903"/>
              <a:stretch/>
            </p:blipFill>
            <p:spPr>
              <a:xfrm>
                <a:off x="3935392" y="1709737"/>
                <a:ext cx="4446607" cy="3338705"/>
              </a:xfrm>
              <a:prstGeom prst="rect">
                <a:avLst/>
              </a:prstGeom>
            </p:spPr>
          </p:pic>
          <p:sp>
            <p:nvSpPr>
              <p:cNvPr id="14" name="Rectangle 13">
                <a:extLst>
                  <a:ext uri="{FF2B5EF4-FFF2-40B4-BE49-F238E27FC236}">
                    <a16:creationId xmlns:a16="http://schemas.microsoft.com/office/drawing/2014/main" id="{38E6F313-9247-4E10-A9A8-2DD796C6DFCA}"/>
                  </a:ext>
                </a:extLst>
              </p:cNvPr>
              <p:cNvSpPr/>
              <p:nvPr/>
            </p:nvSpPr>
            <p:spPr>
              <a:xfrm>
                <a:off x="3935393" y="4699562"/>
                <a:ext cx="821799" cy="34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DC40055B-84AF-4631-AA7F-9A11A8CC64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1" y="227400"/>
              <a:ext cx="1527522" cy="1170557"/>
            </a:xfrm>
            <a:prstGeom prst="rect">
              <a:avLst/>
            </a:prstGeom>
            <a:noFill/>
            <a:ln>
              <a:noFill/>
            </a:ln>
          </p:spPr>
        </p:pic>
      </p:grpSp>
    </p:spTree>
    <p:extLst>
      <p:ext uri="{BB962C8B-B14F-4D97-AF65-F5344CB8AC3E}">
        <p14:creationId xmlns:p14="http://schemas.microsoft.com/office/powerpoint/2010/main" val="468778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5">
            <a:extLst>
              <a:ext uri="{FF2B5EF4-FFF2-40B4-BE49-F238E27FC236}">
                <a16:creationId xmlns:a16="http://schemas.microsoft.com/office/drawing/2014/main" id="{BF494AE6-A88C-448B-B1B7-80259E6F4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icture containing ground, wall, indoor, concrete&#10;&#10;Description automatically generated">
            <a:extLst>
              <a:ext uri="{FF2B5EF4-FFF2-40B4-BE49-F238E27FC236}">
                <a16:creationId xmlns:a16="http://schemas.microsoft.com/office/drawing/2014/main" id="{F07918ED-8C33-4E14-994A-93681D292A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9" r="15974" b="-4"/>
          <a:stretch/>
        </p:blipFill>
        <p:spPr>
          <a:xfrm>
            <a:off x="321734" y="321733"/>
            <a:ext cx="3084025" cy="3021406"/>
          </a:xfrm>
          <a:prstGeom prst="rect">
            <a:avLst/>
          </a:prstGeom>
        </p:spPr>
      </p:pic>
      <p:pic>
        <p:nvPicPr>
          <p:cNvPr id="11" name="Picture 10" descr="A picture containing outdoor, tree, sky, field&#10;&#10;Description automatically generated">
            <a:extLst>
              <a:ext uri="{FF2B5EF4-FFF2-40B4-BE49-F238E27FC236}">
                <a16:creationId xmlns:a16="http://schemas.microsoft.com/office/drawing/2014/main" id="{09EFE50E-235B-4C03-ACC5-4966174A8D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66" r="3114" b="5"/>
          <a:stretch/>
        </p:blipFill>
        <p:spPr>
          <a:xfrm>
            <a:off x="321734" y="3514854"/>
            <a:ext cx="3084025" cy="2785952"/>
          </a:xfrm>
          <a:prstGeom prst="rect">
            <a:avLst/>
          </a:prstGeom>
        </p:spPr>
      </p:pic>
      <p:pic>
        <p:nvPicPr>
          <p:cNvPr id="5" name="Content Placeholder 4">
            <a:extLst>
              <a:ext uri="{FF2B5EF4-FFF2-40B4-BE49-F238E27FC236}">
                <a16:creationId xmlns:a16="http://schemas.microsoft.com/office/drawing/2014/main" id="{39551EEB-BCC3-47F6-98F5-45BD1EB510AE}"/>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0334" r="28947" b="-1"/>
          <a:stretch/>
        </p:blipFill>
        <p:spPr>
          <a:xfrm>
            <a:off x="3598286" y="321733"/>
            <a:ext cx="4043250" cy="5979074"/>
          </a:xfrm>
          <a:prstGeom prst="rect">
            <a:avLst/>
          </a:prstGeom>
        </p:spPr>
      </p:pic>
      <p:pic>
        <p:nvPicPr>
          <p:cNvPr id="7" name="Picture 6" descr="A picture containing dirty, concrete, cement&#10;&#10;Description automatically generated">
            <a:extLst>
              <a:ext uri="{FF2B5EF4-FFF2-40B4-BE49-F238E27FC236}">
                <a16:creationId xmlns:a16="http://schemas.microsoft.com/office/drawing/2014/main" id="{22D9C888-63E0-4605-8312-4EE6271950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993" r="2" b="2"/>
          <a:stretch/>
        </p:blipFill>
        <p:spPr>
          <a:xfrm rot="5400000">
            <a:off x="6862626" y="1293169"/>
            <a:ext cx="5979074" cy="4036201"/>
          </a:xfrm>
          <a:prstGeom prst="rect">
            <a:avLst/>
          </a:prstGeom>
        </p:spPr>
      </p:pic>
    </p:spTree>
    <p:extLst>
      <p:ext uri="{BB962C8B-B14F-4D97-AF65-F5344CB8AC3E}">
        <p14:creationId xmlns:p14="http://schemas.microsoft.com/office/powerpoint/2010/main" val="310410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D086D5A-48E3-4E3E-8E85-9EE26AE8A332}"/>
              </a:ext>
            </a:extLst>
          </p:cNvPr>
          <p:cNvGrpSpPr/>
          <p:nvPr/>
        </p:nvGrpSpPr>
        <p:grpSpPr>
          <a:xfrm>
            <a:off x="288921" y="227400"/>
            <a:ext cx="9423477" cy="6525597"/>
            <a:chOff x="288921" y="227400"/>
            <a:chExt cx="9423477" cy="6525597"/>
          </a:xfrm>
        </p:grpSpPr>
        <p:grpSp>
          <p:nvGrpSpPr>
            <p:cNvPr id="10" name="Group 9">
              <a:extLst>
                <a:ext uri="{FF2B5EF4-FFF2-40B4-BE49-F238E27FC236}">
                  <a16:creationId xmlns:a16="http://schemas.microsoft.com/office/drawing/2014/main" id="{6AE1DB2C-A9AC-466B-9A5D-D552C670E247}"/>
                </a:ext>
              </a:extLst>
            </p:cNvPr>
            <p:cNvGrpSpPr>
              <a:grpSpLocks noChangeAspect="1"/>
            </p:cNvGrpSpPr>
            <p:nvPr/>
          </p:nvGrpSpPr>
          <p:grpSpPr>
            <a:xfrm>
              <a:off x="2315687" y="1199225"/>
              <a:ext cx="7396711" cy="5553772"/>
              <a:chOff x="3935392" y="1709737"/>
              <a:chExt cx="4446607" cy="3338705"/>
            </a:xfrm>
          </p:grpSpPr>
          <p:pic>
            <p:nvPicPr>
              <p:cNvPr id="13" name="Picture 12">
                <a:extLst>
                  <a:ext uri="{FF2B5EF4-FFF2-40B4-BE49-F238E27FC236}">
                    <a16:creationId xmlns:a16="http://schemas.microsoft.com/office/drawing/2014/main" id="{919E5D94-38E2-4BBF-B19C-E3A90C45A752}"/>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2743" b="2903"/>
              <a:stretch/>
            </p:blipFill>
            <p:spPr>
              <a:xfrm>
                <a:off x="3935392" y="1709737"/>
                <a:ext cx="4446607" cy="3338705"/>
              </a:xfrm>
              <a:prstGeom prst="rect">
                <a:avLst/>
              </a:prstGeom>
            </p:spPr>
          </p:pic>
          <p:sp>
            <p:nvSpPr>
              <p:cNvPr id="14" name="Rectangle 13">
                <a:extLst>
                  <a:ext uri="{FF2B5EF4-FFF2-40B4-BE49-F238E27FC236}">
                    <a16:creationId xmlns:a16="http://schemas.microsoft.com/office/drawing/2014/main" id="{96B28578-BDD6-4382-A0DA-FCFCA62D5CE7}"/>
                  </a:ext>
                </a:extLst>
              </p:cNvPr>
              <p:cNvSpPr/>
              <p:nvPr/>
            </p:nvSpPr>
            <p:spPr>
              <a:xfrm>
                <a:off x="3935393" y="4699562"/>
                <a:ext cx="821799" cy="34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AC405FEF-3605-4A86-B17D-93F68FD0F1B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1" y="227400"/>
              <a:ext cx="1527522" cy="1170557"/>
            </a:xfrm>
            <a:prstGeom prst="rect">
              <a:avLst/>
            </a:prstGeom>
            <a:noFill/>
            <a:ln>
              <a:noFill/>
            </a:ln>
          </p:spPr>
        </p:pic>
      </p:grpSp>
      <p:sp>
        <p:nvSpPr>
          <p:cNvPr id="2" name="Google Shape;115;p14">
            <a:extLst>
              <a:ext uri="{FF2B5EF4-FFF2-40B4-BE49-F238E27FC236}">
                <a16:creationId xmlns:a16="http://schemas.microsoft.com/office/drawing/2014/main" id="{BBB06D1B-7BB7-C047-BD2A-6961E1498D16}"/>
              </a:ext>
            </a:extLst>
          </p:cNvPr>
          <p:cNvSpPr/>
          <p:nvPr/>
        </p:nvSpPr>
        <p:spPr>
          <a:xfrm>
            <a:off x="1" y="2032000"/>
            <a:ext cx="1900772" cy="4826000"/>
          </a:xfrm>
          <a:prstGeom prst="rect">
            <a:avLst/>
          </a:prstGeom>
          <a:solidFill>
            <a:srgbClr val="7030A0"/>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3" name="Google Shape;119;p14">
            <a:extLst>
              <a:ext uri="{FF2B5EF4-FFF2-40B4-BE49-F238E27FC236}">
                <a16:creationId xmlns:a16="http://schemas.microsoft.com/office/drawing/2014/main" id="{0AEA9CD7-9878-DA43-AFBD-66736D083720}"/>
              </a:ext>
            </a:extLst>
          </p:cNvPr>
          <p:cNvSpPr txBox="1"/>
          <p:nvPr/>
        </p:nvSpPr>
        <p:spPr>
          <a:xfrm>
            <a:off x="156308" y="5386304"/>
            <a:ext cx="496448" cy="967683"/>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endParaRPr sz="2400" dirty="0"/>
          </a:p>
        </p:txBody>
      </p:sp>
      <p:sp>
        <p:nvSpPr>
          <p:cNvPr id="4" name="Google Shape;202;p21">
            <a:extLst>
              <a:ext uri="{FF2B5EF4-FFF2-40B4-BE49-F238E27FC236}">
                <a16:creationId xmlns:a16="http://schemas.microsoft.com/office/drawing/2014/main" id="{C4A4442A-81E5-1C44-BE23-4A471CA783AC}"/>
              </a:ext>
            </a:extLst>
          </p:cNvPr>
          <p:cNvSpPr txBox="1"/>
          <p:nvPr/>
        </p:nvSpPr>
        <p:spPr>
          <a:xfrm>
            <a:off x="238849" y="2352700"/>
            <a:ext cx="1583916" cy="2060677"/>
          </a:xfrm>
          <a:prstGeom prst="rect">
            <a:avLst/>
          </a:prstGeom>
          <a:noFill/>
          <a:ln>
            <a:noFill/>
          </a:ln>
        </p:spPr>
        <p:txBody>
          <a:bodyPr spcFirstLastPara="1" wrap="square" lIns="91400" tIns="45700" rIns="91400" bIns="45700" anchor="t" anchorCtr="0">
            <a:noAutofit/>
          </a:bodyPr>
          <a:lstStyle/>
          <a:p>
            <a:pPr>
              <a:lnSpc>
                <a:spcPct val="80000"/>
              </a:lnSpc>
              <a:buClr>
                <a:srgbClr val="430895"/>
              </a:buClr>
              <a:buSzPts val="1804"/>
            </a:pPr>
            <a:r>
              <a:rPr lang="fr-FR" sz="18400" dirty="0">
                <a:solidFill>
                  <a:schemeClr val="lt1"/>
                </a:solidFill>
                <a:latin typeface="Palatino"/>
                <a:sym typeface="Palatino"/>
              </a:rPr>
              <a:t>2</a:t>
            </a:r>
            <a:endParaRPr sz="2400" dirty="0"/>
          </a:p>
        </p:txBody>
      </p:sp>
      <p:sp>
        <p:nvSpPr>
          <p:cNvPr id="7" name="Rectangle 6">
            <a:extLst>
              <a:ext uri="{FF2B5EF4-FFF2-40B4-BE49-F238E27FC236}">
                <a16:creationId xmlns:a16="http://schemas.microsoft.com/office/drawing/2014/main" id="{5618009B-8FDD-7F41-B9EE-AF4F844ECC72}"/>
              </a:ext>
            </a:extLst>
          </p:cNvPr>
          <p:cNvSpPr/>
          <p:nvPr/>
        </p:nvSpPr>
        <p:spPr>
          <a:xfrm>
            <a:off x="950387" y="594330"/>
            <a:ext cx="10792081" cy="929485"/>
          </a:xfrm>
          <a:prstGeom prst="rect">
            <a:avLst/>
          </a:prstGeom>
        </p:spPr>
        <p:txBody>
          <a:bodyPr wrap="square">
            <a:spAutoFit/>
          </a:bodyPr>
          <a:lstStyle/>
          <a:p>
            <a:pPr lvl="0" algn="ctr">
              <a:lnSpc>
                <a:spcPct val="80000"/>
              </a:lnSpc>
              <a:buClr>
                <a:srgbClr val="430895"/>
              </a:buClr>
              <a:buSzPts val="1804"/>
            </a:pPr>
            <a:r>
              <a:rPr lang="fr-FR" sz="6400" b="1" dirty="0">
                <a:solidFill>
                  <a:srgbClr val="7030A0"/>
                </a:solidFill>
                <a:latin typeface="Palatino"/>
                <a:ea typeface="Palatino"/>
                <a:cs typeface="Palatino"/>
                <a:sym typeface="Palatino"/>
              </a:rPr>
              <a:t>	</a:t>
            </a:r>
            <a:r>
              <a:rPr lang="en-US" sz="5400" dirty="0"/>
              <a:t>Selected recommendations</a:t>
            </a:r>
            <a:endParaRPr lang="fr-FR" sz="5000" b="1" dirty="0">
              <a:solidFill>
                <a:srgbClr val="7030A0"/>
              </a:solidFill>
              <a:latin typeface="Palatino"/>
              <a:ea typeface="Palatino"/>
              <a:cs typeface="Palatino"/>
              <a:sym typeface="Palatino"/>
            </a:endParaRPr>
          </a:p>
        </p:txBody>
      </p:sp>
      <p:sp>
        <p:nvSpPr>
          <p:cNvPr id="11" name="TextBox 10"/>
          <p:cNvSpPr txBox="1"/>
          <p:nvPr/>
        </p:nvSpPr>
        <p:spPr>
          <a:xfrm>
            <a:off x="2139621" y="2352700"/>
            <a:ext cx="8792585" cy="3910970"/>
          </a:xfrm>
          <a:prstGeom prst="rect">
            <a:avLst/>
          </a:prstGeom>
          <a:noFill/>
        </p:spPr>
        <p:txBody>
          <a:bodyPr wrap="square" rtlCol="0">
            <a:normAutofit/>
          </a:bodyPr>
          <a:lstStyle/>
          <a:p>
            <a:pPr marL="342900" indent="-342900">
              <a:buFont typeface="Arial" panose="020B0604020202020204" pitchFamily="34" charset="0"/>
              <a:buChar char="•"/>
            </a:pPr>
            <a:r>
              <a:rPr lang="en-US" sz="2400" b="1" dirty="0"/>
              <a:t>Update and complement the referral pathways to enable appropriate services to survivors. </a:t>
            </a:r>
          </a:p>
          <a:p>
            <a:endParaRPr lang="en-US" sz="2400" b="1" dirty="0"/>
          </a:p>
          <a:p>
            <a:pPr marL="342900" indent="-342900">
              <a:buFont typeface="Arial" panose="020B0604020202020204" pitchFamily="34" charset="0"/>
              <a:buChar char="•"/>
            </a:pPr>
            <a:r>
              <a:rPr lang="en-US" sz="2400" b="1" dirty="0"/>
              <a:t>Frontline workers need to be briefed on existing referral </a:t>
            </a:r>
          </a:p>
          <a:p>
            <a:endParaRPr lang="en-US" sz="2400" b="1" dirty="0"/>
          </a:p>
          <a:p>
            <a:pPr marL="342900" indent="-342900">
              <a:buFont typeface="Arial" panose="020B0604020202020204" pitchFamily="34" charset="0"/>
              <a:buChar char="•"/>
            </a:pPr>
            <a:r>
              <a:rPr lang="en-US" sz="2400" b="1" dirty="0"/>
              <a:t>Support NGOs/specialized agencies to work with health centers to strengthen their capacity</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Need for GBV mainstreaming across all sectoral responses to scale-up: </a:t>
            </a:r>
            <a:endParaRPr lang="en-GB" sz="2400" b="1" dirty="0"/>
          </a:p>
          <a:p>
            <a:pPr marL="380990" indent="-380990">
              <a:buFont typeface="Arial" panose="020B0604020202020204" pitchFamily="34" charset="0"/>
              <a:buChar char="•"/>
            </a:pPr>
            <a:endParaRPr lang="en-GB" sz="2400" dirty="0"/>
          </a:p>
        </p:txBody>
      </p:sp>
    </p:spTree>
    <p:extLst>
      <p:ext uri="{BB962C8B-B14F-4D97-AF65-F5344CB8AC3E}">
        <p14:creationId xmlns:p14="http://schemas.microsoft.com/office/powerpoint/2010/main" val="6007468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TotalTime>
  <Words>1861</Words>
  <Application>Microsoft Macintosh PowerPoint</Application>
  <PresentationFormat>Widescreen</PresentationFormat>
  <Paragraphs>226</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Courier New</vt:lpstr>
      <vt:lpstr>Palatino</vt:lpstr>
      <vt:lpstr>Poppins</vt:lpstr>
      <vt:lpstr>Symbol</vt:lpstr>
      <vt:lpstr>Times New Roman</vt:lpstr>
      <vt:lpstr>Wingdings</vt:lpstr>
      <vt:lpstr>Office Theme</vt:lpstr>
      <vt:lpstr>PowerPoint Presentation</vt:lpstr>
      <vt:lpstr>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Panel discussion</vt:lpstr>
      <vt:lpstr>Panel discussion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Protection and Gender-Based Violence Briefing</dc:title>
  <dc:creator>UNFPA-Dientje</dc:creator>
  <cp:lastModifiedBy>Microsoft Office User</cp:lastModifiedBy>
  <cp:revision>62</cp:revision>
  <dcterms:created xsi:type="dcterms:W3CDTF">2021-04-22T09:17:52Z</dcterms:created>
  <dcterms:modified xsi:type="dcterms:W3CDTF">2021-04-23T15:41:28Z</dcterms:modified>
</cp:coreProperties>
</file>