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353" r:id="rId2"/>
    <p:sldId id="278" r:id="rId3"/>
    <p:sldId id="279" r:id="rId4"/>
    <p:sldId id="280" r:id="rId5"/>
    <p:sldId id="281" r:id="rId6"/>
    <p:sldId id="282" r:id="rId7"/>
    <p:sldId id="283"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4" r:id="rId29"/>
    <p:sldId id="35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5" r:id="rId68"/>
    <p:sldId id="326" r:id="rId69"/>
    <p:sldId id="327" r:id="rId70"/>
    <p:sldId id="328" r:id="rId71"/>
    <p:sldId id="329" r:id="rId72"/>
    <p:sldId id="330" r:id="rId73"/>
    <p:sldId id="332" r:id="rId74"/>
    <p:sldId id="331"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04" autoAdjust="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2D62D-E4BC-F04F-A75D-E153FA2F5BF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F83515DC-3F6B-4142-BD5A-7D7BAF8EBF95}">
      <dgm:prSet phldrT="[Text]" custT="1"/>
      <dgm:spPr>
        <a:solidFill>
          <a:schemeClr val="accent3"/>
        </a:solidFill>
      </dgm:spPr>
      <dgm:t>
        <a:bodyPr/>
        <a:lstStyle/>
        <a:p>
          <a:pPr rtl="1"/>
          <a:r>
            <a:rPr lang="ar-JO" sz="1600"/>
            <a:t>لجنة المركز</a:t>
          </a:r>
          <a:endParaRPr lang="en-US" sz="1600" dirty="0"/>
        </a:p>
      </dgm:t>
    </dgm:pt>
    <dgm:pt modelId="{82A1FB57-2C92-284E-9F84-5720078F811B}" type="parTrans" cxnId="{ABC55835-6341-ED4D-946C-43D736B9834D}">
      <dgm:prSet/>
      <dgm:spPr/>
      <dgm:t>
        <a:bodyPr/>
        <a:lstStyle/>
        <a:p>
          <a:endParaRPr lang="en-US"/>
        </a:p>
      </dgm:t>
    </dgm:pt>
    <dgm:pt modelId="{ADA2C2E7-47BE-804E-B5EF-FE7E2EDFD50B}" type="sibTrans" cxnId="{ABC55835-6341-ED4D-946C-43D736B9834D}">
      <dgm:prSet/>
      <dgm:spPr/>
      <dgm:t>
        <a:bodyPr/>
        <a:lstStyle/>
        <a:p>
          <a:endParaRPr lang="en-US"/>
        </a:p>
      </dgm:t>
    </dgm:pt>
    <dgm:pt modelId="{280833DF-515F-BD43-8EA2-291ADFF92745}">
      <dgm:prSet custT="1"/>
      <dgm:spPr>
        <a:solidFill>
          <a:schemeClr val="accent3"/>
        </a:solidFill>
      </dgm:spPr>
      <dgm:t>
        <a:bodyPr/>
        <a:lstStyle/>
        <a:p>
          <a:pPr rtl="1"/>
          <a:r>
            <a:rPr lang="ar-JO" sz="1600"/>
            <a:t>مديرة المركز </a:t>
          </a:r>
          <a:endParaRPr lang="en-US" sz="1600" dirty="0"/>
        </a:p>
      </dgm:t>
    </dgm:pt>
    <dgm:pt modelId="{DDB46C19-77C8-B94F-A9DE-2C777E8E9677}" type="parTrans" cxnId="{4C27687C-EAAF-7648-9E7B-3F9858652F48}">
      <dgm:prSet/>
      <dgm:spPr>
        <a:solidFill>
          <a:schemeClr val="accent3"/>
        </a:solidFill>
      </dgm:spPr>
      <dgm:t>
        <a:bodyPr/>
        <a:lstStyle/>
        <a:p>
          <a:endParaRPr lang="en-US" dirty="0"/>
        </a:p>
      </dgm:t>
    </dgm:pt>
    <dgm:pt modelId="{23ABDACD-7ED9-8C4E-AEF2-482277A18BA2}" type="sibTrans" cxnId="{4C27687C-EAAF-7648-9E7B-3F9858652F48}">
      <dgm:prSet/>
      <dgm:spPr/>
      <dgm:t>
        <a:bodyPr/>
        <a:lstStyle/>
        <a:p>
          <a:endParaRPr lang="en-US"/>
        </a:p>
      </dgm:t>
    </dgm:pt>
    <dgm:pt modelId="{04325D00-663F-A34C-882F-652F0A5469C8}">
      <dgm:prSet custT="1"/>
      <dgm:spPr>
        <a:solidFill>
          <a:schemeClr val="accent3"/>
        </a:solidFill>
      </dgm:spPr>
      <dgm:t>
        <a:bodyPr/>
        <a:lstStyle/>
        <a:p>
          <a:pPr rtl="1"/>
          <a:r>
            <a:rPr lang="ar-JO" sz="1600"/>
            <a:t>كبير مسؤولي الاستجابة</a:t>
          </a:r>
          <a:endParaRPr lang="en-US" sz="1600" dirty="0"/>
        </a:p>
      </dgm:t>
    </dgm:pt>
    <dgm:pt modelId="{A3616CA0-C4AA-8B42-B522-7E365C2C6278}" type="parTrans" cxnId="{CAE9C668-CB51-9246-A0F4-0E613CBCE214}">
      <dgm:prSet/>
      <dgm:spPr>
        <a:solidFill>
          <a:schemeClr val="accent3"/>
        </a:solidFill>
      </dgm:spPr>
      <dgm:t>
        <a:bodyPr/>
        <a:lstStyle/>
        <a:p>
          <a:endParaRPr lang="en-US" dirty="0"/>
        </a:p>
      </dgm:t>
    </dgm:pt>
    <dgm:pt modelId="{2533E6AC-AF7A-664D-8AB0-89991E023F74}" type="sibTrans" cxnId="{CAE9C668-CB51-9246-A0F4-0E613CBCE214}">
      <dgm:prSet/>
      <dgm:spPr/>
      <dgm:t>
        <a:bodyPr/>
        <a:lstStyle/>
        <a:p>
          <a:endParaRPr lang="en-US"/>
        </a:p>
      </dgm:t>
    </dgm:pt>
    <dgm:pt modelId="{3E17E06C-8E6D-E34D-B9BE-D1575BCFAFBE}">
      <dgm:prSet custT="1"/>
      <dgm:spPr>
        <a:solidFill>
          <a:schemeClr val="accent3"/>
        </a:solidFill>
      </dgm:spPr>
      <dgm:t>
        <a:bodyPr/>
        <a:lstStyle/>
        <a:p>
          <a:pPr rtl="1"/>
          <a:r>
            <a:rPr lang="ar-JO" sz="1600" dirty="0"/>
            <a:t>موظف تحشيد المجتمع المحلي (1-2)</a:t>
          </a:r>
          <a:endParaRPr lang="en-US" sz="1600" dirty="0"/>
        </a:p>
      </dgm:t>
    </dgm:pt>
    <dgm:pt modelId="{23FCC23D-C15C-744E-90E9-085E7CC2746A}" type="parTrans" cxnId="{2FA83D60-F887-BB42-81D5-35066980658C}">
      <dgm:prSet/>
      <dgm:spPr>
        <a:solidFill>
          <a:schemeClr val="accent3"/>
        </a:solidFill>
      </dgm:spPr>
      <dgm:t>
        <a:bodyPr/>
        <a:lstStyle/>
        <a:p>
          <a:endParaRPr lang="en-US" dirty="0"/>
        </a:p>
      </dgm:t>
    </dgm:pt>
    <dgm:pt modelId="{FDDE55E7-8B66-0A47-878A-1BBE2A516642}" type="sibTrans" cxnId="{2FA83D60-F887-BB42-81D5-35066980658C}">
      <dgm:prSet/>
      <dgm:spPr/>
      <dgm:t>
        <a:bodyPr/>
        <a:lstStyle/>
        <a:p>
          <a:endParaRPr lang="en-US"/>
        </a:p>
      </dgm:t>
    </dgm:pt>
    <dgm:pt modelId="{96C7FA45-1A84-3140-B75E-1DC5E73D0A14}">
      <dgm:prSet custT="1"/>
      <dgm:spPr>
        <a:solidFill>
          <a:schemeClr val="accent3"/>
        </a:solidFill>
      </dgm:spPr>
      <dgm:t>
        <a:bodyPr/>
        <a:lstStyle/>
        <a:p>
          <a:pPr rtl="1"/>
          <a:r>
            <a:rPr lang="ar-JO" sz="1600"/>
            <a:t>مسؤول استجابة</a:t>
          </a:r>
          <a:endParaRPr lang="en-US" sz="1600" dirty="0"/>
        </a:p>
      </dgm:t>
    </dgm:pt>
    <dgm:pt modelId="{4D8C62F1-CF0E-124C-8489-59138A7BBAC2}" type="parTrans" cxnId="{C565EE43-2A5C-4747-8725-DFB97263362E}">
      <dgm:prSet/>
      <dgm:spPr>
        <a:solidFill>
          <a:schemeClr val="accent3"/>
        </a:solidFill>
      </dgm:spPr>
      <dgm:t>
        <a:bodyPr/>
        <a:lstStyle/>
        <a:p>
          <a:endParaRPr lang="en-US" dirty="0"/>
        </a:p>
      </dgm:t>
    </dgm:pt>
    <dgm:pt modelId="{A1948B20-1F7C-EA47-8ECB-D5B14095F271}" type="sibTrans" cxnId="{C565EE43-2A5C-4747-8725-DFB97263362E}">
      <dgm:prSet/>
      <dgm:spPr/>
      <dgm:t>
        <a:bodyPr/>
        <a:lstStyle/>
        <a:p>
          <a:endParaRPr lang="en-US"/>
        </a:p>
      </dgm:t>
    </dgm:pt>
    <dgm:pt modelId="{08135760-13C3-794E-BC80-71872E6A46B8}">
      <dgm:prSet custT="1"/>
      <dgm:spPr>
        <a:solidFill>
          <a:schemeClr val="accent3"/>
        </a:solidFill>
      </dgm:spPr>
      <dgm:t>
        <a:bodyPr/>
        <a:lstStyle/>
        <a:p>
          <a:pPr rtl="1"/>
          <a:r>
            <a:rPr lang="ar-JO" sz="1600"/>
            <a:t>مسؤول إدارة حالة </a:t>
          </a:r>
          <a:endParaRPr lang="en-US" sz="1600" dirty="0"/>
        </a:p>
      </dgm:t>
    </dgm:pt>
    <dgm:pt modelId="{AB2DE089-EF42-DC4A-8537-87A134038A7D}" type="parTrans" cxnId="{52BE6756-F4CC-5046-9568-DCACDFB36B99}">
      <dgm:prSet/>
      <dgm:spPr>
        <a:solidFill>
          <a:schemeClr val="accent3"/>
        </a:solidFill>
      </dgm:spPr>
      <dgm:t>
        <a:bodyPr/>
        <a:lstStyle/>
        <a:p>
          <a:endParaRPr lang="en-US" dirty="0"/>
        </a:p>
      </dgm:t>
    </dgm:pt>
    <dgm:pt modelId="{04A36B37-E4AF-D049-AFA5-5F25C2566B32}" type="sibTrans" cxnId="{52BE6756-F4CC-5046-9568-DCACDFB36B99}">
      <dgm:prSet/>
      <dgm:spPr/>
      <dgm:t>
        <a:bodyPr/>
        <a:lstStyle/>
        <a:p>
          <a:endParaRPr lang="en-US"/>
        </a:p>
      </dgm:t>
    </dgm:pt>
    <dgm:pt modelId="{B284CDB8-79EF-1C4C-997B-91FF12C35589}">
      <dgm:prSet custT="1"/>
      <dgm:spPr>
        <a:solidFill>
          <a:schemeClr val="accent3"/>
        </a:solidFill>
      </dgm:spPr>
      <dgm:t>
        <a:bodyPr/>
        <a:lstStyle/>
        <a:p>
          <a:pPr rtl="1"/>
          <a:r>
            <a:rPr lang="ar-JO" sz="1600"/>
            <a:t>فريق التوعية والاتصال </a:t>
          </a:r>
          <a:endParaRPr lang="en-US" sz="1600" dirty="0"/>
        </a:p>
      </dgm:t>
    </dgm:pt>
    <dgm:pt modelId="{3421FC64-F115-6647-B767-D8786C992D50}" type="parTrans" cxnId="{A2D9E603-269B-D34D-9313-58E66AFF4A3F}">
      <dgm:prSet/>
      <dgm:spPr>
        <a:solidFill>
          <a:schemeClr val="accent3"/>
        </a:solidFill>
      </dgm:spPr>
      <dgm:t>
        <a:bodyPr/>
        <a:lstStyle/>
        <a:p>
          <a:endParaRPr lang="en-US" dirty="0"/>
        </a:p>
      </dgm:t>
    </dgm:pt>
    <dgm:pt modelId="{8ED4CFF5-D966-F846-B459-5A41888EC132}" type="sibTrans" cxnId="{A2D9E603-269B-D34D-9313-58E66AFF4A3F}">
      <dgm:prSet/>
      <dgm:spPr/>
      <dgm:t>
        <a:bodyPr/>
        <a:lstStyle/>
        <a:p>
          <a:endParaRPr lang="en-US"/>
        </a:p>
      </dgm:t>
    </dgm:pt>
    <dgm:pt modelId="{B6823595-4FD8-0242-8D77-B39FF9930CC1}" type="pres">
      <dgm:prSet presAssocID="{6E52D62D-E4BC-F04F-A75D-E153FA2F5BF5}" presName="hierChild1" presStyleCnt="0">
        <dgm:presLayoutVars>
          <dgm:orgChart val="1"/>
          <dgm:chPref val="1"/>
          <dgm:dir/>
          <dgm:animOne val="branch"/>
          <dgm:animLvl val="lvl"/>
          <dgm:resizeHandles/>
        </dgm:presLayoutVars>
      </dgm:prSet>
      <dgm:spPr/>
    </dgm:pt>
    <dgm:pt modelId="{8DCF9CD6-4B50-A649-A8BF-8763A03B040F}" type="pres">
      <dgm:prSet presAssocID="{F83515DC-3F6B-4142-BD5A-7D7BAF8EBF95}" presName="hierRoot1" presStyleCnt="0">
        <dgm:presLayoutVars>
          <dgm:hierBranch val="init"/>
        </dgm:presLayoutVars>
      </dgm:prSet>
      <dgm:spPr/>
    </dgm:pt>
    <dgm:pt modelId="{1608472C-0F47-4348-8C84-FC7A41843132}" type="pres">
      <dgm:prSet presAssocID="{F83515DC-3F6B-4142-BD5A-7D7BAF8EBF95}" presName="rootComposite1" presStyleCnt="0"/>
      <dgm:spPr/>
    </dgm:pt>
    <dgm:pt modelId="{7B5073DD-CC87-564A-A287-76F47D458F88}" type="pres">
      <dgm:prSet presAssocID="{F83515DC-3F6B-4142-BD5A-7D7BAF8EBF95}" presName="rootText1" presStyleLbl="node0" presStyleIdx="0" presStyleCnt="1" custLinFactNeighborX="-12724" custLinFactNeighborY="-189">
        <dgm:presLayoutVars>
          <dgm:chPref val="3"/>
        </dgm:presLayoutVars>
      </dgm:prSet>
      <dgm:spPr/>
    </dgm:pt>
    <dgm:pt modelId="{8ED86B2E-807F-ED49-A960-076A864D47AE}" type="pres">
      <dgm:prSet presAssocID="{F83515DC-3F6B-4142-BD5A-7D7BAF8EBF95}" presName="rootConnector1" presStyleLbl="node1" presStyleIdx="0" presStyleCnt="0"/>
      <dgm:spPr/>
    </dgm:pt>
    <dgm:pt modelId="{88610264-DF86-1345-A718-0BC2A24E93D1}" type="pres">
      <dgm:prSet presAssocID="{F83515DC-3F6B-4142-BD5A-7D7BAF8EBF95}" presName="hierChild2" presStyleCnt="0"/>
      <dgm:spPr/>
    </dgm:pt>
    <dgm:pt modelId="{FE0B451A-8C51-B74B-9037-5D519B06FF6E}" type="pres">
      <dgm:prSet presAssocID="{DDB46C19-77C8-B94F-A9DE-2C777E8E9677}" presName="Name37" presStyleLbl="parChTrans1D2" presStyleIdx="0" presStyleCnt="1"/>
      <dgm:spPr/>
    </dgm:pt>
    <dgm:pt modelId="{017578D7-61B1-C142-86B6-364F9CDEF85E}" type="pres">
      <dgm:prSet presAssocID="{280833DF-515F-BD43-8EA2-291ADFF92745}" presName="hierRoot2" presStyleCnt="0">
        <dgm:presLayoutVars>
          <dgm:hierBranch val="hang"/>
        </dgm:presLayoutVars>
      </dgm:prSet>
      <dgm:spPr/>
    </dgm:pt>
    <dgm:pt modelId="{B46829E3-01F4-BC43-828A-A89307162789}" type="pres">
      <dgm:prSet presAssocID="{280833DF-515F-BD43-8EA2-291ADFF92745}" presName="rootComposite" presStyleCnt="0"/>
      <dgm:spPr/>
    </dgm:pt>
    <dgm:pt modelId="{725998D2-86DA-2743-9D5B-BAC4AA80288C}" type="pres">
      <dgm:prSet presAssocID="{280833DF-515F-BD43-8EA2-291ADFF92745}" presName="rootText" presStyleLbl="node2" presStyleIdx="0" presStyleCnt="1" custLinFactNeighborX="-12724" custLinFactNeighborY="-2270">
        <dgm:presLayoutVars>
          <dgm:chPref val="3"/>
        </dgm:presLayoutVars>
      </dgm:prSet>
      <dgm:spPr/>
    </dgm:pt>
    <dgm:pt modelId="{142CAAA8-2B28-7449-B866-F4D41C1DEAA3}" type="pres">
      <dgm:prSet presAssocID="{280833DF-515F-BD43-8EA2-291ADFF92745}" presName="rootConnector" presStyleLbl="node2" presStyleIdx="0" presStyleCnt="1"/>
      <dgm:spPr/>
    </dgm:pt>
    <dgm:pt modelId="{E6A1E23E-FAA9-7F46-9BFD-3828AAC7EBBA}" type="pres">
      <dgm:prSet presAssocID="{280833DF-515F-BD43-8EA2-291ADFF92745}" presName="hierChild4" presStyleCnt="0"/>
      <dgm:spPr/>
    </dgm:pt>
    <dgm:pt modelId="{B39C38EF-59FE-B74E-8B89-9A90DED5DBED}" type="pres">
      <dgm:prSet presAssocID="{A3616CA0-C4AA-8B42-B522-7E365C2C6278}" presName="Name48" presStyleLbl="parChTrans1D3" presStyleIdx="0" presStyleCnt="2"/>
      <dgm:spPr/>
    </dgm:pt>
    <dgm:pt modelId="{A90C0D91-313C-7F40-8546-B12782281772}" type="pres">
      <dgm:prSet presAssocID="{04325D00-663F-A34C-882F-652F0A5469C8}" presName="hierRoot2" presStyleCnt="0">
        <dgm:presLayoutVars>
          <dgm:hierBranch val="hang"/>
        </dgm:presLayoutVars>
      </dgm:prSet>
      <dgm:spPr/>
    </dgm:pt>
    <dgm:pt modelId="{16B0DA7F-9306-CA4D-A737-C97AB436F9F0}" type="pres">
      <dgm:prSet presAssocID="{04325D00-663F-A34C-882F-652F0A5469C8}" presName="rootComposite" presStyleCnt="0"/>
      <dgm:spPr/>
    </dgm:pt>
    <dgm:pt modelId="{DCE8864A-A15B-F943-81F3-7DFC75B136A7}" type="pres">
      <dgm:prSet presAssocID="{04325D00-663F-A34C-882F-652F0A5469C8}" presName="rootText" presStyleLbl="node3" presStyleIdx="0" presStyleCnt="2" custLinFactNeighborX="-59771" custLinFactNeighborY="-38918">
        <dgm:presLayoutVars>
          <dgm:chPref val="3"/>
        </dgm:presLayoutVars>
      </dgm:prSet>
      <dgm:spPr/>
    </dgm:pt>
    <dgm:pt modelId="{4BE0F6A4-1901-D947-B2F7-252B0FB2E2C6}" type="pres">
      <dgm:prSet presAssocID="{04325D00-663F-A34C-882F-652F0A5469C8}" presName="rootConnector" presStyleLbl="node3" presStyleIdx="0" presStyleCnt="2"/>
      <dgm:spPr/>
    </dgm:pt>
    <dgm:pt modelId="{EDF781B5-367E-3A4A-9100-344E18935624}" type="pres">
      <dgm:prSet presAssocID="{04325D00-663F-A34C-882F-652F0A5469C8}" presName="hierChild4" presStyleCnt="0"/>
      <dgm:spPr/>
    </dgm:pt>
    <dgm:pt modelId="{A458DD35-F1E3-B14D-A9AB-D809416FA3EA}" type="pres">
      <dgm:prSet presAssocID="{4D8C62F1-CF0E-124C-8489-59138A7BBAC2}" presName="Name48" presStyleLbl="parChTrans1D4" presStyleIdx="0" presStyleCnt="3"/>
      <dgm:spPr/>
    </dgm:pt>
    <dgm:pt modelId="{F31494C5-C9EB-034E-A0E0-08A4D67FCCEF}" type="pres">
      <dgm:prSet presAssocID="{96C7FA45-1A84-3140-B75E-1DC5E73D0A14}" presName="hierRoot2" presStyleCnt="0">
        <dgm:presLayoutVars>
          <dgm:hierBranch val="init"/>
        </dgm:presLayoutVars>
      </dgm:prSet>
      <dgm:spPr/>
    </dgm:pt>
    <dgm:pt modelId="{EC1DCD6C-60B2-3943-AAA9-482A9FF8E223}" type="pres">
      <dgm:prSet presAssocID="{96C7FA45-1A84-3140-B75E-1DC5E73D0A14}" presName="rootComposite" presStyleCnt="0"/>
      <dgm:spPr/>
    </dgm:pt>
    <dgm:pt modelId="{AFE4B27E-D6F0-C34D-8AB1-9439FD6B9B9C}" type="pres">
      <dgm:prSet presAssocID="{96C7FA45-1A84-3140-B75E-1DC5E73D0A14}" presName="rootText" presStyleLbl="node4" presStyleIdx="0" presStyleCnt="3" custLinFactX="-90643" custLinFactNeighborX="-100000" custLinFactNeighborY="-14980">
        <dgm:presLayoutVars>
          <dgm:chPref val="3"/>
        </dgm:presLayoutVars>
      </dgm:prSet>
      <dgm:spPr/>
    </dgm:pt>
    <dgm:pt modelId="{1E2F5D00-DE28-4241-BB73-E0EC316E5E43}" type="pres">
      <dgm:prSet presAssocID="{96C7FA45-1A84-3140-B75E-1DC5E73D0A14}" presName="rootConnector" presStyleLbl="node4" presStyleIdx="0" presStyleCnt="3"/>
      <dgm:spPr/>
    </dgm:pt>
    <dgm:pt modelId="{FD297765-7FD5-144D-82E6-72A6D8690763}" type="pres">
      <dgm:prSet presAssocID="{96C7FA45-1A84-3140-B75E-1DC5E73D0A14}" presName="hierChild4" presStyleCnt="0"/>
      <dgm:spPr/>
    </dgm:pt>
    <dgm:pt modelId="{7D28BBFE-A742-4F45-8BF7-014A587B060D}" type="pres">
      <dgm:prSet presAssocID="{96C7FA45-1A84-3140-B75E-1DC5E73D0A14}" presName="hierChild5" presStyleCnt="0"/>
      <dgm:spPr/>
    </dgm:pt>
    <dgm:pt modelId="{6FF558CD-DB21-1549-ABC1-A3640C3311D4}" type="pres">
      <dgm:prSet presAssocID="{AB2DE089-EF42-DC4A-8537-87A134038A7D}" presName="Name48" presStyleLbl="parChTrans1D4" presStyleIdx="1" presStyleCnt="3"/>
      <dgm:spPr/>
    </dgm:pt>
    <dgm:pt modelId="{26B5118A-B8D9-C94F-856A-FCFA7165CA1C}" type="pres">
      <dgm:prSet presAssocID="{08135760-13C3-794E-BC80-71872E6A46B8}" presName="hierRoot2" presStyleCnt="0">
        <dgm:presLayoutVars>
          <dgm:hierBranch val="init"/>
        </dgm:presLayoutVars>
      </dgm:prSet>
      <dgm:spPr/>
    </dgm:pt>
    <dgm:pt modelId="{44F034AE-73CD-C844-ABC7-E72ED4EAA41E}" type="pres">
      <dgm:prSet presAssocID="{08135760-13C3-794E-BC80-71872E6A46B8}" presName="rootComposite" presStyleCnt="0"/>
      <dgm:spPr/>
    </dgm:pt>
    <dgm:pt modelId="{22B04584-A8B9-4B48-A95D-80651DAF8290}" type="pres">
      <dgm:prSet presAssocID="{08135760-13C3-794E-BC80-71872E6A46B8}" presName="rootText" presStyleLbl="node4" presStyleIdx="1" presStyleCnt="3" custLinFactNeighborX="-36640" custLinFactNeighborY="-14999">
        <dgm:presLayoutVars>
          <dgm:chPref val="3"/>
        </dgm:presLayoutVars>
      </dgm:prSet>
      <dgm:spPr/>
    </dgm:pt>
    <dgm:pt modelId="{5A1874D4-A272-DF48-971A-A0807A531F5A}" type="pres">
      <dgm:prSet presAssocID="{08135760-13C3-794E-BC80-71872E6A46B8}" presName="rootConnector" presStyleLbl="node4" presStyleIdx="1" presStyleCnt="3"/>
      <dgm:spPr/>
    </dgm:pt>
    <dgm:pt modelId="{231A4948-1013-794E-A50A-DF3FD3916B03}" type="pres">
      <dgm:prSet presAssocID="{08135760-13C3-794E-BC80-71872E6A46B8}" presName="hierChild4" presStyleCnt="0"/>
      <dgm:spPr/>
    </dgm:pt>
    <dgm:pt modelId="{840F15A6-7D22-D746-87E5-AABCA6B0E428}" type="pres">
      <dgm:prSet presAssocID="{08135760-13C3-794E-BC80-71872E6A46B8}" presName="hierChild5" presStyleCnt="0"/>
      <dgm:spPr/>
    </dgm:pt>
    <dgm:pt modelId="{990A9399-B37F-4D45-86BD-4184B0377C91}" type="pres">
      <dgm:prSet presAssocID="{04325D00-663F-A34C-882F-652F0A5469C8}" presName="hierChild5" presStyleCnt="0"/>
      <dgm:spPr/>
    </dgm:pt>
    <dgm:pt modelId="{9A8C99E9-F9B3-9D46-9C64-39BD1232A135}" type="pres">
      <dgm:prSet presAssocID="{23FCC23D-C15C-744E-90E9-085E7CC2746A}" presName="Name48" presStyleLbl="parChTrans1D3" presStyleIdx="1" presStyleCnt="2"/>
      <dgm:spPr/>
    </dgm:pt>
    <dgm:pt modelId="{C012F36C-F951-7748-8A7A-52EB244257B9}" type="pres">
      <dgm:prSet presAssocID="{3E17E06C-8E6D-E34D-B9BE-D1575BCFAFBE}" presName="hierRoot2" presStyleCnt="0">
        <dgm:presLayoutVars>
          <dgm:hierBranch/>
        </dgm:presLayoutVars>
      </dgm:prSet>
      <dgm:spPr/>
    </dgm:pt>
    <dgm:pt modelId="{C3D8EDAD-5F3D-424B-B4BB-E0C8F7BDBE32}" type="pres">
      <dgm:prSet presAssocID="{3E17E06C-8E6D-E34D-B9BE-D1575BCFAFBE}" presName="rootComposite" presStyleCnt="0"/>
      <dgm:spPr/>
    </dgm:pt>
    <dgm:pt modelId="{327F0D2B-D4CF-234D-AE47-E078BEABE236}" type="pres">
      <dgm:prSet presAssocID="{3E17E06C-8E6D-E34D-B9BE-D1575BCFAFBE}" presName="rootText" presStyleLbl="node3" presStyleIdx="1" presStyleCnt="2" custScaleX="115359" custLinFactNeighborX="87648" custLinFactNeighborY="-38930">
        <dgm:presLayoutVars>
          <dgm:chPref val="3"/>
        </dgm:presLayoutVars>
      </dgm:prSet>
      <dgm:spPr/>
    </dgm:pt>
    <dgm:pt modelId="{A3675BA0-54DA-2949-B667-51448CC1F8B5}" type="pres">
      <dgm:prSet presAssocID="{3E17E06C-8E6D-E34D-B9BE-D1575BCFAFBE}" presName="rootConnector" presStyleLbl="node3" presStyleIdx="1" presStyleCnt="2"/>
      <dgm:spPr/>
    </dgm:pt>
    <dgm:pt modelId="{5D213532-4DFD-B941-AD54-7A83073E68E6}" type="pres">
      <dgm:prSet presAssocID="{3E17E06C-8E6D-E34D-B9BE-D1575BCFAFBE}" presName="hierChild4" presStyleCnt="0"/>
      <dgm:spPr/>
    </dgm:pt>
    <dgm:pt modelId="{47DA2688-7712-F247-8FC3-D944B81402F1}" type="pres">
      <dgm:prSet presAssocID="{3421FC64-F115-6647-B767-D8786C992D50}" presName="Name35" presStyleLbl="parChTrans1D4" presStyleIdx="2" presStyleCnt="3"/>
      <dgm:spPr/>
    </dgm:pt>
    <dgm:pt modelId="{154999F8-5089-924F-911D-87959EFAFBE4}" type="pres">
      <dgm:prSet presAssocID="{B284CDB8-79EF-1C4C-997B-91FF12C35589}" presName="hierRoot2" presStyleCnt="0">
        <dgm:presLayoutVars>
          <dgm:hierBranch/>
        </dgm:presLayoutVars>
      </dgm:prSet>
      <dgm:spPr/>
    </dgm:pt>
    <dgm:pt modelId="{E4316EDA-19EB-964F-9977-9C64E54FEEC3}" type="pres">
      <dgm:prSet presAssocID="{B284CDB8-79EF-1C4C-997B-91FF12C35589}" presName="rootComposite" presStyleCnt="0"/>
      <dgm:spPr/>
    </dgm:pt>
    <dgm:pt modelId="{A18DBD39-A2A6-E24A-BE7F-351D0FB357EA}" type="pres">
      <dgm:prSet presAssocID="{B284CDB8-79EF-1C4C-997B-91FF12C35589}" presName="rootText" presStyleLbl="node4" presStyleIdx="2" presStyleCnt="3" custScaleX="117234" custLinFactNeighborX="87141" custLinFactNeighborY="-17037">
        <dgm:presLayoutVars>
          <dgm:chPref val="3"/>
        </dgm:presLayoutVars>
      </dgm:prSet>
      <dgm:spPr/>
    </dgm:pt>
    <dgm:pt modelId="{C3AB7438-79B8-9540-83CE-8755D20EA66A}" type="pres">
      <dgm:prSet presAssocID="{B284CDB8-79EF-1C4C-997B-91FF12C35589}" presName="rootConnector" presStyleLbl="node4" presStyleIdx="2" presStyleCnt="3"/>
      <dgm:spPr/>
    </dgm:pt>
    <dgm:pt modelId="{940C867C-BB75-CF4B-8148-CA321FEB04ED}" type="pres">
      <dgm:prSet presAssocID="{B284CDB8-79EF-1C4C-997B-91FF12C35589}" presName="hierChild4" presStyleCnt="0"/>
      <dgm:spPr/>
    </dgm:pt>
    <dgm:pt modelId="{207CD9A7-27BF-194F-BA72-07B347FD879B}" type="pres">
      <dgm:prSet presAssocID="{B284CDB8-79EF-1C4C-997B-91FF12C35589}" presName="hierChild5" presStyleCnt="0"/>
      <dgm:spPr/>
    </dgm:pt>
    <dgm:pt modelId="{3FB95016-5517-A04A-A91A-EC9A4BB8F57E}" type="pres">
      <dgm:prSet presAssocID="{3E17E06C-8E6D-E34D-B9BE-D1575BCFAFBE}" presName="hierChild5" presStyleCnt="0"/>
      <dgm:spPr/>
    </dgm:pt>
    <dgm:pt modelId="{9994EC58-F29A-E643-8E3F-531C850EB5F6}" type="pres">
      <dgm:prSet presAssocID="{280833DF-515F-BD43-8EA2-291ADFF92745}" presName="hierChild5" presStyleCnt="0"/>
      <dgm:spPr/>
    </dgm:pt>
    <dgm:pt modelId="{1F211FF8-7E12-D048-9032-01BDDA98F084}" type="pres">
      <dgm:prSet presAssocID="{F83515DC-3F6B-4142-BD5A-7D7BAF8EBF95}" presName="hierChild3" presStyleCnt="0"/>
      <dgm:spPr/>
    </dgm:pt>
  </dgm:ptLst>
  <dgm:cxnLst>
    <dgm:cxn modelId="{A2D9E603-269B-D34D-9313-58E66AFF4A3F}" srcId="{3E17E06C-8E6D-E34D-B9BE-D1575BCFAFBE}" destId="{B284CDB8-79EF-1C4C-997B-91FF12C35589}" srcOrd="0" destOrd="0" parTransId="{3421FC64-F115-6647-B767-D8786C992D50}" sibTransId="{8ED4CFF5-D966-F846-B459-5A41888EC132}"/>
    <dgm:cxn modelId="{680B1710-3D97-514F-AA52-CD6BC2D9B988}" type="presOf" srcId="{3E17E06C-8E6D-E34D-B9BE-D1575BCFAFBE}" destId="{327F0D2B-D4CF-234D-AE47-E078BEABE236}" srcOrd="0" destOrd="0" presId="urn:microsoft.com/office/officeart/2005/8/layout/orgChart1"/>
    <dgm:cxn modelId="{28767F13-F534-D54B-A056-6973419C4F46}" type="presOf" srcId="{F83515DC-3F6B-4142-BD5A-7D7BAF8EBF95}" destId="{7B5073DD-CC87-564A-A287-76F47D458F88}" srcOrd="0" destOrd="0" presId="urn:microsoft.com/office/officeart/2005/8/layout/orgChart1"/>
    <dgm:cxn modelId="{7590E329-DA14-7F44-8C81-BE750DE9066C}" type="presOf" srcId="{DDB46C19-77C8-B94F-A9DE-2C777E8E9677}" destId="{FE0B451A-8C51-B74B-9037-5D519B06FF6E}" srcOrd="0" destOrd="0" presId="urn:microsoft.com/office/officeart/2005/8/layout/orgChart1"/>
    <dgm:cxn modelId="{F582A02C-945D-614A-96F3-C8E988C3E445}" type="presOf" srcId="{F83515DC-3F6B-4142-BD5A-7D7BAF8EBF95}" destId="{8ED86B2E-807F-ED49-A960-076A864D47AE}" srcOrd="1" destOrd="0" presId="urn:microsoft.com/office/officeart/2005/8/layout/orgChart1"/>
    <dgm:cxn modelId="{A9B81333-7E5C-EE4C-B2AD-6CE295A6E49B}" type="presOf" srcId="{08135760-13C3-794E-BC80-71872E6A46B8}" destId="{22B04584-A8B9-4B48-A95D-80651DAF8290}" srcOrd="0" destOrd="0" presId="urn:microsoft.com/office/officeart/2005/8/layout/orgChart1"/>
    <dgm:cxn modelId="{586F9634-2B72-B347-B058-7C94A79AB90B}" type="presOf" srcId="{23FCC23D-C15C-744E-90E9-085E7CC2746A}" destId="{9A8C99E9-F9B3-9D46-9C64-39BD1232A135}" srcOrd="0" destOrd="0" presId="urn:microsoft.com/office/officeart/2005/8/layout/orgChart1"/>
    <dgm:cxn modelId="{ABC55835-6341-ED4D-946C-43D736B9834D}" srcId="{6E52D62D-E4BC-F04F-A75D-E153FA2F5BF5}" destId="{F83515DC-3F6B-4142-BD5A-7D7BAF8EBF95}" srcOrd="0" destOrd="0" parTransId="{82A1FB57-2C92-284E-9F84-5720078F811B}" sibTransId="{ADA2C2E7-47BE-804E-B5EF-FE7E2EDFD50B}"/>
    <dgm:cxn modelId="{AE31C235-B7E8-004C-921C-EAAE73CB2AD1}" type="presOf" srcId="{04325D00-663F-A34C-882F-652F0A5469C8}" destId="{DCE8864A-A15B-F943-81F3-7DFC75B136A7}" srcOrd="0" destOrd="0" presId="urn:microsoft.com/office/officeart/2005/8/layout/orgChart1"/>
    <dgm:cxn modelId="{664C0E37-747C-7B45-B4DA-C9495A48285C}" type="presOf" srcId="{AB2DE089-EF42-DC4A-8537-87A134038A7D}" destId="{6FF558CD-DB21-1549-ABC1-A3640C3311D4}" srcOrd="0" destOrd="0" presId="urn:microsoft.com/office/officeart/2005/8/layout/orgChart1"/>
    <dgm:cxn modelId="{C2988C3B-887E-2C43-99FC-BFB86BB1D61B}" type="presOf" srcId="{04325D00-663F-A34C-882F-652F0A5469C8}" destId="{4BE0F6A4-1901-D947-B2F7-252B0FB2E2C6}" srcOrd="1" destOrd="0" presId="urn:microsoft.com/office/officeart/2005/8/layout/orgChart1"/>
    <dgm:cxn modelId="{916FE53F-6C93-C542-AC96-8CFE6C217693}" type="presOf" srcId="{B284CDB8-79EF-1C4C-997B-91FF12C35589}" destId="{A18DBD39-A2A6-E24A-BE7F-351D0FB357EA}" srcOrd="0" destOrd="0" presId="urn:microsoft.com/office/officeart/2005/8/layout/orgChart1"/>
    <dgm:cxn modelId="{2FA83D60-F887-BB42-81D5-35066980658C}" srcId="{280833DF-515F-BD43-8EA2-291ADFF92745}" destId="{3E17E06C-8E6D-E34D-B9BE-D1575BCFAFBE}" srcOrd="1" destOrd="0" parTransId="{23FCC23D-C15C-744E-90E9-085E7CC2746A}" sibTransId="{FDDE55E7-8B66-0A47-878A-1BBE2A516642}"/>
    <dgm:cxn modelId="{C565EE43-2A5C-4747-8725-DFB97263362E}" srcId="{04325D00-663F-A34C-882F-652F0A5469C8}" destId="{96C7FA45-1A84-3140-B75E-1DC5E73D0A14}" srcOrd="0" destOrd="0" parTransId="{4D8C62F1-CF0E-124C-8489-59138A7BBAC2}" sibTransId="{A1948B20-1F7C-EA47-8ECB-D5B14095F271}"/>
    <dgm:cxn modelId="{CAE9C668-CB51-9246-A0F4-0E613CBCE214}" srcId="{280833DF-515F-BD43-8EA2-291ADFF92745}" destId="{04325D00-663F-A34C-882F-652F0A5469C8}" srcOrd="0" destOrd="0" parTransId="{A3616CA0-C4AA-8B42-B522-7E365C2C6278}" sibTransId="{2533E6AC-AF7A-664D-8AB0-89991E023F74}"/>
    <dgm:cxn modelId="{52BE6756-F4CC-5046-9568-DCACDFB36B99}" srcId="{04325D00-663F-A34C-882F-652F0A5469C8}" destId="{08135760-13C3-794E-BC80-71872E6A46B8}" srcOrd="1" destOrd="0" parTransId="{AB2DE089-EF42-DC4A-8537-87A134038A7D}" sibTransId="{04A36B37-E4AF-D049-AFA5-5F25C2566B32}"/>
    <dgm:cxn modelId="{4C27687C-EAAF-7648-9E7B-3F9858652F48}" srcId="{F83515DC-3F6B-4142-BD5A-7D7BAF8EBF95}" destId="{280833DF-515F-BD43-8EA2-291ADFF92745}" srcOrd="0" destOrd="0" parTransId="{DDB46C19-77C8-B94F-A9DE-2C777E8E9677}" sibTransId="{23ABDACD-7ED9-8C4E-AEF2-482277A18BA2}"/>
    <dgm:cxn modelId="{87549F7C-A31D-6B49-A423-92F8D9994352}" type="presOf" srcId="{4D8C62F1-CF0E-124C-8489-59138A7BBAC2}" destId="{A458DD35-F1E3-B14D-A9AB-D809416FA3EA}" srcOrd="0" destOrd="0" presId="urn:microsoft.com/office/officeart/2005/8/layout/orgChart1"/>
    <dgm:cxn modelId="{FDBEE67C-E1E1-D946-87EC-44BF5C93231B}" type="presOf" srcId="{08135760-13C3-794E-BC80-71872E6A46B8}" destId="{5A1874D4-A272-DF48-971A-A0807A531F5A}" srcOrd="1" destOrd="0" presId="urn:microsoft.com/office/officeart/2005/8/layout/orgChart1"/>
    <dgm:cxn modelId="{F0C9EA7E-D41D-A047-BDB2-7DCC1A46B1F3}" type="presOf" srcId="{96C7FA45-1A84-3140-B75E-1DC5E73D0A14}" destId="{1E2F5D00-DE28-4241-BB73-E0EC316E5E43}" srcOrd="1" destOrd="0" presId="urn:microsoft.com/office/officeart/2005/8/layout/orgChart1"/>
    <dgm:cxn modelId="{86871A93-508E-A24F-8D4E-AD15000C20D5}" type="presOf" srcId="{3E17E06C-8E6D-E34D-B9BE-D1575BCFAFBE}" destId="{A3675BA0-54DA-2949-B667-51448CC1F8B5}" srcOrd="1" destOrd="0" presId="urn:microsoft.com/office/officeart/2005/8/layout/orgChart1"/>
    <dgm:cxn modelId="{F1C1C393-576E-FC4B-8E02-F2EFB9A1091A}" type="presOf" srcId="{280833DF-515F-BD43-8EA2-291ADFF92745}" destId="{142CAAA8-2B28-7449-B866-F4D41C1DEAA3}" srcOrd="1" destOrd="0" presId="urn:microsoft.com/office/officeart/2005/8/layout/orgChart1"/>
    <dgm:cxn modelId="{93FF08AF-35F3-0C4C-990B-75632FDF14C6}" type="presOf" srcId="{6E52D62D-E4BC-F04F-A75D-E153FA2F5BF5}" destId="{B6823595-4FD8-0242-8D77-B39FF9930CC1}" srcOrd="0" destOrd="0" presId="urn:microsoft.com/office/officeart/2005/8/layout/orgChart1"/>
    <dgm:cxn modelId="{9CCB6FB2-DE04-CE4B-99DE-7E323CC9DA5B}" type="presOf" srcId="{B284CDB8-79EF-1C4C-997B-91FF12C35589}" destId="{C3AB7438-79B8-9540-83CE-8755D20EA66A}" srcOrd="1" destOrd="0" presId="urn:microsoft.com/office/officeart/2005/8/layout/orgChart1"/>
    <dgm:cxn modelId="{02825EB7-967C-5F4A-A220-24E49718A59F}" type="presOf" srcId="{96C7FA45-1A84-3140-B75E-1DC5E73D0A14}" destId="{AFE4B27E-D6F0-C34D-8AB1-9439FD6B9B9C}" srcOrd="0" destOrd="0" presId="urn:microsoft.com/office/officeart/2005/8/layout/orgChart1"/>
    <dgm:cxn modelId="{FD43C3BF-5B79-0F4C-A019-52CA63F123C1}" type="presOf" srcId="{280833DF-515F-BD43-8EA2-291ADFF92745}" destId="{725998D2-86DA-2743-9D5B-BAC4AA80288C}" srcOrd="0" destOrd="0" presId="urn:microsoft.com/office/officeart/2005/8/layout/orgChart1"/>
    <dgm:cxn modelId="{813135C8-3A8B-8E48-AEED-A7DF747B1145}" type="presOf" srcId="{3421FC64-F115-6647-B767-D8786C992D50}" destId="{47DA2688-7712-F247-8FC3-D944B81402F1}" srcOrd="0" destOrd="0" presId="urn:microsoft.com/office/officeart/2005/8/layout/orgChart1"/>
    <dgm:cxn modelId="{78F548EE-7157-AF48-9D26-50891BA3F5D0}" type="presOf" srcId="{A3616CA0-C4AA-8B42-B522-7E365C2C6278}" destId="{B39C38EF-59FE-B74E-8B89-9A90DED5DBED}" srcOrd="0" destOrd="0" presId="urn:microsoft.com/office/officeart/2005/8/layout/orgChart1"/>
    <dgm:cxn modelId="{72F11384-E115-004A-BC7A-779AE596CF78}" type="presParOf" srcId="{B6823595-4FD8-0242-8D77-B39FF9930CC1}" destId="{8DCF9CD6-4B50-A649-A8BF-8763A03B040F}" srcOrd="0" destOrd="0" presId="urn:microsoft.com/office/officeart/2005/8/layout/orgChart1"/>
    <dgm:cxn modelId="{BA13AF42-18DE-F546-A78F-5ABBBFFE47E2}" type="presParOf" srcId="{8DCF9CD6-4B50-A649-A8BF-8763A03B040F}" destId="{1608472C-0F47-4348-8C84-FC7A41843132}" srcOrd="0" destOrd="0" presId="urn:microsoft.com/office/officeart/2005/8/layout/orgChart1"/>
    <dgm:cxn modelId="{DA131821-C70C-034B-A02F-6F7584FEE76F}" type="presParOf" srcId="{1608472C-0F47-4348-8C84-FC7A41843132}" destId="{7B5073DD-CC87-564A-A287-76F47D458F88}" srcOrd="0" destOrd="0" presId="urn:microsoft.com/office/officeart/2005/8/layout/orgChart1"/>
    <dgm:cxn modelId="{B082050D-145A-6143-A0C8-44751359E125}" type="presParOf" srcId="{1608472C-0F47-4348-8C84-FC7A41843132}" destId="{8ED86B2E-807F-ED49-A960-076A864D47AE}" srcOrd="1" destOrd="0" presId="urn:microsoft.com/office/officeart/2005/8/layout/orgChart1"/>
    <dgm:cxn modelId="{7346C015-9687-CF4C-9274-6CCA286D5013}" type="presParOf" srcId="{8DCF9CD6-4B50-A649-A8BF-8763A03B040F}" destId="{88610264-DF86-1345-A718-0BC2A24E93D1}" srcOrd="1" destOrd="0" presId="urn:microsoft.com/office/officeart/2005/8/layout/orgChart1"/>
    <dgm:cxn modelId="{69A4C9AF-9FEB-704A-B4C5-46B4024509AE}" type="presParOf" srcId="{88610264-DF86-1345-A718-0BC2A24E93D1}" destId="{FE0B451A-8C51-B74B-9037-5D519B06FF6E}" srcOrd="0" destOrd="0" presId="urn:microsoft.com/office/officeart/2005/8/layout/orgChart1"/>
    <dgm:cxn modelId="{508B3CC3-6953-BC44-AD77-479ED6517DCF}" type="presParOf" srcId="{88610264-DF86-1345-A718-0BC2A24E93D1}" destId="{017578D7-61B1-C142-86B6-364F9CDEF85E}" srcOrd="1" destOrd="0" presId="urn:microsoft.com/office/officeart/2005/8/layout/orgChart1"/>
    <dgm:cxn modelId="{2AF1F65C-2A2E-4C46-AB15-A052B8E227F4}" type="presParOf" srcId="{017578D7-61B1-C142-86B6-364F9CDEF85E}" destId="{B46829E3-01F4-BC43-828A-A89307162789}" srcOrd="0" destOrd="0" presId="urn:microsoft.com/office/officeart/2005/8/layout/orgChart1"/>
    <dgm:cxn modelId="{52864178-9C5A-244B-9DF7-E0715B8C63F1}" type="presParOf" srcId="{B46829E3-01F4-BC43-828A-A89307162789}" destId="{725998D2-86DA-2743-9D5B-BAC4AA80288C}" srcOrd="0" destOrd="0" presId="urn:microsoft.com/office/officeart/2005/8/layout/orgChart1"/>
    <dgm:cxn modelId="{0C2D8DA0-4059-A640-9E27-906CCFE73532}" type="presParOf" srcId="{B46829E3-01F4-BC43-828A-A89307162789}" destId="{142CAAA8-2B28-7449-B866-F4D41C1DEAA3}" srcOrd="1" destOrd="0" presId="urn:microsoft.com/office/officeart/2005/8/layout/orgChart1"/>
    <dgm:cxn modelId="{8AE67F89-007C-0B4E-8303-7FB690B9AD22}" type="presParOf" srcId="{017578D7-61B1-C142-86B6-364F9CDEF85E}" destId="{E6A1E23E-FAA9-7F46-9BFD-3828AAC7EBBA}" srcOrd="1" destOrd="0" presId="urn:microsoft.com/office/officeart/2005/8/layout/orgChart1"/>
    <dgm:cxn modelId="{038FFA6C-FB55-2A41-BDBF-5014E01995DC}" type="presParOf" srcId="{E6A1E23E-FAA9-7F46-9BFD-3828AAC7EBBA}" destId="{B39C38EF-59FE-B74E-8B89-9A90DED5DBED}" srcOrd="0" destOrd="0" presId="urn:microsoft.com/office/officeart/2005/8/layout/orgChart1"/>
    <dgm:cxn modelId="{CD0D7950-DD4C-9B4F-B0EE-7B5269C2CB46}" type="presParOf" srcId="{E6A1E23E-FAA9-7F46-9BFD-3828AAC7EBBA}" destId="{A90C0D91-313C-7F40-8546-B12782281772}" srcOrd="1" destOrd="0" presId="urn:microsoft.com/office/officeart/2005/8/layout/orgChart1"/>
    <dgm:cxn modelId="{9F8C478C-E8E6-CC43-B9D4-410B18DD3BE8}" type="presParOf" srcId="{A90C0D91-313C-7F40-8546-B12782281772}" destId="{16B0DA7F-9306-CA4D-A737-C97AB436F9F0}" srcOrd="0" destOrd="0" presId="urn:microsoft.com/office/officeart/2005/8/layout/orgChart1"/>
    <dgm:cxn modelId="{F9257A38-A77D-7845-8F28-F3A2EF257890}" type="presParOf" srcId="{16B0DA7F-9306-CA4D-A737-C97AB436F9F0}" destId="{DCE8864A-A15B-F943-81F3-7DFC75B136A7}" srcOrd="0" destOrd="0" presId="urn:microsoft.com/office/officeart/2005/8/layout/orgChart1"/>
    <dgm:cxn modelId="{7775912D-C477-4741-81CE-0743A041D56B}" type="presParOf" srcId="{16B0DA7F-9306-CA4D-A737-C97AB436F9F0}" destId="{4BE0F6A4-1901-D947-B2F7-252B0FB2E2C6}" srcOrd="1" destOrd="0" presId="urn:microsoft.com/office/officeart/2005/8/layout/orgChart1"/>
    <dgm:cxn modelId="{7CEF9D81-EB1B-084B-A467-A788505B49B4}" type="presParOf" srcId="{A90C0D91-313C-7F40-8546-B12782281772}" destId="{EDF781B5-367E-3A4A-9100-344E18935624}" srcOrd="1" destOrd="0" presId="urn:microsoft.com/office/officeart/2005/8/layout/orgChart1"/>
    <dgm:cxn modelId="{4B8A125B-2E45-9040-8062-35BD8A05649F}" type="presParOf" srcId="{EDF781B5-367E-3A4A-9100-344E18935624}" destId="{A458DD35-F1E3-B14D-A9AB-D809416FA3EA}" srcOrd="0" destOrd="0" presId="urn:microsoft.com/office/officeart/2005/8/layout/orgChart1"/>
    <dgm:cxn modelId="{ED9C93F5-8CBB-BB45-B0CF-AC50334FB940}" type="presParOf" srcId="{EDF781B5-367E-3A4A-9100-344E18935624}" destId="{F31494C5-C9EB-034E-A0E0-08A4D67FCCEF}" srcOrd="1" destOrd="0" presId="urn:microsoft.com/office/officeart/2005/8/layout/orgChart1"/>
    <dgm:cxn modelId="{C4354793-020B-C543-B8EF-9E0208643F45}" type="presParOf" srcId="{F31494C5-C9EB-034E-A0E0-08A4D67FCCEF}" destId="{EC1DCD6C-60B2-3943-AAA9-482A9FF8E223}" srcOrd="0" destOrd="0" presId="urn:microsoft.com/office/officeart/2005/8/layout/orgChart1"/>
    <dgm:cxn modelId="{CFD67E17-001F-FD45-B01C-73AA5794162D}" type="presParOf" srcId="{EC1DCD6C-60B2-3943-AAA9-482A9FF8E223}" destId="{AFE4B27E-D6F0-C34D-8AB1-9439FD6B9B9C}" srcOrd="0" destOrd="0" presId="urn:microsoft.com/office/officeart/2005/8/layout/orgChart1"/>
    <dgm:cxn modelId="{3B123550-A87A-1C42-A347-036145D7F33F}" type="presParOf" srcId="{EC1DCD6C-60B2-3943-AAA9-482A9FF8E223}" destId="{1E2F5D00-DE28-4241-BB73-E0EC316E5E43}" srcOrd="1" destOrd="0" presId="urn:microsoft.com/office/officeart/2005/8/layout/orgChart1"/>
    <dgm:cxn modelId="{C0617B83-23FD-5A41-B7F5-2482385FB786}" type="presParOf" srcId="{F31494C5-C9EB-034E-A0E0-08A4D67FCCEF}" destId="{FD297765-7FD5-144D-82E6-72A6D8690763}" srcOrd="1" destOrd="0" presId="urn:microsoft.com/office/officeart/2005/8/layout/orgChart1"/>
    <dgm:cxn modelId="{7E63CB2D-7A0B-044D-B924-5B6D2765B4CC}" type="presParOf" srcId="{F31494C5-C9EB-034E-A0E0-08A4D67FCCEF}" destId="{7D28BBFE-A742-4F45-8BF7-014A587B060D}" srcOrd="2" destOrd="0" presId="urn:microsoft.com/office/officeart/2005/8/layout/orgChart1"/>
    <dgm:cxn modelId="{EC98E2E9-E1CB-5C48-B410-4A232F663855}" type="presParOf" srcId="{EDF781B5-367E-3A4A-9100-344E18935624}" destId="{6FF558CD-DB21-1549-ABC1-A3640C3311D4}" srcOrd="2" destOrd="0" presId="urn:microsoft.com/office/officeart/2005/8/layout/orgChart1"/>
    <dgm:cxn modelId="{DB312836-B5B5-254B-AD1F-8E1D50FFE663}" type="presParOf" srcId="{EDF781B5-367E-3A4A-9100-344E18935624}" destId="{26B5118A-B8D9-C94F-856A-FCFA7165CA1C}" srcOrd="3" destOrd="0" presId="urn:microsoft.com/office/officeart/2005/8/layout/orgChart1"/>
    <dgm:cxn modelId="{EB3F43A6-F374-C54B-8EF7-EA8E92B95912}" type="presParOf" srcId="{26B5118A-B8D9-C94F-856A-FCFA7165CA1C}" destId="{44F034AE-73CD-C844-ABC7-E72ED4EAA41E}" srcOrd="0" destOrd="0" presId="urn:microsoft.com/office/officeart/2005/8/layout/orgChart1"/>
    <dgm:cxn modelId="{F1E816A6-357C-E24B-8FBB-401DEAACBB06}" type="presParOf" srcId="{44F034AE-73CD-C844-ABC7-E72ED4EAA41E}" destId="{22B04584-A8B9-4B48-A95D-80651DAF8290}" srcOrd="0" destOrd="0" presId="urn:microsoft.com/office/officeart/2005/8/layout/orgChart1"/>
    <dgm:cxn modelId="{E3711C2C-09EB-B444-A0E8-3B6FA58D91A8}" type="presParOf" srcId="{44F034AE-73CD-C844-ABC7-E72ED4EAA41E}" destId="{5A1874D4-A272-DF48-971A-A0807A531F5A}" srcOrd="1" destOrd="0" presId="urn:microsoft.com/office/officeart/2005/8/layout/orgChart1"/>
    <dgm:cxn modelId="{E416BBB2-783E-5046-966C-EBDEC2E025F3}" type="presParOf" srcId="{26B5118A-B8D9-C94F-856A-FCFA7165CA1C}" destId="{231A4948-1013-794E-A50A-DF3FD3916B03}" srcOrd="1" destOrd="0" presId="urn:microsoft.com/office/officeart/2005/8/layout/orgChart1"/>
    <dgm:cxn modelId="{E2B7CE2A-8B75-B441-9D92-E22EEADF49CA}" type="presParOf" srcId="{26B5118A-B8D9-C94F-856A-FCFA7165CA1C}" destId="{840F15A6-7D22-D746-87E5-AABCA6B0E428}" srcOrd="2" destOrd="0" presId="urn:microsoft.com/office/officeart/2005/8/layout/orgChart1"/>
    <dgm:cxn modelId="{76A6D26F-3C0C-2840-8844-672E99DC875D}" type="presParOf" srcId="{A90C0D91-313C-7F40-8546-B12782281772}" destId="{990A9399-B37F-4D45-86BD-4184B0377C91}" srcOrd="2" destOrd="0" presId="urn:microsoft.com/office/officeart/2005/8/layout/orgChart1"/>
    <dgm:cxn modelId="{AF43DAF5-3519-AE4C-BC20-D5D5BE822043}" type="presParOf" srcId="{E6A1E23E-FAA9-7F46-9BFD-3828AAC7EBBA}" destId="{9A8C99E9-F9B3-9D46-9C64-39BD1232A135}" srcOrd="2" destOrd="0" presId="urn:microsoft.com/office/officeart/2005/8/layout/orgChart1"/>
    <dgm:cxn modelId="{6EE8AF28-2B64-4341-A59E-B4A8230E1226}" type="presParOf" srcId="{E6A1E23E-FAA9-7F46-9BFD-3828AAC7EBBA}" destId="{C012F36C-F951-7748-8A7A-52EB244257B9}" srcOrd="3" destOrd="0" presId="urn:microsoft.com/office/officeart/2005/8/layout/orgChart1"/>
    <dgm:cxn modelId="{0A49B013-69AF-8E46-93B2-39188D926844}" type="presParOf" srcId="{C012F36C-F951-7748-8A7A-52EB244257B9}" destId="{C3D8EDAD-5F3D-424B-B4BB-E0C8F7BDBE32}" srcOrd="0" destOrd="0" presId="urn:microsoft.com/office/officeart/2005/8/layout/orgChart1"/>
    <dgm:cxn modelId="{653A55BD-35AF-9746-8C0C-2D0CF030361D}" type="presParOf" srcId="{C3D8EDAD-5F3D-424B-B4BB-E0C8F7BDBE32}" destId="{327F0D2B-D4CF-234D-AE47-E078BEABE236}" srcOrd="0" destOrd="0" presId="urn:microsoft.com/office/officeart/2005/8/layout/orgChart1"/>
    <dgm:cxn modelId="{2AE89290-E883-274B-AB66-DB055E61A978}" type="presParOf" srcId="{C3D8EDAD-5F3D-424B-B4BB-E0C8F7BDBE32}" destId="{A3675BA0-54DA-2949-B667-51448CC1F8B5}" srcOrd="1" destOrd="0" presId="urn:microsoft.com/office/officeart/2005/8/layout/orgChart1"/>
    <dgm:cxn modelId="{980ADDEF-95C5-C146-81D5-F83A9889AA07}" type="presParOf" srcId="{C012F36C-F951-7748-8A7A-52EB244257B9}" destId="{5D213532-4DFD-B941-AD54-7A83073E68E6}" srcOrd="1" destOrd="0" presId="urn:microsoft.com/office/officeart/2005/8/layout/orgChart1"/>
    <dgm:cxn modelId="{DB4AE821-91E6-7941-BACC-D20F529B8962}" type="presParOf" srcId="{5D213532-4DFD-B941-AD54-7A83073E68E6}" destId="{47DA2688-7712-F247-8FC3-D944B81402F1}" srcOrd="0" destOrd="0" presId="urn:microsoft.com/office/officeart/2005/8/layout/orgChart1"/>
    <dgm:cxn modelId="{9D6952A8-71A8-E84F-9909-B82CF016AF19}" type="presParOf" srcId="{5D213532-4DFD-B941-AD54-7A83073E68E6}" destId="{154999F8-5089-924F-911D-87959EFAFBE4}" srcOrd="1" destOrd="0" presId="urn:microsoft.com/office/officeart/2005/8/layout/orgChart1"/>
    <dgm:cxn modelId="{E2AE8102-B510-1B41-A179-F90C0F942B43}" type="presParOf" srcId="{154999F8-5089-924F-911D-87959EFAFBE4}" destId="{E4316EDA-19EB-964F-9977-9C64E54FEEC3}" srcOrd="0" destOrd="0" presId="urn:microsoft.com/office/officeart/2005/8/layout/orgChart1"/>
    <dgm:cxn modelId="{F747E6DD-438A-5F42-B26A-AC3DECFF1D8C}" type="presParOf" srcId="{E4316EDA-19EB-964F-9977-9C64E54FEEC3}" destId="{A18DBD39-A2A6-E24A-BE7F-351D0FB357EA}" srcOrd="0" destOrd="0" presId="urn:microsoft.com/office/officeart/2005/8/layout/orgChart1"/>
    <dgm:cxn modelId="{47849FD1-4AC5-E04D-9499-F092183B1579}" type="presParOf" srcId="{E4316EDA-19EB-964F-9977-9C64E54FEEC3}" destId="{C3AB7438-79B8-9540-83CE-8755D20EA66A}" srcOrd="1" destOrd="0" presId="urn:microsoft.com/office/officeart/2005/8/layout/orgChart1"/>
    <dgm:cxn modelId="{DE514795-EE5C-3144-84D7-4AF94E90D6CD}" type="presParOf" srcId="{154999F8-5089-924F-911D-87959EFAFBE4}" destId="{940C867C-BB75-CF4B-8148-CA321FEB04ED}" srcOrd="1" destOrd="0" presId="urn:microsoft.com/office/officeart/2005/8/layout/orgChart1"/>
    <dgm:cxn modelId="{2806BEEC-0C48-2F4E-918C-9CA98F5B2A35}" type="presParOf" srcId="{154999F8-5089-924F-911D-87959EFAFBE4}" destId="{207CD9A7-27BF-194F-BA72-07B347FD879B}" srcOrd="2" destOrd="0" presId="urn:microsoft.com/office/officeart/2005/8/layout/orgChart1"/>
    <dgm:cxn modelId="{EB926142-3130-3B47-8166-F141862C7F66}" type="presParOf" srcId="{C012F36C-F951-7748-8A7A-52EB244257B9}" destId="{3FB95016-5517-A04A-A91A-EC9A4BB8F57E}" srcOrd="2" destOrd="0" presId="urn:microsoft.com/office/officeart/2005/8/layout/orgChart1"/>
    <dgm:cxn modelId="{0F204D9D-4424-934A-A3D2-CCBD05FE043C}" type="presParOf" srcId="{017578D7-61B1-C142-86B6-364F9CDEF85E}" destId="{9994EC58-F29A-E643-8E3F-531C850EB5F6}" srcOrd="2" destOrd="0" presId="urn:microsoft.com/office/officeart/2005/8/layout/orgChart1"/>
    <dgm:cxn modelId="{6FE5EA38-F023-D046-8A0D-67FCD9F2A099}" type="presParOf" srcId="{8DCF9CD6-4B50-A649-A8BF-8763A03B040F}" destId="{1F211FF8-7E12-D048-9032-01BDDA98F084}"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A2688-7712-F247-8FC3-D944B81402F1}">
      <dsp:nvSpPr>
        <dsp:cNvPr id="0" name=""/>
        <dsp:cNvSpPr/>
      </dsp:nvSpPr>
      <dsp:spPr>
        <a:xfrm>
          <a:off x="6259890" y="2290669"/>
          <a:ext cx="91440" cy="423717"/>
        </a:xfrm>
        <a:custGeom>
          <a:avLst/>
          <a:gdLst/>
          <a:ahLst/>
          <a:cxnLst/>
          <a:rect l="0" t="0" r="0" b="0"/>
          <a:pathLst>
            <a:path>
              <a:moveTo>
                <a:pt x="52444" y="0"/>
              </a:moveTo>
              <a:lnTo>
                <a:pt x="52444" y="284452"/>
              </a:lnTo>
              <a:lnTo>
                <a:pt x="45720" y="284452"/>
              </a:lnTo>
              <a:lnTo>
                <a:pt x="45720" y="4237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8C99E9-F9B3-9D46-9C64-39BD1232A135}">
      <dsp:nvSpPr>
        <dsp:cNvPr id="0" name=""/>
        <dsp:cNvSpPr/>
      </dsp:nvSpPr>
      <dsp:spPr>
        <a:xfrm>
          <a:off x="4064345" y="1592090"/>
          <a:ext cx="1482966" cy="366996"/>
        </a:xfrm>
        <a:custGeom>
          <a:avLst/>
          <a:gdLst/>
          <a:ahLst/>
          <a:cxnLst/>
          <a:rect l="0" t="0" r="0" b="0"/>
          <a:pathLst>
            <a:path>
              <a:moveTo>
                <a:pt x="0" y="0"/>
              </a:moveTo>
              <a:lnTo>
                <a:pt x="0" y="366996"/>
              </a:lnTo>
              <a:lnTo>
                <a:pt x="1482966" y="36699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F558CD-DB21-1549-ABC1-A3640C3311D4}">
      <dsp:nvSpPr>
        <dsp:cNvPr id="0" name=""/>
        <dsp:cNvSpPr/>
      </dsp:nvSpPr>
      <dsp:spPr>
        <a:xfrm>
          <a:off x="1835482" y="2290749"/>
          <a:ext cx="446059" cy="768736"/>
        </a:xfrm>
        <a:custGeom>
          <a:avLst/>
          <a:gdLst/>
          <a:ahLst/>
          <a:cxnLst/>
          <a:rect l="0" t="0" r="0" b="0"/>
          <a:pathLst>
            <a:path>
              <a:moveTo>
                <a:pt x="0" y="0"/>
              </a:moveTo>
              <a:lnTo>
                <a:pt x="0" y="768736"/>
              </a:lnTo>
              <a:lnTo>
                <a:pt x="446059" y="76873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58DD35-F1E3-B14D-A9AB-D809416FA3EA}">
      <dsp:nvSpPr>
        <dsp:cNvPr id="0" name=""/>
        <dsp:cNvSpPr/>
      </dsp:nvSpPr>
      <dsp:spPr>
        <a:xfrm>
          <a:off x="1326333" y="2290749"/>
          <a:ext cx="509148" cy="768862"/>
        </a:xfrm>
        <a:custGeom>
          <a:avLst/>
          <a:gdLst/>
          <a:ahLst/>
          <a:cxnLst/>
          <a:rect l="0" t="0" r="0" b="0"/>
          <a:pathLst>
            <a:path>
              <a:moveTo>
                <a:pt x="509148" y="0"/>
              </a:moveTo>
              <a:lnTo>
                <a:pt x="509148" y="768862"/>
              </a:lnTo>
              <a:lnTo>
                <a:pt x="0" y="76886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9C38EF-59FE-B74E-8B89-9A90DED5DBED}">
      <dsp:nvSpPr>
        <dsp:cNvPr id="0" name=""/>
        <dsp:cNvSpPr/>
      </dsp:nvSpPr>
      <dsp:spPr>
        <a:xfrm>
          <a:off x="2498649" y="1592090"/>
          <a:ext cx="1565696" cy="367076"/>
        </a:xfrm>
        <a:custGeom>
          <a:avLst/>
          <a:gdLst/>
          <a:ahLst/>
          <a:cxnLst/>
          <a:rect l="0" t="0" r="0" b="0"/>
          <a:pathLst>
            <a:path>
              <a:moveTo>
                <a:pt x="1565696" y="0"/>
              </a:moveTo>
              <a:lnTo>
                <a:pt x="1565696" y="367076"/>
              </a:lnTo>
              <a:lnTo>
                <a:pt x="0" y="36707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0B451A-8C51-B74B-9037-5D519B06FF6E}">
      <dsp:nvSpPr>
        <dsp:cNvPr id="0" name=""/>
        <dsp:cNvSpPr/>
      </dsp:nvSpPr>
      <dsp:spPr>
        <a:xfrm>
          <a:off x="4018625" y="664193"/>
          <a:ext cx="91440" cy="264729"/>
        </a:xfrm>
        <a:custGeom>
          <a:avLst/>
          <a:gdLst/>
          <a:ahLst/>
          <a:cxnLst/>
          <a:rect l="0" t="0" r="0" b="0"/>
          <a:pathLst>
            <a:path>
              <a:moveTo>
                <a:pt x="45720" y="0"/>
              </a:moveTo>
              <a:lnTo>
                <a:pt x="45720" y="2647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5073DD-CC87-564A-A287-76F47D458F88}">
      <dsp:nvSpPr>
        <dsp:cNvPr id="0" name=""/>
        <dsp:cNvSpPr/>
      </dsp:nvSpPr>
      <dsp:spPr>
        <a:xfrm>
          <a:off x="3401179" y="1027"/>
          <a:ext cx="1326333" cy="663166"/>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JO" sz="1600" kern="1200"/>
            <a:t>لجنة المركز</a:t>
          </a:r>
          <a:endParaRPr lang="en-US" sz="1600" kern="1200" dirty="0"/>
        </a:p>
      </dsp:txBody>
      <dsp:txXfrm>
        <a:off x="3401179" y="1027"/>
        <a:ext cx="1326333" cy="663166"/>
      </dsp:txXfrm>
    </dsp:sp>
    <dsp:sp modelId="{725998D2-86DA-2743-9D5B-BAC4AA80288C}">
      <dsp:nvSpPr>
        <dsp:cNvPr id="0" name=""/>
        <dsp:cNvSpPr/>
      </dsp:nvSpPr>
      <dsp:spPr>
        <a:xfrm>
          <a:off x="3401179" y="928923"/>
          <a:ext cx="1326333" cy="663166"/>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JO" sz="1600" kern="1200"/>
            <a:t>مديرة المركز </a:t>
          </a:r>
          <a:endParaRPr lang="en-US" sz="1600" kern="1200" dirty="0"/>
        </a:p>
      </dsp:txBody>
      <dsp:txXfrm>
        <a:off x="3401179" y="928923"/>
        <a:ext cx="1326333" cy="663166"/>
      </dsp:txXfrm>
    </dsp:sp>
    <dsp:sp modelId="{DCE8864A-A15B-F943-81F3-7DFC75B136A7}">
      <dsp:nvSpPr>
        <dsp:cNvPr id="0" name=""/>
        <dsp:cNvSpPr/>
      </dsp:nvSpPr>
      <dsp:spPr>
        <a:xfrm>
          <a:off x="1172315" y="1627582"/>
          <a:ext cx="1326333" cy="663166"/>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JO" sz="1600" kern="1200"/>
            <a:t>كبير مسؤولي الاستجابة</a:t>
          </a:r>
          <a:endParaRPr lang="en-US" sz="1600" kern="1200" dirty="0"/>
        </a:p>
      </dsp:txBody>
      <dsp:txXfrm>
        <a:off x="1172315" y="1627582"/>
        <a:ext cx="1326333" cy="663166"/>
      </dsp:txXfrm>
    </dsp:sp>
    <dsp:sp modelId="{AFE4B27E-D6F0-C34D-8AB1-9439FD6B9B9C}">
      <dsp:nvSpPr>
        <dsp:cNvPr id="0" name=""/>
        <dsp:cNvSpPr/>
      </dsp:nvSpPr>
      <dsp:spPr>
        <a:xfrm>
          <a:off x="0" y="2728028"/>
          <a:ext cx="1326333" cy="663166"/>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JO" sz="1600" kern="1200"/>
            <a:t>مسؤول استجابة</a:t>
          </a:r>
          <a:endParaRPr lang="en-US" sz="1600" kern="1200" dirty="0"/>
        </a:p>
      </dsp:txBody>
      <dsp:txXfrm>
        <a:off x="0" y="2728028"/>
        <a:ext cx="1326333" cy="663166"/>
      </dsp:txXfrm>
    </dsp:sp>
    <dsp:sp modelId="{22B04584-A8B9-4B48-A95D-80651DAF8290}">
      <dsp:nvSpPr>
        <dsp:cNvPr id="0" name=""/>
        <dsp:cNvSpPr/>
      </dsp:nvSpPr>
      <dsp:spPr>
        <a:xfrm>
          <a:off x="2281541" y="2727902"/>
          <a:ext cx="1326333" cy="663166"/>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JO" sz="1600" kern="1200"/>
            <a:t>مسؤول إدارة حالة </a:t>
          </a:r>
          <a:endParaRPr lang="en-US" sz="1600" kern="1200" dirty="0"/>
        </a:p>
      </dsp:txBody>
      <dsp:txXfrm>
        <a:off x="2281541" y="2727902"/>
        <a:ext cx="1326333" cy="663166"/>
      </dsp:txXfrm>
    </dsp:sp>
    <dsp:sp modelId="{327F0D2B-D4CF-234D-AE47-E078BEABE236}">
      <dsp:nvSpPr>
        <dsp:cNvPr id="0" name=""/>
        <dsp:cNvSpPr/>
      </dsp:nvSpPr>
      <dsp:spPr>
        <a:xfrm>
          <a:off x="5547312" y="1627503"/>
          <a:ext cx="1530045" cy="663166"/>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JO" sz="1600" kern="1200" dirty="0"/>
            <a:t>موظف تحشيد المجتمع المحلي (1-2)</a:t>
          </a:r>
          <a:endParaRPr lang="en-US" sz="1600" kern="1200" dirty="0"/>
        </a:p>
      </dsp:txBody>
      <dsp:txXfrm>
        <a:off x="5547312" y="1627503"/>
        <a:ext cx="1530045" cy="663166"/>
      </dsp:txXfrm>
    </dsp:sp>
    <dsp:sp modelId="{A18DBD39-A2A6-E24A-BE7F-351D0FB357EA}">
      <dsp:nvSpPr>
        <dsp:cNvPr id="0" name=""/>
        <dsp:cNvSpPr/>
      </dsp:nvSpPr>
      <dsp:spPr>
        <a:xfrm>
          <a:off x="5528153" y="2714387"/>
          <a:ext cx="1554913" cy="663166"/>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JO" sz="1600" kern="1200"/>
            <a:t>فريق التوعية والاتصال </a:t>
          </a:r>
          <a:endParaRPr lang="en-US" sz="1600" kern="1200" dirty="0"/>
        </a:p>
      </dsp:txBody>
      <dsp:txXfrm>
        <a:off x="5528153" y="2714387"/>
        <a:ext cx="1554913" cy="6631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FE60C-89D1-4C32-B42F-DC063BFA8A33}" type="datetimeFigureOut">
              <a:rPr lang="en-US" smtClean="0"/>
              <a:t>23-Aug-17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01ED4-93EB-47AE-B2F2-7FCD06CA9E1F}" type="slidenum">
              <a:rPr lang="en-US" smtClean="0"/>
              <a:t>‹#›</a:t>
            </a:fld>
            <a:endParaRPr lang="en-US"/>
          </a:p>
        </p:txBody>
      </p:sp>
    </p:spTree>
    <p:extLst>
      <p:ext uri="{BB962C8B-B14F-4D97-AF65-F5344CB8AC3E}">
        <p14:creationId xmlns:p14="http://schemas.microsoft.com/office/powerpoint/2010/main" val="182491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0833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0348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05718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5837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3655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2867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07" name="Shape 2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7715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863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25362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1" name="Shape 2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46655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740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2</a:t>
            </a:fld>
            <a:endParaRPr lang="en-US" dirty="0"/>
          </a:p>
        </p:txBody>
      </p:sp>
    </p:spTree>
    <p:extLst>
      <p:ext uri="{BB962C8B-B14F-4D97-AF65-F5344CB8AC3E}">
        <p14:creationId xmlns:p14="http://schemas.microsoft.com/office/powerpoint/2010/main" val="1379639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25565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55" name="Shape 2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30403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63" name="Shape 2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88445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0749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6988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30</a:t>
            </a:fld>
            <a:endParaRPr lang="en-US" dirty="0"/>
          </a:p>
        </p:txBody>
      </p:sp>
    </p:spTree>
    <p:extLst>
      <p:ext uri="{BB962C8B-B14F-4D97-AF65-F5344CB8AC3E}">
        <p14:creationId xmlns:p14="http://schemas.microsoft.com/office/powerpoint/2010/main" val="2962175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توفير القيادة والتمكين للنساء والفتيات</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ينبغي أن تكون القيادة في المساحة الآمنة من نصيب النساء والفتيات، وأن توفر لهن بيئة شمولية وتمكينية</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ويجب إشراك النساء والفتيات في تخطيط وتنفيذ ومراقبة وتقييم المساحة الآمنة لضمان ملاءمته</a:t>
            </a:r>
            <a:r>
              <a:rPr lang="ar-SY" sz="1200" kern="1200" dirty="0">
                <a:solidFill>
                  <a:schemeClr val="tx1"/>
                </a:solidFill>
                <a:latin typeface="+mn-lt"/>
                <a:ea typeface="+mn-ea"/>
                <a:cs typeface="+mn-cs"/>
              </a:rPr>
              <a:t>ا</a:t>
            </a:r>
            <a:r>
              <a:rPr lang="ar-SA" sz="1200" kern="1200" dirty="0">
                <a:solidFill>
                  <a:schemeClr val="tx1"/>
                </a:solidFill>
                <a:latin typeface="+mn-lt"/>
                <a:ea typeface="+mn-ea"/>
                <a:cs typeface="+mn-cs"/>
              </a:rPr>
              <a:t> لاهتماماتهن وانتمائهن له</a:t>
            </a:r>
            <a:r>
              <a:rPr lang="ar-SY" sz="1200" kern="1200" dirty="0">
                <a:solidFill>
                  <a:schemeClr val="tx1"/>
                </a:solidFill>
                <a:latin typeface="+mn-lt"/>
                <a:ea typeface="+mn-ea"/>
                <a:cs typeface="+mn-cs"/>
              </a:rPr>
              <a:t>ا</a:t>
            </a:r>
            <a:r>
              <a:rPr lang="ar-SA"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كما يتعين أن يكون هناك تبادل منتظم للآراء معهن حول كيفية تشغيل </a:t>
            </a:r>
            <a:r>
              <a:rPr lang="ar-SY" sz="1200" kern="1200" dirty="0">
                <a:solidFill>
                  <a:schemeClr val="tx1"/>
                </a:solidFill>
                <a:latin typeface="+mn-lt"/>
                <a:ea typeface="+mn-ea"/>
                <a:cs typeface="+mn-cs"/>
              </a:rPr>
              <a:t>المساحة</a:t>
            </a:r>
            <a:r>
              <a:rPr lang="ar-SA" sz="1200" kern="1200" dirty="0">
                <a:solidFill>
                  <a:schemeClr val="tx1"/>
                </a:solidFill>
                <a:latin typeface="+mn-lt"/>
                <a:ea typeface="+mn-ea"/>
                <a:cs typeface="+mn-cs"/>
              </a:rPr>
              <a:t> وإدارته</a:t>
            </a:r>
            <a:r>
              <a:rPr lang="ar-SY" sz="1200" kern="1200" dirty="0">
                <a:solidFill>
                  <a:schemeClr val="tx1"/>
                </a:solidFill>
                <a:latin typeface="+mn-lt"/>
                <a:ea typeface="+mn-ea"/>
                <a:cs typeface="+mn-cs"/>
              </a:rPr>
              <a:t>ا.</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وينبغي أن </a:t>
            </a:r>
            <a:r>
              <a:rPr lang="ar-SA" sz="1200" kern="1200" dirty="0" err="1">
                <a:solidFill>
                  <a:schemeClr val="tx1"/>
                </a:solidFill>
                <a:latin typeface="+mn-lt"/>
                <a:ea typeface="+mn-ea"/>
                <a:cs typeface="+mn-cs"/>
              </a:rPr>
              <a:t>ت</a:t>
            </a:r>
            <a:r>
              <a:rPr lang="ar-JO" sz="1200" kern="1200" dirty="0">
                <a:solidFill>
                  <a:schemeClr val="tx1"/>
                </a:solidFill>
                <a:latin typeface="+mn-lt"/>
                <a:ea typeface="+mn-ea"/>
                <a:cs typeface="+mn-cs"/>
              </a:rPr>
              <a:t>حدد </a:t>
            </a:r>
            <a:r>
              <a:rPr lang="ar-SA" sz="1200" kern="1200" dirty="0">
                <a:solidFill>
                  <a:schemeClr val="tx1"/>
                </a:solidFill>
                <a:latin typeface="+mn-lt"/>
                <a:ea typeface="+mn-ea"/>
                <a:cs typeface="+mn-cs"/>
              </a:rPr>
              <a:t>النساء والفتيات أنفسهن ساعات العمل وأنواع الأنشطة</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32</a:t>
            </a:fld>
            <a:endParaRPr lang="en-US" dirty="0"/>
          </a:p>
        </p:txBody>
      </p:sp>
    </p:spTree>
    <p:extLst>
      <p:ext uri="{BB962C8B-B14F-4D97-AF65-F5344CB8AC3E}">
        <p14:creationId xmlns:p14="http://schemas.microsoft.com/office/powerpoint/2010/main" val="1921451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JO" sz="1200" b="1" kern="1200" dirty="0">
                <a:solidFill>
                  <a:schemeClr val="tx1"/>
                </a:solidFill>
                <a:latin typeface="+mn-lt"/>
                <a:ea typeface="+mn-ea"/>
                <a:cs typeface="+mn-cs"/>
              </a:rPr>
              <a:t>ال</a:t>
            </a:r>
            <a:r>
              <a:rPr lang="ar-SY" sz="1200" b="1" kern="1200" dirty="0">
                <a:solidFill>
                  <a:schemeClr val="tx1"/>
                </a:solidFill>
                <a:latin typeface="+mn-lt"/>
                <a:ea typeface="+mn-ea"/>
                <a:cs typeface="+mn-cs"/>
              </a:rPr>
              <a:t>ارتكاز على</a:t>
            </a:r>
            <a:r>
              <a:rPr lang="ar-JO" sz="1200" b="1" kern="1200" dirty="0">
                <a:solidFill>
                  <a:schemeClr val="tx1"/>
                </a:solidFill>
                <a:latin typeface="+mn-lt"/>
                <a:ea typeface="+mn-ea"/>
                <a:cs typeface="+mn-cs"/>
              </a:rPr>
              <a:t> المستفيدات/الناجيات</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يجب </a:t>
            </a:r>
            <a:r>
              <a:rPr lang="ar-SY" sz="1200" kern="1200" dirty="0">
                <a:solidFill>
                  <a:schemeClr val="tx1"/>
                </a:solidFill>
                <a:latin typeface="+mn-lt"/>
                <a:ea typeface="+mn-ea"/>
                <a:cs typeface="+mn-cs"/>
              </a:rPr>
              <a:t>أن يعطي</a:t>
            </a:r>
            <a:r>
              <a:rPr lang="ar-JO" sz="1200" kern="1200" dirty="0">
                <a:solidFill>
                  <a:schemeClr val="tx1"/>
                </a:solidFill>
                <a:latin typeface="+mn-lt"/>
                <a:ea typeface="+mn-ea"/>
                <a:cs typeface="+mn-cs"/>
              </a:rPr>
              <a:t> </a:t>
            </a:r>
            <a:r>
              <a:rPr lang="ar-SA" sz="1200" kern="1200" dirty="0">
                <a:solidFill>
                  <a:schemeClr val="tx1"/>
                </a:solidFill>
                <a:latin typeface="+mn-lt"/>
                <a:ea typeface="+mn-ea"/>
                <a:cs typeface="+mn-cs"/>
              </a:rPr>
              <a:t>تصميم المساحة الآمنة، والأنشطة والخدمات التي تقدمها، والمناقشات التي تنظمها، الأولوية لسلامة وسرية النساء والفتيات.</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يتعين أن يتم حفظ جميع ملفات الحالات ووثائق الخدمات وبيانات المستفيدات الموجودة في المركز، بشكل صحيح (في خزائن قابلة للقفل</a:t>
            </a:r>
            <a:r>
              <a:rPr lang="ar-JO" sz="1200" kern="1200" dirty="0">
                <a:solidFill>
                  <a:schemeClr val="tx1"/>
                </a:solidFill>
                <a:latin typeface="+mn-lt"/>
                <a:ea typeface="+mn-ea"/>
                <a:cs typeface="+mn-cs"/>
              </a:rPr>
              <a:t> بإحكام</a:t>
            </a:r>
            <a:r>
              <a:rPr lang="ar-SA" sz="1200" kern="1200" dirty="0">
                <a:solidFill>
                  <a:schemeClr val="tx1"/>
                </a:solidFill>
                <a:latin typeface="+mn-lt"/>
                <a:ea typeface="+mn-ea"/>
                <a:cs typeface="+mn-cs"/>
              </a:rPr>
              <a:t>، ولا يمكن الوصول إليها إلا من قبل مقدمي الخدمات.</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كما ينبغي أن يكون المركز مفتوحا لجميع النساء والفتيات، وينبغي احترام رغباتهن وخياراتهن وحقوقهن وكرامتهن</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ويجب تزويدهن بمعلومات حول الخدمات والخيارات المتاحة</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ويجب تدريب كوادر العاملين في المساحات تدريبا مكثفا حول مبدأ عدم التمييز.</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33</a:t>
            </a:fld>
            <a:endParaRPr lang="en-US" dirty="0"/>
          </a:p>
        </p:txBody>
      </p:sp>
    </p:spTree>
    <p:extLst>
      <p:ext uri="{BB962C8B-B14F-4D97-AF65-F5344CB8AC3E}">
        <p14:creationId xmlns:p14="http://schemas.microsoft.com/office/powerpoint/2010/main" val="1571868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الأمان وسهولة الوصول</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يجب أن يكون موقع المساحة الآمنة في منطقة يسهل وصول النساء والفتيات إليها، ويضمن السلامة والخصوصية.</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وينبغي أن تقود النساء والفتيات القرار المتعلق بتحديد مكان وجود المساحة الآمنة</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ويتعين أن تؤخذ المواعيد والأيام التي تناسب النساء والفتيات على أفضل وجه في الاعتبار عند اتخاذ القرارات بخصوص إمكانية الوصول إلى المساحة الآمنة.</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إذا أمكن ذلك، يجب النظر في دعم تكاليف النقل من المساحة الآمنة وإليه</a:t>
            </a:r>
            <a:r>
              <a:rPr lang="ar-SY" sz="1200" kern="1200" dirty="0">
                <a:solidFill>
                  <a:schemeClr val="tx1"/>
                </a:solidFill>
                <a:latin typeface="+mn-lt"/>
                <a:ea typeface="+mn-ea"/>
                <a:cs typeface="+mn-cs"/>
              </a:rPr>
              <a:t>ا</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ينبغي أن </a:t>
            </a:r>
            <a:r>
              <a:rPr lang="ar-SY" sz="1200" kern="1200" dirty="0">
                <a:solidFill>
                  <a:schemeClr val="tx1"/>
                </a:solidFill>
                <a:latin typeface="+mn-lt"/>
                <a:ea typeface="+mn-ea"/>
                <a:cs typeface="+mn-cs"/>
              </a:rPr>
              <a:t>ت</a:t>
            </a:r>
            <a:r>
              <a:rPr lang="ar-SA" sz="1200" kern="1200" dirty="0">
                <a:solidFill>
                  <a:schemeClr val="tx1"/>
                </a:solidFill>
                <a:latin typeface="+mn-lt"/>
                <a:ea typeface="+mn-ea"/>
                <a:cs typeface="+mn-cs"/>
              </a:rPr>
              <a:t>أخذ المساحة الآمنة في الاعتبار أيضا الاحتياجات الخاصة للنساء والفتيات اللواتي يعانين من إعاقات نفسية أو بدنية من حيث الوصول إلى المراكز. وقد يكون من المفيد إجراء مناقشات خاصة مع هؤلاء النساء والفتيات (ومقدمي الرعاية لهن) لتحديد الاعتبارات المهمة اللازمة لضمان وصولهن إلى المساحة الآمنة</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ويتعين على المساحة الآمنة للنساء والفتيات أن</a:t>
            </a:r>
            <a:r>
              <a:rPr lang="ar-SY" sz="1200" kern="1200" dirty="0">
                <a:solidFill>
                  <a:schemeClr val="tx1"/>
                </a:solidFill>
                <a:latin typeface="+mn-lt"/>
                <a:ea typeface="+mn-ea"/>
                <a:cs typeface="+mn-cs"/>
              </a:rPr>
              <a:t> ت</a:t>
            </a:r>
            <a:r>
              <a:rPr lang="ar-SA" sz="1200" kern="1200" dirty="0">
                <a:solidFill>
                  <a:schemeClr val="tx1"/>
                </a:solidFill>
                <a:latin typeface="+mn-lt"/>
                <a:ea typeface="+mn-ea"/>
                <a:cs typeface="+mn-cs"/>
              </a:rPr>
              <a:t>عتمد مدونة سلوك وأن </a:t>
            </a:r>
            <a:r>
              <a:rPr lang="ar-SY" sz="1200" kern="1200" dirty="0">
                <a:solidFill>
                  <a:schemeClr val="tx1"/>
                </a:solidFill>
                <a:latin typeface="+mn-lt"/>
                <a:ea typeface="+mn-ea"/>
                <a:cs typeface="+mn-cs"/>
              </a:rPr>
              <a:t>ت</a:t>
            </a:r>
            <a:r>
              <a:rPr lang="ar-SA" sz="1200" kern="1200" dirty="0">
                <a:solidFill>
                  <a:schemeClr val="tx1"/>
                </a:solidFill>
                <a:latin typeface="+mn-lt"/>
                <a:ea typeface="+mn-ea"/>
                <a:cs typeface="+mn-cs"/>
              </a:rPr>
              <a:t>قوم بتدريب جميع الموظفين على </a:t>
            </a:r>
            <a:r>
              <a:rPr lang="ar-JO" sz="1200" kern="1200" dirty="0">
                <a:solidFill>
                  <a:schemeClr val="tx1"/>
                </a:solidFill>
                <a:latin typeface="+mn-lt"/>
                <a:ea typeface="+mn-ea"/>
                <a:cs typeface="+mn-cs"/>
              </a:rPr>
              <a:t>تلك </a:t>
            </a:r>
            <a:r>
              <a:rPr lang="ar-SA" sz="1200" kern="1200" dirty="0">
                <a:solidFill>
                  <a:schemeClr val="tx1"/>
                </a:solidFill>
                <a:latin typeface="+mn-lt"/>
                <a:ea typeface="+mn-ea"/>
                <a:cs typeface="+mn-cs"/>
              </a:rPr>
              <a:t>المدونة (انظر الملحق 6).</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34</a:t>
            </a:fld>
            <a:endParaRPr lang="en-US" dirty="0"/>
          </a:p>
        </p:txBody>
      </p:sp>
    </p:spTree>
    <p:extLst>
      <p:ext uri="{BB962C8B-B14F-4D97-AF65-F5344CB8AC3E}">
        <p14:creationId xmlns:p14="http://schemas.microsoft.com/office/powerpoint/2010/main" val="2510107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إشراك المجتمع المحلي</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على الرغم من أن المساحة الآمنة ينبغي أن يكون مكانا مخصصا للنساء والفتيات، اللواتي يقمن بإدارته، إلا أن استدامته تتطلب مساهمة ودعم العديد من أصحاب المصلحة</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للأزواج والآباء وقادة المجتمع المحلي تأثير كبير على قدرة النساء والفتيات على المشاركة في البرامج. لذلك، من الضروري فهم وجهات نظر هذه المجموعات عند إقامة المساحة الآمنة. كما يتعين تعبئة الدعم المجتمعي </a:t>
            </a:r>
            <a:r>
              <a:rPr lang="ar-SY" sz="1200" kern="1200" dirty="0">
                <a:solidFill>
                  <a:schemeClr val="tx1"/>
                </a:solidFill>
                <a:latin typeface="+mn-lt"/>
                <a:ea typeface="+mn-ea"/>
                <a:cs typeface="+mn-cs"/>
              </a:rPr>
              <a:t>للمساحات</a:t>
            </a:r>
            <a:r>
              <a:rPr lang="ar-SA" sz="1200" kern="1200" dirty="0">
                <a:solidFill>
                  <a:schemeClr val="tx1"/>
                </a:solidFill>
                <a:latin typeface="+mn-lt"/>
                <a:ea typeface="+mn-ea"/>
                <a:cs typeface="+mn-cs"/>
              </a:rPr>
              <a:t> الآمنة للنساء والفتيات لكي يتسنى للنساء والفتيات المشاركة بأمان في جميع الأنشطة</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وينبغي ألا تكون المساحات الآمنة وحدات معزولة، بل امتدادا للحياة المجتمعية الأوسع نطاقا</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كما </a:t>
            </a:r>
            <a:r>
              <a:rPr lang="ar-JO" sz="1200" kern="1200" dirty="0">
                <a:solidFill>
                  <a:schemeClr val="tx1"/>
                </a:solidFill>
                <a:latin typeface="+mn-lt"/>
                <a:ea typeface="+mn-ea"/>
                <a:cs typeface="+mn-cs"/>
              </a:rPr>
              <a:t>و</a:t>
            </a:r>
            <a:r>
              <a:rPr lang="ar-SA" sz="1200" kern="1200" dirty="0">
                <a:solidFill>
                  <a:schemeClr val="tx1"/>
                </a:solidFill>
                <a:latin typeface="+mn-lt"/>
                <a:ea typeface="+mn-ea"/>
                <a:cs typeface="+mn-cs"/>
              </a:rPr>
              <a:t>أن إشراك الرجال والفتيان لضمان فهمهم للغرض من إقامة المساحات الآمنة ومواقعها وفوائدها سيعمل على تسهيل مشاركة عدد أكبر من النساء والفتيات</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يتعين أن يؤخذ المجتمع المحلي ومفاهيمه فيما يخص المساحة الآمنة بالاعتبار عند تقرير الاسم الذي سوف يطلق على المساحة الآمنة وكيفية التحدث عنه. حتى إذا كان المساحة الآمنة يوفر خدماته للناجيات من العنف القائم على النوع الاجتماعي، على سبيل المثال، </a:t>
            </a:r>
            <a:r>
              <a:rPr lang="ar-JO" sz="1200" kern="1200" dirty="0">
                <a:solidFill>
                  <a:schemeClr val="tx1"/>
                </a:solidFill>
                <a:latin typeface="+mn-lt"/>
                <a:ea typeface="+mn-ea"/>
                <a:cs typeface="+mn-cs"/>
              </a:rPr>
              <a:t>فإن بإمكانك </a:t>
            </a:r>
            <a:r>
              <a:rPr lang="ar-SA" sz="1200" kern="1200" dirty="0">
                <a:solidFill>
                  <a:schemeClr val="tx1"/>
                </a:solidFill>
                <a:latin typeface="+mn-lt"/>
                <a:ea typeface="+mn-ea"/>
                <a:cs typeface="+mn-cs"/>
              </a:rPr>
              <a:t>اختيار وصفه بطريقة أكثر قبولا من قبل المجتمع المحلي (على سبيل المثال، مركز نسائي، مركز نسائي مجتمعي، إلخ</a:t>
            </a:r>
            <a:r>
              <a:rPr lang="en-US" sz="1200" kern="1200" dirty="0">
                <a:solidFill>
                  <a:schemeClr val="tx1"/>
                </a:solidFill>
                <a:latin typeface="+mn-lt"/>
                <a:ea typeface="+mn-ea"/>
                <a:cs typeface="+mn-cs"/>
              </a:rPr>
              <a:t> (.</a:t>
            </a:r>
            <a:endParaRPr lang="ar-JO"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35</a:t>
            </a:fld>
            <a:endParaRPr lang="en-US" dirty="0"/>
          </a:p>
        </p:txBody>
      </p:sp>
    </p:spTree>
    <p:extLst>
      <p:ext uri="{BB962C8B-B14F-4D97-AF65-F5344CB8AC3E}">
        <p14:creationId xmlns:p14="http://schemas.microsoft.com/office/powerpoint/2010/main" val="72886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kern="1200" dirty="0">
                <a:solidFill>
                  <a:schemeClr val="tx1"/>
                </a:solidFill>
                <a:latin typeface="+mn-lt"/>
                <a:ea typeface="+mn-ea"/>
                <a:cs typeface="+mn-cs"/>
              </a:rPr>
              <a:t>تتعرض النساء والفتيات للعنف البدني والعنف الجنسي والعنف الاقتصادي وجميع أنواع العنف النفسي</a:t>
            </a:r>
            <a:r>
              <a:rPr lang="ar-JO" sz="1200" kern="1200" dirty="0">
                <a:solidFill>
                  <a:schemeClr val="tx1"/>
                </a:solidFill>
                <a:latin typeface="+mn-lt"/>
                <a:ea typeface="+mn-ea"/>
                <a:cs typeface="+mn-cs"/>
              </a:rPr>
              <a:t>، </a:t>
            </a:r>
            <a:r>
              <a:rPr lang="ar-SA" sz="1200" kern="1200" dirty="0">
                <a:solidFill>
                  <a:schemeClr val="tx1"/>
                </a:solidFill>
                <a:latin typeface="+mn-lt"/>
                <a:ea typeface="+mn-ea"/>
                <a:cs typeface="+mn-cs"/>
              </a:rPr>
              <a:t>وحتى عندما لا يحدث العنف، فإن التهديد بالعنف يحد من تحركاتهن وحريتهن</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كما أن النساء والفتيات يتعرضن دائما للتوقعات والضوابط الصارمة المفروضة على طريقة ارتدائهن لملابسهن وتصرفاتهن وتحدثهن وتنقلاتهن وأين ومتى يسافرن وكيف يتفاعلن مع النساء الأخريات ومع الرجال. وبالنسبة للكثير من الفتيات، تصبح الحركة محدودة في بداية مرحلة البلوغ. وفي هذه المرحلة، يمكن للوالدين إبقاء الفتيات في المنزل لحمايتهن من الرجال. وفي الواقع، هناك حظر على خروج الإناث، اللواتي تفرض القيود على حركتهن أثناء ساعات النهار، كما وإن حركتهن أكثر تقييدا أثناء الليل.</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وفي السياق السوري، أصبحت النساء أكثر عزلة نتيجة للأزمة. وقد تم تقليص حركتهن بشكل كبير. وقد يسمح للنساء والفتيات بالتحرك بشكل محدود خارج المنزل بسبب الخوف من التعرض للعنف الجنسي والتحرش وغير ذلك من الاعتداءات.</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كما أن النساء والفتيات نادرا ما يمكنهن اللجوء إلى أماكن مخصصة لهن، إذ أن الرجال يهيمنون على معظم المساحات المجتمعية، إضافة إلى ذلك، فإن المساحات المخصصة للأسر المعيشية، عندما لا يسيطر عليها الرجال، تصبح فضاءات يتوقع من النساء العمل فيها على رعاية الأسرة المعيشية والواجبات المنزلية</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2B336590-010E-DC4C-B9B5-28416401C3C3}" type="slidenum">
              <a:rPr lang="en-US" smtClean="0"/>
              <a:pPr/>
              <a:t>5</a:t>
            </a:fld>
            <a:endParaRPr lang="en-US" dirty="0"/>
          </a:p>
        </p:txBody>
      </p:sp>
    </p:spTree>
    <p:extLst>
      <p:ext uri="{BB962C8B-B14F-4D97-AF65-F5344CB8AC3E}">
        <p14:creationId xmlns:p14="http://schemas.microsoft.com/office/powerpoint/2010/main" val="4245359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التنسيق وتعدد القطاعات</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ينبغي أن يأخذ المساحة الآمنة بعين الاعتبار الاحتياجات والخبرات المختلفة للنساء والفتيات</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ويتعين على المساحة الآمنة ت</a:t>
            </a:r>
            <a:r>
              <a:rPr lang="ar-JO" sz="1200" kern="1200" dirty="0">
                <a:solidFill>
                  <a:schemeClr val="tx1"/>
                </a:solidFill>
                <a:latin typeface="+mn-lt"/>
                <a:ea typeface="+mn-ea"/>
                <a:cs typeface="+mn-cs"/>
              </a:rPr>
              <a:t>وفير </a:t>
            </a:r>
            <a:r>
              <a:rPr lang="ar-SA" sz="1200" kern="1200" dirty="0">
                <a:solidFill>
                  <a:schemeClr val="tx1"/>
                </a:solidFill>
                <a:latin typeface="+mn-lt"/>
                <a:ea typeface="+mn-ea"/>
                <a:cs typeface="+mn-cs"/>
              </a:rPr>
              <a:t>الخدمات والأنشطة التي تستجيب لدورة حياة الفتيات والنساء، بما في ذلك المسائل المتعلقة بالوقاية من العنف </a:t>
            </a:r>
            <a:r>
              <a:rPr lang="ar-JO" sz="1200" dirty="0">
                <a:effectLst/>
                <a:uFill>
                  <a:solidFill>
                    <a:srgbClr val="000000"/>
                  </a:solidFill>
                </a:uFill>
              </a:rPr>
              <a:t>القائم على النوع الاجتماعي</a:t>
            </a:r>
            <a:r>
              <a:rPr lang="ar-SA" sz="1200" kern="1200" dirty="0">
                <a:solidFill>
                  <a:schemeClr val="tx1"/>
                </a:solidFill>
                <a:latin typeface="+mn-lt"/>
                <a:ea typeface="+mn-ea"/>
                <a:cs typeface="+mn-cs"/>
              </a:rPr>
              <a:t> والاستجابة له</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يجب البت في الأنشطة والخدمات بمشاركة النساء والفتيات أنفسهن، فنطاق الأنشطة المحتملة واسع إلى حد ما، وينبغي اتخاذ القرار المناسب بشأنه بمشاركة النساء والفتيات، ووفقا للحالة المحددة. وستعتمد أنواع الخدمات التي يقدمها المساحة الآمنة (مثل خدمات العنف </a:t>
            </a:r>
            <a:r>
              <a:rPr lang="ar-JO" sz="1200" dirty="0">
                <a:effectLst/>
                <a:uFill>
                  <a:solidFill>
                    <a:srgbClr val="000000"/>
                  </a:solidFill>
                </a:uFill>
              </a:rPr>
              <a:t>القائم على النوع الاجتماعي</a:t>
            </a:r>
            <a:r>
              <a:rPr lang="ar-SA" sz="1200" kern="1200" dirty="0">
                <a:solidFill>
                  <a:schemeClr val="tx1"/>
                </a:solidFill>
                <a:latin typeface="+mn-lt"/>
                <a:ea typeface="+mn-ea"/>
                <a:cs typeface="+mn-cs"/>
              </a:rPr>
              <a:t>) بشكل أكبر على ما هو متاح بالفعل، </a:t>
            </a:r>
            <a:r>
              <a:rPr lang="ar-JO" sz="1200" kern="1200" dirty="0">
                <a:solidFill>
                  <a:schemeClr val="tx1"/>
                </a:solidFill>
                <a:latin typeface="+mn-lt"/>
                <a:ea typeface="+mn-ea"/>
                <a:cs typeface="+mn-cs"/>
              </a:rPr>
              <a:t>كما </a:t>
            </a:r>
            <a:r>
              <a:rPr lang="ar-SA" sz="1200" kern="1200" dirty="0">
                <a:solidFill>
                  <a:schemeClr val="tx1"/>
                </a:solidFill>
                <a:latin typeface="+mn-lt"/>
                <a:ea typeface="+mn-ea"/>
                <a:cs typeface="+mn-cs"/>
              </a:rPr>
              <a:t>وينبغي مناقشتها مع الإدارة</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في بعض الحالات، قد يستضيف المركز مجموعة من الخدمات، من الصحة الجنسية والإنجابية إلى الدعم النفسي-الاجتماعي، إلى الخدمات القانونية. وفي حالات أخرى، ستكون بعض هذه الخدمات متوفرة في أماكن أخرى (تذكر أن الدعم النفسي-الاجتماعي والخدمات ذات الصلة به يجب أن يتم تقديمها فقط من قبل موظفين يتمتعون بالخبرات والتدريبات ذات الصلة).</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وينبغي وضع نظام واضح للإحالات الداخلية والخارجية. كما يتعين على الموظفين والمتطوعين أن يكونوا قادرين على تفعيل هذا النظام بأمان وسرية</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وسيكون من المفيد أن يكون المساحة الآمنة جزءا من شبكة تنسيق العنف </a:t>
            </a:r>
            <a:r>
              <a:rPr lang="ar-JO" sz="1200" dirty="0">
                <a:effectLst/>
                <a:uFill>
                  <a:solidFill>
                    <a:srgbClr val="000000"/>
                  </a:solidFill>
                </a:uFill>
              </a:rPr>
              <a:t>القائم على النوع الاجتماعي</a:t>
            </a:r>
            <a:r>
              <a:rPr lang="ar-SA" sz="1200" kern="1200" dirty="0">
                <a:solidFill>
                  <a:schemeClr val="tx1"/>
                </a:solidFill>
                <a:latin typeface="+mn-lt"/>
                <a:ea typeface="+mn-ea"/>
                <a:cs typeface="+mn-cs"/>
              </a:rPr>
              <a:t> ومن عملية </a:t>
            </a:r>
            <a:r>
              <a:rPr lang="ar-SY" sz="1200" kern="1200" dirty="0">
                <a:solidFill>
                  <a:schemeClr val="tx1"/>
                </a:solidFill>
                <a:latin typeface="+mn-lt"/>
                <a:ea typeface="+mn-ea"/>
                <a:cs typeface="+mn-cs"/>
              </a:rPr>
              <a:t>إ</a:t>
            </a:r>
            <a:r>
              <a:rPr lang="ar-SA" sz="1200" kern="1200" dirty="0">
                <a:solidFill>
                  <a:schemeClr val="tx1"/>
                </a:solidFill>
                <a:latin typeface="+mn-lt"/>
                <a:ea typeface="+mn-ea"/>
                <a:cs typeface="+mn-cs"/>
              </a:rPr>
              <a:t>جراءات ال</a:t>
            </a:r>
            <a:r>
              <a:rPr lang="ar-SY" sz="1200" kern="1200" dirty="0">
                <a:solidFill>
                  <a:schemeClr val="tx1"/>
                </a:solidFill>
                <a:latin typeface="+mn-lt"/>
                <a:ea typeface="+mn-ea"/>
                <a:cs typeface="+mn-cs"/>
              </a:rPr>
              <a:t>عمل</a:t>
            </a:r>
            <a:r>
              <a:rPr lang="ar-SA" sz="1200" kern="1200" dirty="0">
                <a:solidFill>
                  <a:schemeClr val="tx1"/>
                </a:solidFill>
                <a:latin typeface="+mn-lt"/>
                <a:ea typeface="+mn-ea"/>
                <a:cs typeface="+mn-cs"/>
              </a:rPr>
              <a:t> القياسية</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ويمكن أن يفسح دمج المساحة الآمنة في نظم مجتمعية أخرى المجال لتقديم أنشطة للنساء والفتيات للمضي قدما في ظل قدر أقل من إجراءات التدقيق وقدر أكبر من السلامة. وينطبق ذلك أيضا على خدمات العنف المجتمعي. فهذه الأنشطة يمكن أن تكون أكثر أمنا وسرية وأقل وصما بال</a:t>
            </a:r>
            <a:r>
              <a:rPr lang="ar-JO" sz="1200" kern="1200" dirty="0">
                <a:solidFill>
                  <a:schemeClr val="tx1"/>
                </a:solidFill>
                <a:latin typeface="+mn-lt"/>
                <a:ea typeface="+mn-ea"/>
                <a:cs typeface="+mn-cs"/>
              </a:rPr>
              <a:t>ع</a:t>
            </a:r>
            <a:r>
              <a:rPr lang="ar-SA" sz="1200" kern="1200" dirty="0">
                <a:solidFill>
                  <a:schemeClr val="tx1"/>
                </a:solidFill>
                <a:latin typeface="+mn-lt"/>
                <a:ea typeface="+mn-ea"/>
                <a:cs typeface="+mn-cs"/>
              </a:rPr>
              <a:t>ار إذا تم توفيرها في </a:t>
            </a:r>
            <a:r>
              <a:rPr lang="ar-SY" sz="1200" kern="1200" dirty="0">
                <a:solidFill>
                  <a:schemeClr val="tx1"/>
                </a:solidFill>
                <a:latin typeface="+mn-lt"/>
                <a:ea typeface="+mn-ea"/>
                <a:cs typeface="+mn-cs"/>
              </a:rPr>
              <a:t>مساحات</a:t>
            </a:r>
            <a:r>
              <a:rPr lang="ar-SA" sz="1200" kern="1200" dirty="0">
                <a:solidFill>
                  <a:schemeClr val="tx1"/>
                </a:solidFill>
                <a:latin typeface="+mn-lt"/>
                <a:ea typeface="+mn-ea"/>
                <a:cs typeface="+mn-cs"/>
              </a:rPr>
              <a:t> آمنة تستضيف أيضا أنشطة أخرى للنساء والفتيات.</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36</a:t>
            </a:fld>
            <a:endParaRPr lang="en-US" dirty="0"/>
          </a:p>
        </p:txBody>
      </p:sp>
    </p:spTree>
    <p:extLst>
      <p:ext uri="{BB962C8B-B14F-4D97-AF65-F5344CB8AC3E}">
        <p14:creationId xmlns:p14="http://schemas.microsoft.com/office/powerpoint/2010/main" val="3160188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التكييف لتلبية احتياجات المستفيدات</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ينبغي أن </a:t>
            </a:r>
            <a:r>
              <a:rPr lang="ar-SY" sz="1200" kern="1200" dirty="0">
                <a:solidFill>
                  <a:schemeClr val="tx1"/>
                </a:solidFill>
                <a:latin typeface="+mn-lt"/>
                <a:ea typeface="+mn-ea"/>
                <a:cs typeface="+mn-cs"/>
              </a:rPr>
              <a:t>ت</a:t>
            </a:r>
            <a:r>
              <a:rPr lang="ar-SA" sz="1200" kern="1200" dirty="0">
                <a:solidFill>
                  <a:schemeClr val="tx1"/>
                </a:solidFill>
                <a:latin typeface="+mn-lt"/>
                <a:ea typeface="+mn-ea"/>
                <a:cs typeface="+mn-cs"/>
              </a:rPr>
              <a:t>كون المساحة الآمنة جذاب</a:t>
            </a:r>
            <a:r>
              <a:rPr lang="ar-SY" sz="1200" kern="1200" dirty="0">
                <a:solidFill>
                  <a:schemeClr val="tx1"/>
                </a:solidFill>
                <a:latin typeface="+mn-lt"/>
                <a:ea typeface="+mn-ea"/>
                <a:cs typeface="+mn-cs"/>
              </a:rPr>
              <a:t>ة</a:t>
            </a:r>
            <a:r>
              <a:rPr lang="ar-SA" sz="1200" kern="1200" dirty="0">
                <a:solidFill>
                  <a:schemeClr val="tx1"/>
                </a:solidFill>
                <a:latin typeface="+mn-lt"/>
                <a:ea typeface="+mn-ea"/>
                <a:cs typeface="+mn-cs"/>
              </a:rPr>
              <a:t> إلى درجة تجعل المستفيدات يشعرن بالترحاب ويتشجعن على المشاركة</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يجب </a:t>
            </a:r>
            <a:r>
              <a:rPr lang="ar-JO" sz="1200" kern="1200" dirty="0">
                <a:solidFill>
                  <a:schemeClr val="tx1"/>
                </a:solidFill>
                <a:latin typeface="+mn-lt"/>
                <a:ea typeface="+mn-ea"/>
                <a:cs typeface="+mn-cs"/>
              </a:rPr>
              <a:t>المحافظة على التوازن بين الأنشطة المنظمة والخدمات والأوقات المخصصة للتفاعل الاجتماعي. </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وينبغي أن تكون الأنشطة والنُهُج مناسبة ثقافيا وعمريا لأن احتياجات واهتمامات فتاة في ال</a:t>
            </a:r>
            <a:r>
              <a:rPr lang="ar-JO" sz="1200" kern="1200" dirty="0">
                <a:solidFill>
                  <a:schemeClr val="tx1"/>
                </a:solidFill>
                <a:latin typeface="+mn-lt"/>
                <a:ea typeface="+mn-ea"/>
                <a:cs typeface="+mn-cs"/>
              </a:rPr>
              <a:t>سادسة </a:t>
            </a:r>
            <a:r>
              <a:rPr lang="ar-SA" sz="1200" kern="1200" dirty="0">
                <a:solidFill>
                  <a:schemeClr val="tx1"/>
                </a:solidFill>
                <a:latin typeface="+mn-lt"/>
                <a:ea typeface="+mn-ea"/>
                <a:cs typeface="+mn-cs"/>
              </a:rPr>
              <a:t>عشرة من عمرها لا بد أن تكون مختلفة عن احتياجات امرأة تبلغ من العمر 35 سنة. وهذا هو أحد الأسباب الرئيسية التي ينبغي البت فيها بمشاركة النساء والفتيات أنفسهن</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وينبغي أن </a:t>
            </a:r>
            <a:r>
              <a:rPr lang="ar-SY" sz="1200" kern="1200" dirty="0">
                <a:solidFill>
                  <a:schemeClr val="tx1"/>
                </a:solidFill>
                <a:latin typeface="+mn-lt"/>
                <a:ea typeface="+mn-ea"/>
                <a:cs typeface="+mn-cs"/>
              </a:rPr>
              <a:t>ت</a:t>
            </a:r>
            <a:r>
              <a:rPr lang="ar-SA" sz="1200" kern="1200" dirty="0">
                <a:solidFill>
                  <a:schemeClr val="tx1"/>
                </a:solidFill>
                <a:latin typeface="+mn-lt"/>
                <a:ea typeface="+mn-ea"/>
                <a:cs typeface="+mn-cs"/>
              </a:rPr>
              <a:t>أخذ المساحة الآمنة في الاعتبار أيضا الاحتياجات الخاصة بالنساء والفتيات اللواتي يعانين من إعاقات نفسية أو بدنية. ومن المفيد إجراء مناقشات خاصة مع هؤلاء النساء والفتيات (ومقدمي الرعاية لهن) لتحديد أنواع الأنشطة والخدمات التي يحتجن إليها.</a:t>
            </a:r>
            <a:endParaRPr lang="ar-JO"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37</a:t>
            </a:fld>
            <a:endParaRPr lang="en-US" dirty="0"/>
          </a:p>
        </p:txBody>
      </p:sp>
    </p:spTree>
    <p:extLst>
      <p:ext uri="{BB962C8B-B14F-4D97-AF65-F5344CB8AC3E}">
        <p14:creationId xmlns:p14="http://schemas.microsoft.com/office/powerpoint/2010/main" val="3689684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38</a:t>
            </a:fld>
            <a:endParaRPr lang="en-US" dirty="0"/>
          </a:p>
        </p:txBody>
      </p:sp>
    </p:spTree>
    <p:extLst>
      <p:ext uri="{BB962C8B-B14F-4D97-AF65-F5344CB8AC3E}">
        <p14:creationId xmlns:p14="http://schemas.microsoft.com/office/powerpoint/2010/main" val="693254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JO" sz="1200" b="1" kern="1200" dirty="0">
                <a:solidFill>
                  <a:schemeClr val="tx1"/>
                </a:solidFill>
                <a:latin typeface="+mn-lt"/>
                <a:ea typeface="+mn-ea"/>
                <a:cs typeface="+mn-cs"/>
              </a:rPr>
              <a:t>دراسات </a:t>
            </a:r>
            <a:r>
              <a:rPr lang="ar-SA" sz="1200" b="1" kern="1200" dirty="0">
                <a:solidFill>
                  <a:schemeClr val="tx1"/>
                </a:solidFill>
                <a:latin typeface="+mn-lt"/>
                <a:ea typeface="+mn-ea"/>
                <a:cs typeface="+mn-cs"/>
              </a:rPr>
              <a:t>التقييم بصفة عامة</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lvl="0" algn="r" rtl="1"/>
            <a:r>
              <a:rPr lang="ar-SA" sz="1200" kern="1200" dirty="0">
                <a:solidFill>
                  <a:schemeClr val="tx1"/>
                </a:solidFill>
                <a:latin typeface="+mn-lt"/>
                <a:ea typeface="+mn-ea"/>
                <a:cs typeface="+mn-cs"/>
              </a:rPr>
              <a:t>يجب أن تتقيد بمبادئ المساحات الآمنة، وخاصة من حيث </a:t>
            </a:r>
            <a:r>
              <a:rPr lang="ar-SY" sz="1200" kern="1200" dirty="0">
                <a:solidFill>
                  <a:schemeClr val="tx1"/>
                </a:solidFill>
                <a:latin typeface="+mn-lt"/>
                <a:ea typeface="+mn-ea"/>
                <a:cs typeface="+mn-cs"/>
              </a:rPr>
              <a:t>ارتكاز</a:t>
            </a:r>
            <a:r>
              <a:rPr lang="ar-SA" sz="1200" kern="1200" dirty="0">
                <a:solidFill>
                  <a:schemeClr val="tx1"/>
                </a:solidFill>
                <a:latin typeface="+mn-lt"/>
                <a:ea typeface="+mn-ea"/>
                <a:cs typeface="+mn-cs"/>
              </a:rPr>
              <a:t> هذه المساحات حول النساء والفتيات، وسعيها لتمكينهن وضمان سلامتهن. وفي تقييمك، يتعين استشارة النساء (والفتيات، إذا ك</a:t>
            </a:r>
            <a:r>
              <a:rPr lang="ar-SY" sz="1200" kern="1200" dirty="0">
                <a:solidFill>
                  <a:schemeClr val="tx1"/>
                </a:solidFill>
                <a:latin typeface="+mn-lt"/>
                <a:ea typeface="+mn-ea"/>
                <a:cs typeface="+mn-cs"/>
              </a:rPr>
              <a:t>ان</a:t>
            </a:r>
            <a:r>
              <a:rPr lang="ar-SA" sz="1200" kern="1200" dirty="0">
                <a:solidFill>
                  <a:schemeClr val="tx1"/>
                </a:solidFill>
                <a:latin typeface="+mn-lt"/>
                <a:ea typeface="+mn-ea"/>
                <a:cs typeface="+mn-cs"/>
              </a:rPr>
              <a:t> آمنا</a:t>
            </a:r>
            <a:r>
              <a:rPr lang="ar-SY" sz="1200" kern="1200" dirty="0">
                <a:solidFill>
                  <a:schemeClr val="tx1"/>
                </a:solidFill>
                <a:latin typeface="+mn-lt"/>
                <a:ea typeface="+mn-ea"/>
                <a:cs typeface="+mn-cs"/>
              </a:rPr>
              <a:t>ً</a:t>
            </a:r>
            <a:r>
              <a:rPr lang="ar-SA" sz="1200" kern="1200" dirty="0">
                <a:solidFill>
                  <a:schemeClr val="tx1"/>
                </a:solidFill>
                <a:latin typeface="+mn-lt"/>
                <a:ea typeface="+mn-ea"/>
                <a:cs typeface="+mn-cs"/>
              </a:rPr>
              <a:t>) حول جميع القضايا. ضع في اعتبارك أن النساء والفتيات، في بعض السياقات، قد يتعرضن للخطر إذا تَحَدَّثْنَ بشكل فردي أو في مجموعات إلى الغرباء. احرص على أن يتم تنفيذ خطة التقييم بطرق لن تشكل خطرا على النساء والفتيات</a:t>
            </a:r>
            <a:r>
              <a:rPr lang="en-US" sz="1200" kern="1200" dirty="0">
                <a:solidFill>
                  <a:schemeClr val="tx1"/>
                </a:solidFill>
                <a:latin typeface="+mn-lt"/>
                <a:ea typeface="+mn-ea"/>
                <a:cs typeface="+mn-cs"/>
              </a:rPr>
              <a:t>.</a:t>
            </a:r>
          </a:p>
          <a:p>
            <a:pPr lvl="0" algn="r" rtl="1"/>
            <a:endParaRPr lang="ar-JO" sz="1200" kern="1200" dirty="0">
              <a:solidFill>
                <a:schemeClr val="tx1"/>
              </a:solidFill>
              <a:latin typeface="+mn-lt"/>
              <a:ea typeface="+mn-ea"/>
              <a:cs typeface="+mn-cs"/>
            </a:endParaRPr>
          </a:p>
          <a:p>
            <a:pPr lvl="0" algn="r" rtl="1"/>
            <a:r>
              <a:rPr lang="ar-SA" sz="1200" kern="1200" dirty="0">
                <a:solidFill>
                  <a:schemeClr val="tx1"/>
                </a:solidFill>
                <a:latin typeface="+mn-lt"/>
                <a:ea typeface="+mn-ea"/>
                <a:cs typeface="+mn-cs"/>
              </a:rPr>
              <a:t>ي</a:t>
            </a:r>
            <a:r>
              <a:rPr lang="ar-JO" sz="1200" kern="1200" dirty="0">
                <a:solidFill>
                  <a:schemeClr val="tx1"/>
                </a:solidFill>
                <a:latin typeface="+mn-lt"/>
                <a:ea typeface="+mn-ea"/>
                <a:cs typeface="+mn-cs"/>
              </a:rPr>
              <a:t>تعين عليك </a:t>
            </a:r>
            <a:r>
              <a:rPr lang="ar-SA" sz="1200" kern="1200" dirty="0">
                <a:solidFill>
                  <a:schemeClr val="tx1"/>
                </a:solidFill>
                <a:latin typeface="+mn-lt"/>
                <a:ea typeface="+mn-ea"/>
                <a:cs typeface="+mn-cs"/>
              </a:rPr>
              <a:t>عدم خلق توقعات لن تكون قادرا على الوفاء بها. لا تطرح وعودا بتنفيذ أنشطة أو خدمات بعينها إذا لم تكن متأكدا من أنك تستطيع تقديمها</a:t>
            </a:r>
            <a:r>
              <a:rPr lang="en-US" sz="1200" kern="1200" dirty="0">
                <a:solidFill>
                  <a:schemeClr val="tx1"/>
                </a:solidFill>
                <a:latin typeface="+mn-lt"/>
                <a:ea typeface="+mn-ea"/>
                <a:cs typeface="+mn-cs"/>
              </a:rPr>
              <a:t>.</a:t>
            </a:r>
          </a:p>
          <a:p>
            <a:pPr lvl="0" algn="r" rtl="1"/>
            <a:endParaRPr lang="ar-JO" sz="1200" kern="1200" dirty="0">
              <a:solidFill>
                <a:schemeClr val="tx1"/>
              </a:solidFill>
              <a:latin typeface="+mn-lt"/>
              <a:ea typeface="+mn-ea"/>
              <a:cs typeface="+mn-cs"/>
            </a:endParaRPr>
          </a:p>
          <a:p>
            <a:pPr lvl="0" algn="r" rtl="1"/>
            <a:r>
              <a:rPr lang="ar-SA" sz="1200" kern="1200" dirty="0">
                <a:solidFill>
                  <a:schemeClr val="tx1"/>
                </a:solidFill>
                <a:latin typeface="+mn-lt"/>
                <a:ea typeface="+mn-ea"/>
                <a:cs typeface="+mn-cs"/>
              </a:rPr>
              <a:t>يجب أن تجمع فقط المعلومات التي سوف تقوم باستخدامها، وليس فقط المعلومات التي قد تكون مثيرة للاهتمام. تأكد من أن وقت النساء والفتيات وأفراد المجتمع المحلي الآخرين يساهم في أمور مفيدة</a:t>
            </a:r>
            <a:r>
              <a:rPr lang="en-US" sz="1200" kern="1200" dirty="0">
                <a:solidFill>
                  <a:schemeClr val="tx1"/>
                </a:solidFill>
                <a:latin typeface="+mn-lt"/>
                <a:ea typeface="+mn-ea"/>
                <a:cs typeface="+mn-cs"/>
              </a:rPr>
              <a:t>.</a:t>
            </a:r>
          </a:p>
          <a:p>
            <a:pPr lvl="0" algn="r" rtl="1"/>
            <a:endParaRPr lang="ar-JO" sz="1200" kern="1200" dirty="0">
              <a:solidFill>
                <a:schemeClr val="tx1"/>
              </a:solidFill>
              <a:latin typeface="+mn-lt"/>
              <a:ea typeface="+mn-ea"/>
              <a:cs typeface="+mn-cs"/>
            </a:endParaRPr>
          </a:p>
          <a:p>
            <a:pPr lvl="0" algn="r" rtl="1"/>
            <a:r>
              <a:rPr lang="ar-JO" sz="1200" kern="1200" dirty="0">
                <a:solidFill>
                  <a:schemeClr val="tx1"/>
                </a:solidFill>
                <a:latin typeface="+mn-lt"/>
                <a:ea typeface="+mn-ea"/>
                <a:cs typeface="+mn-cs"/>
              </a:rPr>
              <a:t>لن يوفر التقييم جميع المعلومات التي ستحتاجها في أي وقت من الأوقات لتشغيل المساحات الآمنة، ولكنه سيوفر لك قاعدة أساسية أولية من المعلومات حول إقامة المساحة الآمنة وإجراءات الأمن والسلامة فيه، والتي بإمكانك تطويرها في وقت لاحق بمشاركة </a:t>
            </a:r>
            <a:r>
              <a:rPr lang="ar-SA" sz="1200" kern="1200" dirty="0">
                <a:solidFill>
                  <a:schemeClr val="tx1"/>
                </a:solidFill>
                <a:latin typeface="+mn-lt"/>
                <a:ea typeface="+mn-ea"/>
                <a:cs typeface="+mn-cs"/>
              </a:rPr>
              <a:t>النساء والفتيات فور إقامة المساحة الآمنة</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39</a:t>
            </a:fld>
            <a:endParaRPr lang="en-US" dirty="0"/>
          </a:p>
        </p:txBody>
      </p:sp>
    </p:spTree>
    <p:extLst>
      <p:ext uri="{BB962C8B-B14F-4D97-AF65-F5344CB8AC3E}">
        <p14:creationId xmlns:p14="http://schemas.microsoft.com/office/powerpoint/2010/main" val="3743755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السلامة والأمن</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lvl="0" algn="r" rtl="1">
              <a:buFont typeface="Arial" pitchFamily="34" charset="0"/>
              <a:buChar char="•"/>
            </a:pPr>
            <a:r>
              <a:rPr lang="ar-SA" sz="1200" kern="1200" dirty="0">
                <a:solidFill>
                  <a:schemeClr val="tx1"/>
                </a:solidFill>
                <a:latin typeface="+mn-lt"/>
                <a:ea typeface="+mn-ea"/>
                <a:cs typeface="+mn-cs"/>
              </a:rPr>
              <a:t>المخاطر التي تتعرض لها النساء والفتيات في المجتمع المحلي</a:t>
            </a:r>
            <a:endParaRPr lang="en-US" sz="1200" kern="1200" dirty="0">
              <a:solidFill>
                <a:schemeClr val="tx1"/>
              </a:solidFill>
              <a:latin typeface="+mn-lt"/>
              <a:ea typeface="+mn-ea"/>
              <a:cs typeface="+mn-cs"/>
            </a:endParaRPr>
          </a:p>
          <a:p>
            <a:pPr lvl="0" algn="r" rtl="1">
              <a:buFont typeface="Arial" pitchFamily="34" charset="0"/>
              <a:buChar char="•"/>
            </a:pPr>
            <a:endParaRPr lang="ar-JO" sz="1200" kern="1200" dirty="0">
              <a:solidFill>
                <a:schemeClr val="tx1"/>
              </a:solidFill>
              <a:latin typeface="+mn-lt"/>
              <a:ea typeface="+mn-ea"/>
              <a:cs typeface="+mn-cs"/>
            </a:endParaRPr>
          </a:p>
          <a:p>
            <a:pPr lvl="0" algn="r" rtl="1">
              <a:buFont typeface="Arial" pitchFamily="34" charset="0"/>
              <a:buChar char="•"/>
            </a:pPr>
            <a:r>
              <a:rPr lang="ar-SA" sz="1200" kern="1200" dirty="0">
                <a:solidFill>
                  <a:schemeClr val="tx1"/>
                </a:solidFill>
                <a:latin typeface="+mn-lt"/>
                <a:ea typeface="+mn-ea"/>
                <a:cs typeface="+mn-cs"/>
              </a:rPr>
              <a:t>أنظمة الدعم القائمة حاليا (أو </a:t>
            </a:r>
            <a:r>
              <a:rPr lang="ar-JO" sz="1200" kern="1200" dirty="0">
                <a:solidFill>
                  <a:schemeClr val="tx1"/>
                </a:solidFill>
                <a:latin typeface="+mn-lt"/>
                <a:ea typeface="+mn-ea"/>
                <a:cs typeface="+mn-cs"/>
              </a:rPr>
              <a:t>التي كانت قائمة في السابق</a:t>
            </a:r>
            <a:r>
              <a:rPr lang="ar-SA"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lvl="0" algn="r" rtl="1">
              <a:buFont typeface="Arial" pitchFamily="34" charset="0"/>
              <a:buChar char="•"/>
            </a:pPr>
            <a:endParaRPr lang="ar-JO" sz="1200" kern="1200" dirty="0">
              <a:solidFill>
                <a:schemeClr val="tx1"/>
              </a:solidFill>
              <a:latin typeface="+mn-lt"/>
              <a:ea typeface="+mn-ea"/>
              <a:cs typeface="+mn-cs"/>
            </a:endParaRPr>
          </a:p>
          <a:p>
            <a:pPr lvl="0" algn="r" rtl="1">
              <a:buFont typeface="Arial" pitchFamily="34" charset="0"/>
              <a:buChar char="•"/>
            </a:pPr>
            <a:r>
              <a:rPr lang="ar-JO" sz="1200" kern="1200" dirty="0">
                <a:solidFill>
                  <a:schemeClr val="tx1"/>
                </a:solidFill>
                <a:latin typeface="+mn-lt"/>
                <a:ea typeface="+mn-ea"/>
                <a:cs typeface="+mn-cs"/>
              </a:rPr>
              <a:t>الفئات المستضعفة بشكل خاص (مثل النساء والفتيات ذوات الإعاقة والنساء والفتيات اللواتي يمارسن البغاء)</a:t>
            </a:r>
            <a:endParaRPr lang="en-US" sz="1200" kern="1200" dirty="0">
              <a:solidFill>
                <a:schemeClr val="tx1"/>
              </a:solidFill>
              <a:latin typeface="+mn-lt"/>
              <a:ea typeface="+mn-ea"/>
              <a:cs typeface="+mn-cs"/>
            </a:endParaRPr>
          </a:p>
          <a:p>
            <a:pPr lvl="0" algn="r" rtl="1">
              <a:buFont typeface="Arial" pitchFamily="34" charset="0"/>
              <a:buChar char="•"/>
            </a:pPr>
            <a:endParaRPr lang="ar-JO" sz="1200" kern="1200" dirty="0">
              <a:solidFill>
                <a:schemeClr val="tx1"/>
              </a:solidFill>
              <a:latin typeface="+mn-lt"/>
              <a:ea typeface="+mn-ea"/>
              <a:cs typeface="+mn-cs"/>
            </a:endParaRPr>
          </a:p>
          <a:p>
            <a:pPr lvl="0" algn="r" rtl="1">
              <a:buFont typeface="Arial" pitchFamily="34" charset="0"/>
              <a:buChar char="•"/>
            </a:pPr>
            <a:r>
              <a:rPr lang="ar-SA" sz="1200" kern="1200" dirty="0">
                <a:solidFill>
                  <a:schemeClr val="tx1"/>
                </a:solidFill>
                <a:latin typeface="+mn-lt"/>
                <a:ea typeface="+mn-ea"/>
                <a:cs typeface="+mn-cs"/>
              </a:rPr>
              <a:t>أية مخاطر قد تتعرض لها النساء والفتيات جراء إقامة المساحة الآمنة، وكيفية التخفيف من </a:t>
            </a:r>
            <a:r>
              <a:rPr lang="ar-JO" sz="1200" kern="1200" dirty="0">
                <a:solidFill>
                  <a:schemeClr val="tx1"/>
                </a:solidFill>
                <a:latin typeface="+mn-lt"/>
                <a:ea typeface="+mn-ea"/>
                <a:cs typeface="+mn-cs"/>
              </a:rPr>
              <a:t>تلك </a:t>
            </a:r>
            <a:r>
              <a:rPr lang="ar-SA" sz="1200" kern="1200" dirty="0">
                <a:solidFill>
                  <a:schemeClr val="tx1"/>
                </a:solidFill>
                <a:latin typeface="+mn-lt"/>
                <a:ea typeface="+mn-ea"/>
                <a:cs typeface="+mn-cs"/>
              </a:rPr>
              <a:t>المخاطر. خذ بحسبانك التحركات التي يتعين على النساء والفتيات القيام بها، والأماكن التي يتعين عليهن السفر إليها، والأوقات التي سوف يقمن بالسفر فيها، وأنواع الأماكن (مثل الأماكن التي يتجمع فيها الرجال). فكر أيضا في تصورات أزواج وآباء وأمهات النساء والفتيات بخصوص الأنشطة التي تشارك فيها نساؤهم وفتياتهم، وحقيقة أنهن يجتمعن معا، وما إذا كان هذا يمكن أن </a:t>
            </a:r>
            <a:r>
              <a:rPr lang="ar-JO" sz="1200" kern="1200" dirty="0">
                <a:solidFill>
                  <a:schemeClr val="tx1"/>
                </a:solidFill>
                <a:latin typeface="+mn-lt"/>
                <a:ea typeface="+mn-ea"/>
                <a:cs typeface="+mn-cs"/>
              </a:rPr>
              <a:t>يعرضهن لأية </a:t>
            </a:r>
            <a:r>
              <a:rPr lang="ar-SA" sz="1200" kern="1200" dirty="0">
                <a:solidFill>
                  <a:schemeClr val="tx1"/>
                </a:solidFill>
                <a:latin typeface="+mn-lt"/>
                <a:ea typeface="+mn-ea"/>
                <a:cs typeface="+mn-cs"/>
              </a:rPr>
              <a:t>مخاطر.</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40</a:t>
            </a:fld>
            <a:endParaRPr lang="en-US" dirty="0"/>
          </a:p>
        </p:txBody>
      </p:sp>
    </p:spTree>
    <p:extLst>
      <p:ext uri="{BB962C8B-B14F-4D97-AF65-F5344CB8AC3E}">
        <p14:creationId xmlns:p14="http://schemas.microsoft.com/office/powerpoint/2010/main" val="1654050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الموقع</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الأبنية أو المساحات </a:t>
            </a:r>
            <a:r>
              <a:rPr lang="ar-JO" sz="1200" kern="1200" dirty="0">
                <a:solidFill>
                  <a:schemeClr val="tx1"/>
                </a:solidFill>
                <a:latin typeface="+mn-lt"/>
                <a:ea typeface="+mn-ea"/>
                <a:cs typeface="+mn-cs"/>
              </a:rPr>
              <a:t>القائمة بالفعل </a:t>
            </a:r>
            <a:r>
              <a:rPr lang="ar-SA" sz="1200" kern="1200" dirty="0">
                <a:solidFill>
                  <a:schemeClr val="tx1"/>
                </a:solidFill>
                <a:latin typeface="+mn-lt"/>
                <a:ea typeface="+mn-ea"/>
                <a:cs typeface="+mn-cs"/>
              </a:rPr>
              <a:t>والتي يمكن استخدامها لإقامة المساحات الآمنة (المراكز المجتمعية، المراكز الصحية، الغرف المدرسية، المساجد، منازل بعض الأفراد، المساحات الخارجية، إلخ) – بالإضافة إلى مزايا وعيوب كل من هذه المباني (انظر الملحق 13 للحصول على مزيد من المعلومات).</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إذا برزت الحاجة لتشييد بناء جديد، فأين وكيف يمكن ذلك؟</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سلامة المواقع المحتملة بالنسبة للنساء والفتيات، بما في ذلك السلامة </a:t>
            </a:r>
            <a:r>
              <a:rPr lang="ar-SY" sz="1200" kern="1200" dirty="0">
                <a:solidFill>
                  <a:schemeClr val="tx1"/>
                </a:solidFill>
                <a:latin typeface="+mn-lt"/>
                <a:ea typeface="+mn-ea"/>
                <a:cs typeface="+mn-cs"/>
              </a:rPr>
              <a:t>المادية ل</a:t>
            </a:r>
            <a:r>
              <a:rPr lang="ar-SA" sz="1200" kern="1200" dirty="0">
                <a:solidFill>
                  <a:schemeClr val="tx1"/>
                </a:solidFill>
                <a:latin typeface="+mn-lt"/>
                <a:ea typeface="+mn-ea"/>
                <a:cs typeface="+mn-cs"/>
              </a:rPr>
              <a:t>لبناء نفسه، وكذلك قرب الموقع من المواقع الأخرى التي قد تكون آمنة أو غير آمنة (مثل: المواقع التي يتجمع فيها الرجال، والمواقع غير الآمنة في أوقات معينة من اليوم، إلخ).</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ما إذا كان البناء قائما بالفعل، وما إذا كانت جهات أخرى تستخدمه، وما إذا كان من الممكن أن يقتصر استخدامه طيلة الوقت على النساء والفتيات (على سبيل المثال، هل هو مركز يستخدمه الرجال في </a:t>
            </a:r>
            <a:r>
              <a:rPr lang="ar-JO" sz="1200" kern="1200" dirty="0">
                <a:solidFill>
                  <a:schemeClr val="tx1"/>
                </a:solidFill>
                <a:latin typeface="+mn-lt"/>
                <a:ea typeface="+mn-ea"/>
                <a:cs typeface="+mn-cs"/>
              </a:rPr>
              <a:t>أغلب الأحيان</a:t>
            </a:r>
            <a:r>
              <a:rPr lang="ar-SA" sz="1200" kern="1200" dirty="0">
                <a:solidFill>
                  <a:schemeClr val="tx1"/>
                </a:solidFill>
                <a:latin typeface="+mn-lt"/>
                <a:ea typeface="+mn-ea"/>
                <a:cs typeface="+mn-cs"/>
              </a:rPr>
              <a:t> حيث تشعر النساء أو الفتيات بعدم الارتياح أو عدم الأمان).</a:t>
            </a:r>
            <a:endParaRPr lang="ar-JO"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41</a:t>
            </a:fld>
            <a:endParaRPr lang="en-US" dirty="0"/>
          </a:p>
        </p:txBody>
      </p:sp>
    </p:spTree>
    <p:extLst>
      <p:ext uri="{BB962C8B-B14F-4D97-AF65-F5344CB8AC3E}">
        <p14:creationId xmlns:p14="http://schemas.microsoft.com/office/powerpoint/2010/main" val="332188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إقامة المساحة الآمنة</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سهولة الوصول بالنسبة للنساء والفتيات ذوات الإعاقة – مثلا: توفير الممرات المنحدرة للنساء والفتيات اللواتي يستخدمن الكراسي المتحركة. (لمزيد من الأفكار، يرجى مراجعة مجموعة أدوات العنف القائم على النوع الاجتماعي والإعاقة في الملحق 16</a:t>
            </a:r>
            <a:r>
              <a:rPr lang="ar-JO" sz="1200" kern="1200" dirty="0">
                <a:solidFill>
                  <a:schemeClr val="tx1"/>
                </a:solidFill>
                <a:latin typeface="+mn-lt"/>
                <a:ea typeface="+mn-ea"/>
                <a:cs typeface="+mn-cs"/>
              </a:rPr>
              <a:t>، الذي يحمل عنوان ”</a:t>
            </a:r>
            <a:r>
              <a:rPr lang="ar-SA" sz="1200" kern="1200" dirty="0">
                <a:solidFill>
                  <a:schemeClr val="tx1"/>
                </a:solidFill>
                <a:latin typeface="+mn-lt"/>
                <a:ea typeface="+mn-ea"/>
                <a:cs typeface="+mn-cs"/>
              </a:rPr>
              <a:t> موارد إضافية</a:t>
            </a:r>
            <a:r>
              <a:rPr lang="ar-JO" sz="1200" kern="1200" dirty="0">
                <a:solidFill>
                  <a:schemeClr val="tx1"/>
                </a:solidFill>
                <a:latin typeface="+mn-lt"/>
                <a:ea typeface="+mn-ea"/>
                <a:cs typeface="+mn-cs"/>
              </a:rPr>
              <a:t>“</a:t>
            </a:r>
            <a:r>
              <a:rPr lang="ar-SA" sz="1200" kern="1200" dirty="0">
                <a:solidFill>
                  <a:schemeClr val="tx1"/>
                </a:solidFill>
                <a:latin typeface="+mn-lt"/>
                <a:ea typeface="+mn-ea"/>
                <a:cs typeface="+mn-cs"/>
              </a:rPr>
              <a:t>).</a:t>
            </a:r>
            <a:endParaRPr lang="ar-JO"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تخصيص مساحات متعددة لاستخدامها لغايات مختلفة، بما في ذلك</a:t>
            </a:r>
            <a:r>
              <a:rPr lang="en-US" sz="1200" kern="1200" dirty="0">
                <a:solidFill>
                  <a:schemeClr val="tx1"/>
                </a:solidFill>
                <a:latin typeface="+mn-lt"/>
                <a:ea typeface="+mn-ea"/>
                <a:cs typeface="+mn-cs"/>
              </a:rPr>
              <a:t>:</a:t>
            </a:r>
            <a:endParaRPr lang="ar-JO"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تنفيذ الأنشطة بحيث يتسع المكان لما لا يقل عن </a:t>
            </a:r>
            <a:r>
              <a:rPr lang="ar-SA" sz="1200" kern="1200" dirty="0">
                <a:solidFill>
                  <a:schemeClr val="tx1"/>
                </a:solidFill>
                <a:latin typeface="+mn-lt"/>
                <a:ea typeface="+mn-ea"/>
                <a:cs typeface="+mn-cs"/>
              </a:rPr>
              <a:t>20 شخصا.</a:t>
            </a:r>
            <a:endParaRPr lang="en-US" sz="1200" kern="1200" dirty="0">
              <a:solidFill>
                <a:schemeClr val="tx1"/>
              </a:solidFill>
              <a:latin typeface="+mn-lt"/>
              <a:ea typeface="+mn-ea"/>
              <a:cs typeface="+mn-cs"/>
            </a:endParaRPr>
          </a:p>
          <a:p>
            <a:pPr lvl="0" algn="r" rtl="1">
              <a:buFont typeface="Wingdings" pitchFamily="2" charset="2"/>
              <a:buChar char="§"/>
            </a:pPr>
            <a:r>
              <a:rPr lang="ar-SA" sz="1200" kern="1200" dirty="0">
                <a:solidFill>
                  <a:schemeClr val="tx1"/>
                </a:solidFill>
                <a:latin typeface="+mn-lt"/>
                <a:ea typeface="+mn-ea"/>
                <a:cs typeface="+mn-cs"/>
              </a:rPr>
              <a:t>غرفة خاصة لتوفير إدارة الحالات وعقد </a:t>
            </a:r>
            <a:r>
              <a:rPr lang="ar-JO" sz="1200" kern="1200" dirty="0">
                <a:solidFill>
                  <a:schemeClr val="tx1"/>
                </a:solidFill>
                <a:latin typeface="+mn-lt"/>
                <a:ea typeface="+mn-ea"/>
                <a:cs typeface="+mn-cs"/>
              </a:rPr>
              <a:t>جلسات المشورة الفردية (إذا كان من المقرر توفيرها في المساحة الآمنة).</a:t>
            </a:r>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مساحة مخصصة للرعاية النهارية للأطفال المرافقين لأمهاتهم.</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إذا كان المساحة الآمنة مقام</a:t>
            </a:r>
            <a:r>
              <a:rPr lang="ar-SY" sz="1200" kern="1200" dirty="0">
                <a:solidFill>
                  <a:schemeClr val="tx1"/>
                </a:solidFill>
                <a:latin typeface="+mn-lt"/>
                <a:ea typeface="+mn-ea"/>
                <a:cs typeface="+mn-cs"/>
              </a:rPr>
              <a:t>ة</a:t>
            </a:r>
            <a:r>
              <a:rPr lang="ar-SA" sz="1200" kern="1200" dirty="0">
                <a:solidFill>
                  <a:schemeClr val="tx1"/>
                </a:solidFill>
                <a:latin typeface="+mn-lt"/>
                <a:ea typeface="+mn-ea"/>
                <a:cs typeface="+mn-cs"/>
              </a:rPr>
              <a:t> في الخارج، يتعين </a:t>
            </a:r>
            <a:r>
              <a:rPr lang="ar-JO" sz="1200" kern="1200" dirty="0">
                <a:solidFill>
                  <a:schemeClr val="tx1"/>
                </a:solidFill>
                <a:latin typeface="+mn-lt"/>
                <a:ea typeface="+mn-ea"/>
                <a:cs typeface="+mn-cs"/>
              </a:rPr>
              <a:t>إقامة سور أو بناء جدار حوله</a:t>
            </a:r>
            <a:r>
              <a:rPr lang="ar-SY" sz="1200" kern="1200" dirty="0">
                <a:solidFill>
                  <a:schemeClr val="tx1"/>
                </a:solidFill>
                <a:latin typeface="+mn-lt"/>
                <a:ea typeface="+mn-ea"/>
                <a:cs typeface="+mn-cs"/>
              </a:rPr>
              <a:t>ا</a:t>
            </a:r>
            <a:r>
              <a:rPr lang="ar-JO" sz="1200" kern="1200" dirty="0">
                <a:solidFill>
                  <a:schemeClr val="tx1"/>
                </a:solidFill>
                <a:latin typeface="+mn-lt"/>
                <a:ea typeface="+mn-ea"/>
                <a:cs typeface="+mn-cs"/>
              </a:rPr>
              <a:t> (</a:t>
            </a:r>
            <a:r>
              <a:rPr lang="ar-SA" sz="1200" kern="1200" dirty="0">
                <a:solidFill>
                  <a:schemeClr val="tx1"/>
                </a:solidFill>
                <a:latin typeface="+mn-lt"/>
                <a:ea typeface="+mn-ea"/>
                <a:cs typeface="+mn-cs"/>
              </a:rPr>
              <a:t>ناقش مع النساء والفتيات مدى </a:t>
            </a:r>
            <a:r>
              <a:rPr lang="ar-JO" sz="1200" kern="1200" dirty="0">
                <a:solidFill>
                  <a:schemeClr val="tx1"/>
                </a:solidFill>
                <a:latin typeface="+mn-lt"/>
                <a:ea typeface="+mn-ea"/>
                <a:cs typeface="+mn-cs"/>
              </a:rPr>
              <a:t>خصوصية</a:t>
            </a:r>
            <a:r>
              <a:rPr lang="ar-SA" sz="1200" kern="1200" dirty="0">
                <a:solidFill>
                  <a:schemeClr val="tx1"/>
                </a:solidFill>
                <a:latin typeface="+mn-lt"/>
                <a:ea typeface="+mn-ea"/>
                <a:cs typeface="+mn-cs"/>
              </a:rPr>
              <a:t> المساحة الآمنة) وتوفير ما يكفي من المساحات المظللة لتنفيذ الأنشطة في الهواء الطلق بقدر كاف من الارتياح.</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ومع أنه يتعين أن تكون هذه الأسئلة جزءا من التقييم الأولي من حيث إيجاد المساحات المحتملة، إلا أنه من المرجح أن إقامة المساحة الآمنة سوف </a:t>
            </a:r>
            <a:r>
              <a:rPr lang="ar-JO" sz="1200" kern="1200" dirty="0">
                <a:solidFill>
                  <a:schemeClr val="tx1"/>
                </a:solidFill>
                <a:latin typeface="+mn-lt"/>
                <a:ea typeface="+mn-ea"/>
                <a:cs typeface="+mn-cs"/>
              </a:rPr>
              <a:t>ي</a:t>
            </a:r>
            <a:r>
              <a:rPr lang="ar-SA" sz="1200" kern="1200" dirty="0">
                <a:solidFill>
                  <a:schemeClr val="tx1"/>
                </a:solidFill>
                <a:latin typeface="+mn-lt"/>
                <a:ea typeface="+mn-ea"/>
                <a:cs typeface="+mn-cs"/>
              </a:rPr>
              <a:t>تطلب المزيد من النقاش مع النساء والفتيات، بمن فيهن ذوات الإعاقة (أو مقدمو الرعاية).</a:t>
            </a:r>
            <a:endParaRPr lang="ar-JO" sz="1200" kern="1200" dirty="0">
              <a:solidFill>
                <a:schemeClr val="tx1"/>
              </a:solidFill>
              <a:latin typeface="+mn-lt"/>
              <a:ea typeface="+mn-ea"/>
              <a:cs typeface="+mn-cs"/>
            </a:endParaRPr>
          </a:p>
          <a:p>
            <a:pPr algn="r" rtl="1"/>
            <a:endParaRPr lang="ar-JO" sz="1200" kern="1200" dirty="0">
              <a:solidFill>
                <a:srgbClr val="FF0000"/>
              </a:solidFill>
              <a:latin typeface="+mn-lt"/>
              <a:ea typeface="+mn-ea"/>
              <a:cs typeface="+mn-cs"/>
            </a:endParaRPr>
          </a:p>
          <a:p>
            <a:pPr algn="r" rtl="1"/>
            <a:r>
              <a:rPr lang="ar-SA" sz="1200" kern="1200" dirty="0">
                <a:solidFill>
                  <a:srgbClr val="FF0000"/>
                </a:solidFill>
                <a:latin typeface="+mn-lt"/>
                <a:ea typeface="+mn-ea"/>
                <a:cs typeface="+mn-cs"/>
              </a:rPr>
              <a:t>تذكر ما يلي:</a:t>
            </a:r>
            <a:endParaRPr lang="ar-JO" sz="1200" kern="1200" dirty="0">
              <a:solidFill>
                <a:srgbClr val="FF0000"/>
              </a:solidFill>
              <a:latin typeface="+mn-lt"/>
              <a:ea typeface="+mn-ea"/>
              <a:cs typeface="+mn-cs"/>
            </a:endParaRPr>
          </a:p>
          <a:p>
            <a:pPr algn="r" rtl="1"/>
            <a:endParaRPr lang="ar-JO" sz="1200" kern="1200" dirty="0">
              <a:solidFill>
                <a:srgbClr val="FF0000"/>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42</a:t>
            </a:fld>
            <a:endParaRPr lang="en-US" dirty="0"/>
          </a:p>
        </p:txBody>
      </p:sp>
    </p:spTree>
    <p:extLst>
      <p:ext uri="{BB962C8B-B14F-4D97-AF65-F5344CB8AC3E}">
        <p14:creationId xmlns:p14="http://schemas.microsoft.com/office/powerpoint/2010/main" val="57637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en-US" sz="1200" b="1" kern="1200" dirty="0">
                <a:solidFill>
                  <a:schemeClr val="tx1"/>
                </a:solidFill>
                <a:effectLst/>
                <a:latin typeface="+mn-lt"/>
                <a:ea typeface="+mn-ea"/>
                <a:cs typeface="+mn-cs"/>
              </a:rPr>
              <a:t> </a:t>
            </a:r>
            <a:r>
              <a:rPr lang="ar-JO" sz="1200" b="1" kern="1200" dirty="0">
                <a:solidFill>
                  <a:schemeClr val="tx1"/>
                </a:solidFill>
                <a:effectLst/>
                <a:latin typeface="+mn-lt"/>
                <a:ea typeface="+mn-ea"/>
                <a:cs typeface="+mn-cs"/>
              </a:rPr>
              <a:t>التوقيت:</a:t>
            </a:r>
          </a:p>
          <a:p>
            <a:pPr algn="r"/>
            <a:endParaRPr lang="ar-JO" sz="1200" kern="1200" dirty="0">
              <a:solidFill>
                <a:schemeClr val="tx1"/>
              </a:solidFill>
              <a:effectLst/>
              <a:latin typeface="+mn-lt"/>
              <a:ea typeface="+mn-ea"/>
              <a:cs typeface="+mn-cs"/>
            </a:endParaRPr>
          </a:p>
          <a:p>
            <a:pPr marL="226219" lvl="2" indent="-226219" algn="r" rtl="1" fontAlgn="base">
              <a:buFont typeface="Wingdings" pitchFamily="2" charset="2"/>
              <a:buChar char="§"/>
            </a:pPr>
            <a:r>
              <a:rPr lang="ar-JO" sz="2800" dirty="0"/>
              <a:t>متى تكون السيدات قادرات على الحضور إلى المساحة الآمنة؟</a:t>
            </a:r>
            <a:endParaRPr lang="en-US" sz="2800" dirty="0"/>
          </a:p>
          <a:p>
            <a:pPr marL="226219" lvl="2" indent="-226219" algn="r" rtl="1" fontAlgn="base">
              <a:buFont typeface="Wingdings" pitchFamily="2" charset="2"/>
              <a:buChar char="§"/>
            </a:pPr>
            <a:r>
              <a:rPr lang="ar-JO" sz="2800" dirty="0"/>
              <a:t>متى تكون الفتيات قادرات على الحضور إلى المساحة الآمنة؟</a:t>
            </a:r>
            <a:endParaRPr lang="en-US" sz="2800" dirty="0"/>
          </a:p>
          <a:p>
            <a:pPr marL="226219" lvl="2" indent="-226219" algn="r" rtl="1" fontAlgn="base">
              <a:buFont typeface="Wingdings" pitchFamily="2" charset="2"/>
              <a:buChar char="§"/>
            </a:pPr>
            <a:r>
              <a:rPr lang="ar-JO" sz="2800" dirty="0"/>
              <a:t>الأوقات التي تعتبر آمنة أو غير آمنة لحضور النساء والفتيات إلى المساحة الآمنة والتجمع فيه</a:t>
            </a:r>
            <a:endParaRPr lang="en-US" sz="2800" dirty="0"/>
          </a:p>
          <a:p>
            <a:pPr marL="226219" lvl="2" indent="-226219" algn="r" rtl="1" fontAlgn="base">
              <a:buFont typeface="Wingdings" pitchFamily="2" charset="2"/>
              <a:buChar char="§"/>
            </a:pPr>
            <a:r>
              <a:rPr lang="ar-JO" sz="2800" dirty="0"/>
              <a:t>الأوقات التي تكون فيها المواقع المختارة متاحة</a:t>
            </a:r>
          </a:p>
        </p:txBody>
      </p:sp>
      <p:sp>
        <p:nvSpPr>
          <p:cNvPr id="4" name="Slide Number Placeholder 3"/>
          <p:cNvSpPr>
            <a:spLocks noGrp="1"/>
          </p:cNvSpPr>
          <p:nvPr>
            <p:ph type="sldNum" sz="quarter" idx="10"/>
          </p:nvPr>
        </p:nvSpPr>
        <p:spPr/>
        <p:txBody>
          <a:bodyPr/>
          <a:lstStyle/>
          <a:p>
            <a:fld id="{2B336590-010E-DC4C-B9B5-28416401C3C3}" type="slidenum">
              <a:rPr lang="en-US" smtClean="0"/>
              <a:pPr/>
              <a:t>43</a:t>
            </a:fld>
            <a:endParaRPr lang="en-US" dirty="0"/>
          </a:p>
        </p:txBody>
      </p:sp>
    </p:spTree>
    <p:extLst>
      <p:ext uri="{BB962C8B-B14F-4D97-AF65-F5344CB8AC3E}">
        <p14:creationId xmlns:p14="http://schemas.microsoft.com/office/powerpoint/2010/main" val="2290550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الأنشطة والخدمات</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algn="r" rtl="1" fontAlgn="base"/>
            <a:endParaRPr lang="ar-JO" sz="1200" kern="1200" dirty="0">
              <a:solidFill>
                <a:schemeClr val="tx1"/>
              </a:solidFill>
              <a:latin typeface="+mn-lt"/>
              <a:ea typeface="+mn-ea"/>
              <a:cs typeface="+mn-cs"/>
            </a:endParaRPr>
          </a:p>
          <a:p>
            <a:pPr algn="r" rtl="1" fontAlgn="base"/>
            <a:r>
              <a:rPr lang="ar-JO" sz="1200" kern="1200" dirty="0">
                <a:solidFill>
                  <a:schemeClr val="tx1"/>
                </a:solidFill>
                <a:latin typeface="+mn-lt"/>
                <a:ea typeface="+mn-ea"/>
                <a:cs typeface="+mn-cs"/>
              </a:rPr>
              <a:t>الأنشطة التي اعتادت / تريد النساء القيام بها</a:t>
            </a:r>
            <a:endParaRPr lang="en-US" sz="1200" kern="1200" dirty="0">
              <a:solidFill>
                <a:schemeClr val="tx1"/>
              </a:solidFill>
              <a:latin typeface="+mn-lt"/>
              <a:ea typeface="+mn-ea"/>
              <a:cs typeface="+mn-cs"/>
            </a:endParaRPr>
          </a:p>
          <a:p>
            <a:pPr algn="r" rtl="1" fontAlgn="base"/>
            <a:endParaRPr lang="ar-JO" sz="1200" kern="1200" dirty="0">
              <a:solidFill>
                <a:schemeClr val="tx1"/>
              </a:solidFill>
              <a:latin typeface="+mn-lt"/>
              <a:ea typeface="+mn-ea"/>
              <a:cs typeface="+mn-cs"/>
            </a:endParaRPr>
          </a:p>
          <a:p>
            <a:pPr algn="r" rtl="1" fontAlgn="base"/>
            <a:r>
              <a:rPr lang="ar-JO" sz="1200" kern="1200" dirty="0">
                <a:solidFill>
                  <a:schemeClr val="tx1"/>
                </a:solidFill>
                <a:latin typeface="+mn-lt"/>
                <a:ea typeface="+mn-ea"/>
                <a:cs typeface="+mn-cs"/>
              </a:rPr>
              <a:t>الأنشطة التي اعتادت / تريد الفتيات القيام بها </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JO" sz="1200" kern="1200" dirty="0">
                <a:solidFill>
                  <a:schemeClr val="tx1"/>
                </a:solidFill>
                <a:latin typeface="+mn-lt"/>
                <a:ea typeface="+mn-ea"/>
                <a:cs typeface="+mn-cs"/>
              </a:rPr>
              <a:t>مدى ارتياح مختلف فئات النساء والفتيات في القيام بأنشطة مع الفئات الأخرى (مثلا: الفتيات مع النساء، الفتيات المتزوجات مع الفتيات غير المتزوجات، النساء/الفتيات من ذوات الإعاقة مع غيرهن من النساء/الفتيات، الفئات الدينية  أو الثقافية المختلفة مع غيرها، إلخ)</a:t>
            </a:r>
            <a:endParaRPr lang="en-US" sz="1200" kern="1200" dirty="0">
              <a:solidFill>
                <a:schemeClr val="tx1"/>
              </a:solidFill>
              <a:latin typeface="+mn-lt"/>
              <a:ea typeface="+mn-ea"/>
              <a:cs typeface="+mn-cs"/>
            </a:endParaRPr>
          </a:p>
          <a:p>
            <a:pPr algn="r" rtl="1"/>
            <a:endParaRPr lang="ar-JO" sz="1200" b="1" kern="1200" dirty="0">
              <a:solidFill>
                <a:schemeClr val="tx1"/>
              </a:solidFill>
              <a:latin typeface="+mn-lt"/>
              <a:ea typeface="+mn-ea"/>
              <a:cs typeface="+mn-cs"/>
            </a:endParaRPr>
          </a:p>
          <a:p>
            <a:pPr algn="r" rtl="1"/>
            <a:r>
              <a:rPr lang="en-US" sz="1200" b="1" kern="1200" dirty="0">
                <a:solidFill>
                  <a:schemeClr val="tx1"/>
                </a:solidFill>
                <a:latin typeface="+mn-lt"/>
                <a:ea typeface="+mn-ea"/>
                <a:cs typeface="+mn-cs"/>
              </a:rPr>
              <a:t>***</a:t>
            </a:r>
            <a:r>
              <a:rPr lang="ar-JO" sz="1200" b="1" kern="1200" dirty="0">
                <a:solidFill>
                  <a:schemeClr val="tx1"/>
                </a:solidFill>
                <a:latin typeface="+mn-lt"/>
                <a:ea typeface="+mn-ea"/>
                <a:cs typeface="+mn-cs"/>
              </a:rPr>
              <a:t> </a:t>
            </a:r>
            <a:r>
              <a:rPr lang="ar-SA" sz="1200" b="1" kern="1200" dirty="0">
                <a:solidFill>
                  <a:schemeClr val="tx1"/>
                </a:solidFill>
                <a:latin typeface="+mn-lt"/>
                <a:ea typeface="+mn-ea"/>
                <a:cs typeface="+mn-cs"/>
              </a:rPr>
              <a:t>إذا كنت تفكر في القيام بأنشطة التمكين الاقتصادي، يجب أن يتضمن التقييم مسحا للسوق. ومع ذلك، فمن المستحسن أن يتم إدخال هذا النوع من النشاط في مراحل لاحقة بعد أن </a:t>
            </a:r>
            <a:r>
              <a:rPr lang="ar-SY" sz="1200" b="1" kern="1200" dirty="0">
                <a:solidFill>
                  <a:schemeClr val="tx1"/>
                </a:solidFill>
                <a:latin typeface="+mn-lt"/>
                <a:ea typeface="+mn-ea"/>
                <a:cs typeface="+mn-cs"/>
              </a:rPr>
              <a:t>ت</a:t>
            </a:r>
            <a:r>
              <a:rPr lang="ar-SA" sz="1200" b="1" kern="1200" dirty="0">
                <a:solidFill>
                  <a:schemeClr val="tx1"/>
                </a:solidFill>
                <a:latin typeface="+mn-lt"/>
                <a:ea typeface="+mn-ea"/>
                <a:cs typeface="+mn-cs"/>
              </a:rPr>
              <a:t>كون المساحة الآمنة قد تمت إقامته</a:t>
            </a:r>
            <a:r>
              <a:rPr lang="ar-SY" sz="1200" b="1" kern="1200" dirty="0">
                <a:solidFill>
                  <a:schemeClr val="tx1"/>
                </a:solidFill>
                <a:latin typeface="+mn-lt"/>
                <a:ea typeface="+mn-ea"/>
                <a:cs typeface="+mn-cs"/>
              </a:rPr>
              <a:t>ا</a:t>
            </a:r>
            <a:r>
              <a:rPr lang="ar-SA" sz="1200" b="1" kern="1200" dirty="0">
                <a:solidFill>
                  <a:schemeClr val="tx1"/>
                </a:solidFill>
                <a:latin typeface="+mn-lt"/>
                <a:ea typeface="+mn-ea"/>
                <a:cs typeface="+mn-cs"/>
              </a:rPr>
              <a:t> وأصبح</a:t>
            </a:r>
            <a:r>
              <a:rPr lang="ar-SY" sz="1200" b="1" kern="1200" dirty="0">
                <a:solidFill>
                  <a:schemeClr val="tx1"/>
                </a:solidFill>
                <a:latin typeface="+mn-lt"/>
                <a:ea typeface="+mn-ea"/>
                <a:cs typeface="+mn-cs"/>
              </a:rPr>
              <a:t>ت</a:t>
            </a:r>
            <a:r>
              <a:rPr lang="ar-SA" sz="1200" b="1" kern="1200" dirty="0">
                <a:solidFill>
                  <a:schemeClr val="tx1"/>
                </a:solidFill>
                <a:latin typeface="+mn-lt"/>
                <a:ea typeface="+mn-ea"/>
                <a:cs typeface="+mn-cs"/>
              </a:rPr>
              <a:t> </a:t>
            </a:r>
            <a:r>
              <a:rPr lang="ar-SY" sz="1200" b="1" kern="1200" dirty="0">
                <a:solidFill>
                  <a:schemeClr val="tx1"/>
                </a:solidFill>
                <a:latin typeface="+mn-lt"/>
                <a:ea typeface="+mn-ea"/>
                <a:cs typeface="+mn-cs"/>
              </a:rPr>
              <a:t>ت</a:t>
            </a:r>
            <a:r>
              <a:rPr lang="ar-SA" sz="1200" b="1" kern="1200" dirty="0">
                <a:solidFill>
                  <a:schemeClr val="tx1"/>
                </a:solidFill>
                <a:latin typeface="+mn-lt"/>
                <a:ea typeface="+mn-ea"/>
                <a:cs typeface="+mn-cs"/>
              </a:rPr>
              <a:t>عمل بشكل جيد. وتتطلب هذه التقييمات والأنشطة أيضا مهارات وخبرات متخصصة</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JO" sz="1200" kern="1200" dirty="0">
                <a:solidFill>
                  <a:schemeClr val="tx1"/>
                </a:solidFill>
                <a:latin typeface="+mn-lt"/>
                <a:ea typeface="+mn-ea"/>
                <a:cs typeface="+mn-cs"/>
              </a:rPr>
              <a:t>الخدمات المتاحة للناجيات من العنف القائم على النوع الاجتماعي وكيفية وصول النساء والفتيات إليها.</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44</a:t>
            </a:fld>
            <a:endParaRPr lang="en-US" dirty="0"/>
          </a:p>
        </p:txBody>
      </p:sp>
    </p:spTree>
    <p:extLst>
      <p:ext uri="{BB962C8B-B14F-4D97-AF65-F5344CB8AC3E}">
        <p14:creationId xmlns:p14="http://schemas.microsoft.com/office/powerpoint/2010/main" val="3476384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الشراكات</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أصحاب المصلحة الرئيسيون، الذين يتعين إشراكهم في إنشاء المساحات الآمنة (المجموعات المحلية، </a:t>
            </a:r>
            <a:r>
              <a:rPr lang="ar-JO" sz="1200" kern="1200" dirty="0">
                <a:solidFill>
                  <a:schemeClr val="tx1"/>
                </a:solidFill>
                <a:latin typeface="+mn-lt"/>
                <a:ea typeface="+mn-ea"/>
                <a:cs typeface="+mn-cs"/>
              </a:rPr>
              <a:t>ال</a:t>
            </a:r>
            <a:r>
              <a:rPr lang="ar-SA" sz="1200" kern="1200" dirty="0">
                <a:solidFill>
                  <a:schemeClr val="tx1"/>
                </a:solidFill>
                <a:latin typeface="+mn-lt"/>
                <a:ea typeface="+mn-ea"/>
                <a:cs typeface="+mn-cs"/>
              </a:rPr>
              <a:t>أجهزة الحكومية، رجال الدين وقادة المجتمع المحلي، </a:t>
            </a:r>
            <a:endParaRPr lang="ar-JO"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المجموعات النسائية، المنظمات غير الحكومية القائمة، الشركاء المحتملون، إلخ)</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أفضل نموذج يمكن استخدامه في إنشاء المساحات الآمنة - أي ما إذا كان يجب أن </a:t>
            </a:r>
            <a:r>
              <a:rPr lang="ar-SY" sz="1200" kern="1200" dirty="0">
                <a:solidFill>
                  <a:schemeClr val="tx1"/>
                </a:solidFill>
                <a:latin typeface="+mn-lt"/>
                <a:ea typeface="+mn-ea"/>
                <a:cs typeface="+mn-cs"/>
              </a:rPr>
              <a:t>ت</a:t>
            </a:r>
            <a:r>
              <a:rPr lang="ar-SA" sz="1200" kern="1200" dirty="0">
                <a:solidFill>
                  <a:schemeClr val="tx1"/>
                </a:solidFill>
                <a:latin typeface="+mn-lt"/>
                <a:ea typeface="+mn-ea"/>
                <a:cs typeface="+mn-cs"/>
              </a:rPr>
              <a:t>كون المساحة الآمنة مكانا رسميا آمنا أنشأته منظمة غير حكومية خارجية، أو فضاء أقل رسمية تم إنشاؤه من خلال منظمة نسائية محلية، إلخ.</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الخدمات القائمة (مثلا: خدمات إدارة ودعم حالات العنف القائم على النوع الاجتماعي، خدمات الرعاية </a:t>
            </a:r>
            <a:r>
              <a:rPr lang="ar-JO" sz="1200" kern="1200" dirty="0">
                <a:solidFill>
                  <a:schemeClr val="tx1"/>
                </a:solidFill>
                <a:latin typeface="+mn-lt"/>
                <a:ea typeface="+mn-ea"/>
                <a:cs typeface="+mn-cs"/>
              </a:rPr>
              <a:t>الصحية </a:t>
            </a:r>
            <a:r>
              <a:rPr lang="ar-SA" sz="1200" kern="1200" dirty="0">
                <a:solidFill>
                  <a:schemeClr val="tx1"/>
                </a:solidFill>
                <a:latin typeface="+mn-lt"/>
                <a:ea typeface="+mn-ea"/>
                <a:cs typeface="+mn-cs"/>
              </a:rPr>
              <a:t>الأولية والصحة الإنجابية، المنظمات التي تقدم الدعم لذوي الإعاقة، إلخ)</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45</a:t>
            </a:fld>
            <a:endParaRPr lang="en-US" dirty="0"/>
          </a:p>
        </p:txBody>
      </p:sp>
    </p:spTree>
    <p:extLst>
      <p:ext uri="{BB962C8B-B14F-4D97-AF65-F5344CB8AC3E}">
        <p14:creationId xmlns:p14="http://schemas.microsoft.com/office/powerpoint/2010/main" val="248481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Y" sz="1200" kern="1200" dirty="0">
                <a:solidFill>
                  <a:schemeClr val="tx1"/>
                </a:solidFill>
                <a:latin typeface="+mn-lt"/>
                <a:ea typeface="+mn-ea"/>
                <a:cs typeface="+mn-cs"/>
              </a:rPr>
              <a:t>المساحة</a:t>
            </a:r>
            <a:r>
              <a:rPr lang="ar-SA" sz="1200" kern="1200" dirty="0">
                <a:solidFill>
                  <a:schemeClr val="tx1"/>
                </a:solidFill>
                <a:latin typeface="+mn-lt"/>
                <a:ea typeface="+mn-ea"/>
                <a:cs typeface="+mn-cs"/>
              </a:rPr>
              <a:t> الآمن</a:t>
            </a:r>
            <a:r>
              <a:rPr lang="ar-SY" sz="1200" kern="1200" dirty="0">
                <a:solidFill>
                  <a:schemeClr val="tx1"/>
                </a:solidFill>
                <a:latin typeface="+mn-lt"/>
                <a:ea typeface="+mn-ea"/>
                <a:cs typeface="+mn-cs"/>
              </a:rPr>
              <a:t>ة</a:t>
            </a:r>
            <a:r>
              <a:rPr lang="ar-SA" sz="1200" kern="1200" dirty="0">
                <a:solidFill>
                  <a:schemeClr val="tx1"/>
                </a:solidFill>
                <a:latin typeface="+mn-lt"/>
                <a:ea typeface="+mn-ea"/>
                <a:cs typeface="+mn-cs"/>
              </a:rPr>
              <a:t> ه</a:t>
            </a:r>
            <a:r>
              <a:rPr lang="ar-SY" sz="1200" kern="1200" dirty="0">
                <a:solidFill>
                  <a:schemeClr val="tx1"/>
                </a:solidFill>
                <a:latin typeface="+mn-lt"/>
                <a:ea typeface="+mn-ea"/>
                <a:cs typeface="+mn-cs"/>
              </a:rPr>
              <a:t>ي</a:t>
            </a:r>
            <a:r>
              <a:rPr lang="ar-SA" sz="1200" kern="1200" dirty="0">
                <a:solidFill>
                  <a:schemeClr val="tx1"/>
                </a:solidFill>
                <a:latin typeface="+mn-lt"/>
                <a:ea typeface="+mn-ea"/>
                <a:cs typeface="+mn-cs"/>
              </a:rPr>
              <a:t> مكان، رسمي أو غير رسمي، تشعر فيه</a:t>
            </a:r>
            <a:r>
              <a:rPr lang="ar-JO" sz="1200" kern="1200" dirty="0">
                <a:solidFill>
                  <a:schemeClr val="tx1"/>
                </a:solidFill>
                <a:latin typeface="+mn-lt"/>
                <a:ea typeface="+mn-ea"/>
                <a:cs typeface="+mn-cs"/>
              </a:rPr>
              <a:t> </a:t>
            </a:r>
            <a:r>
              <a:rPr lang="ar-SA" sz="1200" kern="1200" dirty="0">
                <a:solidFill>
                  <a:schemeClr val="tx1"/>
                </a:solidFill>
                <a:latin typeface="+mn-lt"/>
                <a:ea typeface="+mn-ea"/>
                <a:cs typeface="+mn-cs"/>
              </a:rPr>
              <a:t>النساء والفتيات بالأمان الجسدي والعاطفي. ومصطلح "آمن"، في السياق الحالي، يشير إلى غياب الصدم</a:t>
            </a:r>
            <a:r>
              <a:rPr lang="ar-JO" sz="1200" kern="1200" dirty="0">
                <a:solidFill>
                  <a:schemeClr val="tx1"/>
                </a:solidFill>
                <a:latin typeface="+mn-lt"/>
                <a:ea typeface="+mn-ea"/>
                <a:cs typeface="+mn-cs"/>
              </a:rPr>
              <a:t>ات</a:t>
            </a:r>
            <a:r>
              <a:rPr lang="ar-SA" sz="1200" kern="1200" dirty="0">
                <a:solidFill>
                  <a:schemeClr val="tx1"/>
                </a:solidFill>
                <a:latin typeface="+mn-lt"/>
                <a:ea typeface="+mn-ea"/>
                <a:cs typeface="+mn-cs"/>
              </a:rPr>
              <a:t>، والإجهاد المفرط، والعنف (أو الخوف من العنف)، أو الإساءة. إنه مكان تشعر في</a:t>
            </a:r>
            <a:r>
              <a:rPr lang="ar-JO" sz="1200" kern="1200" dirty="0">
                <a:solidFill>
                  <a:schemeClr val="tx1"/>
                </a:solidFill>
                <a:latin typeface="+mn-lt"/>
                <a:ea typeface="+mn-ea"/>
                <a:cs typeface="+mn-cs"/>
              </a:rPr>
              <a:t>ه</a:t>
            </a:r>
            <a:r>
              <a:rPr lang="ar-SA" sz="1200" kern="1200" dirty="0">
                <a:solidFill>
                  <a:schemeClr val="tx1"/>
                </a:solidFill>
                <a:latin typeface="+mn-lt"/>
                <a:ea typeface="+mn-ea"/>
                <a:cs typeface="+mn-cs"/>
              </a:rPr>
              <a:t> النساء والفتيات، أي المستفيدات المحتملات، بالراحة ويتمتعن فيه بحرية التعبير عن أنفسهن دون خوف من المحاكمة أو الأذى</a:t>
            </a:r>
            <a:r>
              <a:rPr lang="ar-JO" sz="1200" kern="1200" dirty="0">
                <a:solidFill>
                  <a:schemeClr val="tx1"/>
                </a:solidFill>
                <a:latin typeface="+mn-lt"/>
                <a:ea typeface="+mn-ea"/>
                <a:cs typeface="+mn-cs"/>
              </a:rPr>
              <a:t>.</a:t>
            </a:r>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6</a:t>
            </a:fld>
            <a:endParaRPr lang="en-US" dirty="0"/>
          </a:p>
        </p:txBody>
      </p:sp>
    </p:spTree>
    <p:extLst>
      <p:ext uri="{BB962C8B-B14F-4D97-AF65-F5344CB8AC3E}">
        <p14:creationId xmlns:p14="http://schemas.microsoft.com/office/powerpoint/2010/main" val="3198883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ar-SA" sz="1200" kern="1200" dirty="0">
                <a:solidFill>
                  <a:schemeClr val="tx1"/>
                </a:solidFill>
                <a:latin typeface="+mn-lt"/>
                <a:ea typeface="+mn-ea"/>
                <a:cs typeface="+mn-cs"/>
              </a:rPr>
              <a:t>المقصود من هذه الشريحة مساعدتك على التنقل عبر الشرائح، ولا داعي لعرضها على المشاركين.</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46</a:t>
            </a:fld>
            <a:endParaRPr lang="en-US" dirty="0"/>
          </a:p>
        </p:txBody>
      </p:sp>
    </p:spTree>
    <p:extLst>
      <p:ext uri="{BB962C8B-B14F-4D97-AF65-F5344CB8AC3E}">
        <p14:creationId xmlns:p14="http://schemas.microsoft.com/office/powerpoint/2010/main" val="3374021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i="1" u="sng" kern="1200" dirty="0">
                <a:solidFill>
                  <a:schemeClr val="tx1"/>
                </a:solidFill>
                <a:latin typeface="+mn-lt"/>
                <a:ea typeface="+mn-ea"/>
                <a:cs typeface="+mn-cs"/>
              </a:rPr>
              <a:t>انقر مرة واحدة لكي يظهر الوعاء</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يمكنك التفكير في المساحات الآمنة كوعاء على شكل قصعة (أو زبدية) يمكن أن يحتوي على العديد من الأشياء المختلفة - الوعاء ضروري، ويجب أن يكون </a:t>
            </a:r>
            <a:r>
              <a:rPr lang="ar-JO" sz="1200" kern="1200" dirty="0">
                <a:solidFill>
                  <a:schemeClr val="tx1"/>
                </a:solidFill>
                <a:latin typeface="+mn-lt"/>
                <a:ea typeface="+mn-ea"/>
                <a:cs typeface="+mn-cs"/>
              </a:rPr>
              <a:t>متينا</a:t>
            </a:r>
            <a:r>
              <a:rPr lang="ar-SA" sz="1200" kern="1200" dirty="0">
                <a:solidFill>
                  <a:schemeClr val="tx1"/>
                </a:solidFill>
                <a:latin typeface="+mn-lt"/>
                <a:ea typeface="+mn-ea"/>
                <a:cs typeface="+mn-cs"/>
              </a:rPr>
              <a:t> (و</a:t>
            </a:r>
            <a:r>
              <a:rPr lang="ar-JO" sz="1200" kern="1200" dirty="0">
                <a:solidFill>
                  <a:schemeClr val="tx1"/>
                </a:solidFill>
                <a:latin typeface="+mn-lt"/>
                <a:ea typeface="+mn-ea"/>
                <a:cs typeface="+mn-cs"/>
              </a:rPr>
              <a:t>من هنا تنبع أهمية </a:t>
            </a:r>
            <a:r>
              <a:rPr lang="ar-SA" sz="1200" kern="1200" dirty="0">
                <a:solidFill>
                  <a:schemeClr val="tx1"/>
                </a:solidFill>
                <a:latin typeface="+mn-lt"/>
                <a:ea typeface="+mn-ea"/>
                <a:cs typeface="+mn-cs"/>
              </a:rPr>
              <a:t>إنشاء المساحات الآمنة بطريقة تركز على المرأة).</a:t>
            </a:r>
            <a:endParaRPr lang="en-US" sz="1200" kern="1200" dirty="0">
              <a:solidFill>
                <a:schemeClr val="tx1"/>
              </a:solidFill>
              <a:latin typeface="+mn-lt"/>
              <a:ea typeface="+mn-ea"/>
              <a:cs typeface="+mn-cs"/>
            </a:endParaRPr>
          </a:p>
          <a:p>
            <a:pPr algn="r" rtl="1"/>
            <a:endParaRPr lang="en-US" sz="1200" i="1" u="sng" kern="1200" dirty="0">
              <a:solidFill>
                <a:schemeClr val="tx1"/>
              </a:solidFill>
              <a:latin typeface="+mn-lt"/>
              <a:ea typeface="+mn-ea"/>
              <a:cs typeface="+mn-cs"/>
            </a:endParaRPr>
          </a:p>
          <a:p>
            <a:pPr algn="r" rtl="1"/>
            <a:r>
              <a:rPr lang="ar-SA" sz="1200" i="1" u="sng" kern="1200" dirty="0">
                <a:solidFill>
                  <a:schemeClr val="tx1"/>
                </a:solidFill>
                <a:latin typeface="+mn-lt"/>
                <a:ea typeface="+mn-ea"/>
                <a:cs typeface="+mn-cs"/>
              </a:rPr>
              <a:t>انقر مرة ثانية لتظهر محتويات الوعاء</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ولكن كل وعاء يمكن أن يحتوي على أشياء مختلفة، تماما كما يمكن توفير مجموعة متنوعة من الأنشطة والخدمات المختلفة في المساحات الآمنة للنساء والفتيات، اعتمادا على السياق والمشاركين، إلخ</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2B336590-010E-DC4C-B9B5-28416401C3C3}" type="slidenum">
              <a:rPr lang="en-US" smtClean="0"/>
              <a:pPr/>
              <a:t>47</a:t>
            </a:fld>
            <a:endParaRPr lang="en-US" dirty="0"/>
          </a:p>
        </p:txBody>
      </p:sp>
    </p:spTree>
    <p:extLst>
      <p:ext uri="{BB962C8B-B14F-4D97-AF65-F5344CB8AC3E}">
        <p14:creationId xmlns:p14="http://schemas.microsoft.com/office/powerpoint/2010/main" val="1119878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kern="1200" dirty="0">
                <a:solidFill>
                  <a:schemeClr val="tx1"/>
                </a:solidFill>
                <a:latin typeface="+mn-lt"/>
                <a:ea typeface="+mn-ea"/>
                <a:cs typeface="+mn-cs"/>
              </a:rPr>
              <a:t>اشرح ما يلي (بالإشارة إلى النقطة </a:t>
            </a:r>
            <a:r>
              <a:rPr lang="ar-SA" sz="1200" kern="1200" dirty="0" err="1">
                <a:solidFill>
                  <a:schemeClr val="tx1"/>
                </a:solidFill>
                <a:latin typeface="+mn-lt"/>
                <a:ea typeface="+mn-ea"/>
                <a:cs typeface="+mn-cs"/>
              </a:rPr>
              <a:t>أ</a:t>
            </a:r>
            <a:r>
              <a:rPr lang="ar-SA"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مع أن العديد من المساحات الآمنة للنساء والفتيات تقدم دعما متخصصا للناجيات من العنف القائم على النوع الاجتماعي، فإنه لا ينبغي أخذ هذا في الاعتبار ما لم تكن لديك ولدى وفريقك المهارات والخبرات اللازمة للقيام بذلك (وفي هذا الصدد، فإن هذا التدريب غير كاف لتمكينكم من تقديم هذا النوع من الدعم المتخصص).</a:t>
            </a:r>
            <a:endParaRPr lang="en-US"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ينبغي مناقشة هذا الأمر مع الإدارة. كما ينبغي البحث عن برامج تدريبية محددة إذا تقرر تقديم هذه الخدمات في هذا المساحة الآمنة.</a:t>
            </a:r>
            <a:endParaRPr lang="en-US"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ومع ذلك، ينبغي أن تكون المساحات الآمنة نقاط دخول للناجيات بحيث تتاح لهن فرص الوصول إلى تلك الأنواع من الخدمات، حتى لو لم تقدمها المساحات مباشرة. وهذا يجعل الخدمات أقل وصما بالعار، مما يفتح المجال أمام النساء والفتيات لالتماس الدعم بطريقة سرية وحذرة</a:t>
            </a:r>
            <a:r>
              <a:rPr lang="en-US" sz="1200" kern="1200" dirty="0">
                <a:solidFill>
                  <a:schemeClr val="tx1"/>
                </a:solidFill>
                <a:latin typeface="+mn-lt"/>
                <a:ea typeface="+mn-ea"/>
                <a:cs typeface="+mn-cs"/>
              </a:rPr>
              <a:t>.</a:t>
            </a: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أخبر المشاركين بأنك ستقضي فترة ما بعد الظهر لمناقشة المزيد من التفاصيل حول كيفية الاستجابة للإفصاح عن أفعال العنف، والتواصل مع الناجيات وربطهن بالخدمات التي يحتاجونها بطريقة متعاطفة وداعمة</a:t>
            </a:r>
            <a:r>
              <a:rPr lang="en-US" sz="1200" kern="1200" dirty="0">
                <a:solidFill>
                  <a:schemeClr val="tx1"/>
                </a:solidFill>
                <a:latin typeface="+mn-lt"/>
                <a:ea typeface="+mn-ea"/>
                <a:cs typeface="+mn-cs"/>
              </a:rPr>
              <a:t>.</a:t>
            </a: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وبالنسبة لبقية محتويات الوعاء (أي، ما يمكن أن نشير إليه على نطاق واسع بأنه "أنشطة"، بدلا من "خدمات")، سوف </a:t>
            </a:r>
            <a:r>
              <a:rPr lang="ar-JO" sz="1200" kern="1200" dirty="0">
                <a:solidFill>
                  <a:schemeClr val="tx1"/>
                </a:solidFill>
                <a:latin typeface="+mn-lt"/>
                <a:ea typeface="+mn-ea"/>
                <a:cs typeface="+mn-cs"/>
              </a:rPr>
              <a:t>نجري </a:t>
            </a:r>
            <a:r>
              <a:rPr lang="ar-SA" sz="1200" kern="1200" dirty="0">
                <a:solidFill>
                  <a:schemeClr val="tx1"/>
                </a:solidFill>
                <a:latin typeface="+mn-lt"/>
                <a:ea typeface="+mn-ea"/>
                <a:cs typeface="+mn-cs"/>
              </a:rPr>
              <a:t>الآن </a:t>
            </a:r>
            <a:r>
              <a:rPr lang="ar-JO" sz="1200" kern="1200" dirty="0">
                <a:solidFill>
                  <a:schemeClr val="tx1"/>
                </a:solidFill>
                <a:latin typeface="+mn-lt"/>
                <a:ea typeface="+mn-ea"/>
                <a:cs typeface="+mn-cs"/>
              </a:rPr>
              <a:t>تمارين </a:t>
            </a:r>
            <a:r>
              <a:rPr lang="ar-SA" sz="1200" kern="1200" dirty="0">
                <a:solidFill>
                  <a:schemeClr val="tx1"/>
                </a:solidFill>
                <a:latin typeface="+mn-lt"/>
                <a:ea typeface="+mn-ea"/>
                <a:cs typeface="+mn-cs"/>
              </a:rPr>
              <a:t>على العمل مع النساء والفتيات للوقوف على </a:t>
            </a:r>
            <a:r>
              <a:rPr lang="ar-SA" sz="1200" kern="1200" dirty="0" err="1">
                <a:solidFill>
                  <a:schemeClr val="tx1"/>
                </a:solidFill>
                <a:latin typeface="+mn-lt"/>
                <a:ea typeface="+mn-ea"/>
                <a:cs typeface="+mn-cs"/>
              </a:rPr>
              <a:t>تفضيلاتهن</a:t>
            </a:r>
            <a:r>
              <a:rPr lang="ar-SA" sz="1200" kern="1200" dirty="0">
                <a:solidFill>
                  <a:schemeClr val="tx1"/>
                </a:solidFill>
                <a:latin typeface="+mn-lt"/>
                <a:ea typeface="+mn-ea"/>
                <a:cs typeface="+mn-cs"/>
              </a:rPr>
              <a:t> وأولوياتهن.</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48</a:t>
            </a:fld>
            <a:endParaRPr lang="en-US" dirty="0"/>
          </a:p>
        </p:txBody>
      </p:sp>
    </p:spTree>
    <p:extLst>
      <p:ext uri="{BB962C8B-B14F-4D97-AF65-F5344CB8AC3E}">
        <p14:creationId xmlns:p14="http://schemas.microsoft.com/office/powerpoint/2010/main" val="624590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إشراك النساء والفتيات:</a:t>
            </a:r>
            <a:r>
              <a:rPr lang="ar-SA" sz="1200" kern="1200" dirty="0">
                <a:solidFill>
                  <a:schemeClr val="tx1"/>
                </a:solidFill>
                <a:latin typeface="+mn-lt"/>
                <a:ea typeface="+mn-ea"/>
                <a:cs typeface="+mn-cs"/>
              </a:rPr>
              <a:t> ينبغي إشراك النساء والفتيات في عملية اتخاذ القرارات مناسبة بشأن جميع الأنشطة بحيث تعكس هذه القرارات احتياجاتهن وأولوياتهن، وتتناسب مع أعمار المشاركات والسياق</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السلامة:</a:t>
            </a:r>
            <a:r>
              <a:rPr lang="ar-SA" sz="1200" kern="1200" dirty="0">
                <a:solidFill>
                  <a:schemeClr val="tx1"/>
                </a:solidFill>
                <a:latin typeface="+mn-lt"/>
                <a:ea typeface="+mn-ea"/>
                <a:cs typeface="+mn-cs"/>
              </a:rPr>
              <a:t> ينبغي ألا تشكل الأنشطة خطرا إضافيا على النساء والفتيات. تعاون معهن للتأكد من أن هذا هو الحال، وللتخفيف، عند الضرورة، من أية مخاطر تنجم عن مشاركتهن</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التنوع:</a:t>
            </a:r>
            <a:r>
              <a:rPr lang="ar-SA" sz="1200" kern="1200" dirty="0">
                <a:solidFill>
                  <a:schemeClr val="tx1"/>
                </a:solidFill>
                <a:latin typeface="+mn-lt"/>
                <a:ea typeface="+mn-ea"/>
                <a:cs typeface="+mn-cs"/>
              </a:rPr>
              <a:t> ينبغي أن تعكس الأنشطة الاحتياجات ومستويات الارتياح المختلفة </a:t>
            </a:r>
            <a:r>
              <a:rPr lang="ar-JO" sz="1200" kern="1200" dirty="0">
                <a:solidFill>
                  <a:schemeClr val="tx1"/>
                </a:solidFill>
                <a:latin typeface="+mn-lt"/>
                <a:ea typeface="+mn-ea"/>
                <a:cs typeface="+mn-cs"/>
              </a:rPr>
              <a:t>لدى </a:t>
            </a:r>
            <a:r>
              <a:rPr lang="ar-JO" sz="1200" kern="1200" dirty="0" err="1">
                <a:solidFill>
                  <a:schemeClr val="tx1"/>
                </a:solidFill>
                <a:latin typeface="+mn-lt"/>
                <a:ea typeface="+mn-ea"/>
                <a:cs typeface="+mn-cs"/>
              </a:rPr>
              <a:t>ا</a:t>
            </a:r>
            <a:r>
              <a:rPr lang="ar-SA" sz="1200" kern="1200" dirty="0">
                <a:solidFill>
                  <a:schemeClr val="tx1"/>
                </a:solidFill>
                <a:latin typeface="+mn-lt"/>
                <a:ea typeface="+mn-ea"/>
                <a:cs typeface="+mn-cs"/>
              </a:rPr>
              <a:t>لنساء والفتيات من مختلف الأعمار والقدرات والحالات الاجتماعية والخلفيات الثقافية والدينية والاهتمامات والمهارات. وقد ترغب بعض النساء والفتيات من مختلف الأعمار أو مراحل الحياة في القيام بأنشطة مختلفة. ولكن، في حالات أخرى تتمتع النساء والفتيات بفرصة التفاعل مع الأخريات والتعلم منهن</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التنفيذ المتدرج:</a:t>
            </a:r>
            <a:r>
              <a:rPr lang="ar-SA" sz="1200" kern="1200" dirty="0">
                <a:solidFill>
                  <a:schemeClr val="tx1"/>
                </a:solidFill>
                <a:latin typeface="+mn-lt"/>
                <a:ea typeface="+mn-ea"/>
                <a:cs typeface="+mn-cs"/>
              </a:rPr>
              <a:t> ابدأ بالأنشطة الأساسية</a:t>
            </a:r>
            <a:r>
              <a:rPr lang="ar-JO" sz="1200" kern="1200" dirty="0">
                <a:solidFill>
                  <a:schemeClr val="tx1"/>
                </a:solidFill>
                <a:latin typeface="+mn-lt"/>
                <a:ea typeface="+mn-ea"/>
                <a:cs typeface="+mn-cs"/>
              </a:rPr>
              <a:t>، ثم انتقل </a:t>
            </a:r>
            <a:r>
              <a:rPr lang="ar-SA" sz="1200" kern="1200" dirty="0">
                <a:solidFill>
                  <a:schemeClr val="tx1"/>
                </a:solidFill>
                <a:latin typeface="+mn-lt"/>
                <a:ea typeface="+mn-ea"/>
                <a:cs typeface="+mn-cs"/>
              </a:rPr>
              <a:t>إلى أنشطة أخرى بعد أن تصبح المساحات الآمنة تعمل بشكل جيد، حيث أن البدء بتنفيذ جميع الأنشطة المحتملة في وقت واحد يمكن أن يرهق الموظفين ويؤدي إلى فشل المساحات الآمنة</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الهيكلة: </a:t>
            </a:r>
            <a:r>
              <a:rPr lang="ar-SA" sz="1200" kern="1200" dirty="0">
                <a:solidFill>
                  <a:schemeClr val="tx1"/>
                </a:solidFill>
                <a:latin typeface="+mn-lt"/>
                <a:ea typeface="+mn-ea"/>
                <a:cs typeface="+mn-cs"/>
              </a:rPr>
              <a:t>حاول أن تحدث توازنا بين الوقت المنظم وغير الم</a:t>
            </a:r>
            <a:r>
              <a:rPr lang="ar-JO" sz="1200" kern="1200" dirty="0">
                <a:solidFill>
                  <a:schemeClr val="tx1"/>
                </a:solidFill>
                <a:latin typeface="+mn-lt"/>
                <a:ea typeface="+mn-ea"/>
                <a:cs typeface="+mn-cs"/>
              </a:rPr>
              <a:t>نظم</a:t>
            </a:r>
            <a:r>
              <a:rPr lang="ar-SA" sz="1200" kern="1200" dirty="0">
                <a:solidFill>
                  <a:schemeClr val="tx1"/>
                </a:solidFill>
                <a:latin typeface="+mn-lt"/>
                <a:ea typeface="+mn-ea"/>
                <a:cs typeface="+mn-cs"/>
              </a:rPr>
              <a:t> للنساء والفتيات. فغالبا ما تكون النساء والفتيات غير معتادات على أن يكون لهن فضاء </a:t>
            </a:r>
            <a:r>
              <a:rPr lang="ar-JO" sz="1200" kern="1200" dirty="0">
                <a:solidFill>
                  <a:schemeClr val="tx1"/>
                </a:solidFill>
                <a:latin typeface="+mn-lt"/>
                <a:ea typeface="+mn-ea"/>
                <a:cs typeface="+mn-cs"/>
              </a:rPr>
              <a:t>مخصص </a:t>
            </a:r>
            <a:r>
              <a:rPr lang="ar-SA" sz="1200" kern="1200" dirty="0">
                <a:solidFill>
                  <a:schemeClr val="tx1"/>
                </a:solidFill>
                <a:latin typeface="+mn-lt"/>
                <a:ea typeface="+mn-ea"/>
                <a:cs typeface="+mn-cs"/>
              </a:rPr>
              <a:t>لأنفسهن، أو على قضاء بعض الوقت في القيام بالأنشطة التي يحلو لهن القيام بها. لذلك، قد يكون ذلك صعبا عليهن في البداية</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المشاركة المواتية:</a:t>
            </a:r>
            <a:r>
              <a:rPr lang="ar-SA" sz="1200" kern="1200" dirty="0">
                <a:solidFill>
                  <a:schemeClr val="tx1"/>
                </a:solidFill>
                <a:latin typeface="+mn-lt"/>
                <a:ea typeface="+mn-ea"/>
                <a:cs typeface="+mn-cs"/>
              </a:rPr>
              <a:t> تعتبر أمور مثل رعاية الطفل والنقل من المركز وإليه من الأمور المهمة، التي يتعين أخذها بالاعتبار لزيادة فرص وصول أمهات الأطفال الصغار إلى الخدمات. ويمكن توفير الخدمات من قبل الموظفين أو المتطوعين للعمل مقابل حوافز. وكحد أدنى، قم بتوفير ما يلزم من المساحات والألعاب والدمى للأطفال. وعند قيامك بالتخطيط لأنشطة المساحة الآمنة، لا تنسى مسؤوليات النساء تجاه رعاية الأطفال</a:t>
            </a:r>
            <a:r>
              <a:rPr lang="ar-JO"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49</a:t>
            </a:fld>
            <a:endParaRPr lang="en-US" dirty="0"/>
          </a:p>
        </p:txBody>
      </p:sp>
    </p:spTree>
    <p:extLst>
      <p:ext uri="{BB962C8B-B14F-4D97-AF65-F5344CB8AC3E}">
        <p14:creationId xmlns:p14="http://schemas.microsoft.com/office/powerpoint/2010/main" val="2103487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الأنشطة النفسية-والاجتماعية والترفيهية</a:t>
            </a:r>
            <a:endParaRPr lang="en-US" sz="1200" kern="1200" dirty="0">
              <a:solidFill>
                <a:schemeClr val="tx1"/>
              </a:solidFill>
              <a:latin typeface="+mn-lt"/>
              <a:ea typeface="+mn-ea"/>
              <a:cs typeface="+mn-cs"/>
            </a:endParaRPr>
          </a:p>
          <a:p>
            <a:pPr algn="r" rtl="1"/>
            <a:r>
              <a:rPr lang="en-US" sz="1200" kern="1200" dirty="0">
                <a:solidFill>
                  <a:schemeClr val="tx1"/>
                </a:solidFill>
                <a:latin typeface="+mn-lt"/>
                <a:ea typeface="+mn-ea"/>
                <a:cs typeface="+mn-cs"/>
              </a:rPr>
              <a:t> </a:t>
            </a:r>
          </a:p>
          <a:p>
            <a:pPr algn="r" rtl="1"/>
            <a:r>
              <a:rPr lang="ar-SA" sz="1200" kern="1200" dirty="0">
                <a:solidFill>
                  <a:schemeClr val="tx1"/>
                </a:solidFill>
                <a:latin typeface="+mn-lt"/>
                <a:ea typeface="+mn-ea"/>
                <a:cs typeface="+mn-cs"/>
              </a:rPr>
              <a:t>ينبغي تكييف جميع الأنشطة، سواء أكانت </a:t>
            </a:r>
            <a:r>
              <a:rPr lang="ar-JO" sz="1200" kern="1200" dirty="0">
                <a:solidFill>
                  <a:schemeClr val="tx1"/>
                </a:solidFill>
                <a:latin typeface="+mn-lt"/>
                <a:ea typeface="+mn-ea"/>
                <a:cs typeface="+mn-cs"/>
              </a:rPr>
              <a:t>أنشطة تقوم بها </a:t>
            </a:r>
            <a:r>
              <a:rPr lang="ar-SA" sz="1200" kern="1200" dirty="0">
                <a:solidFill>
                  <a:schemeClr val="tx1"/>
                </a:solidFill>
                <a:latin typeface="+mn-lt"/>
                <a:ea typeface="+mn-ea"/>
                <a:cs typeface="+mn-cs"/>
              </a:rPr>
              <a:t>مجموعات دعم نظامية أو ترفيهية، وفقا للاحتياجات المحددة للنساء والفتيات. ويمكن أن تشمل الأنشطة ما يلي</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جلسات جماعية مناسبة لأعمار المشاركات </a:t>
            </a:r>
            <a:r>
              <a:rPr lang="ar-SA" sz="1200" kern="1200" dirty="0">
                <a:solidFill>
                  <a:schemeClr val="tx1"/>
                </a:solidFill>
                <a:latin typeface="+mn-lt"/>
                <a:ea typeface="+mn-ea"/>
                <a:cs typeface="+mn-cs"/>
              </a:rPr>
              <a:t>وتتمحور حول "موضوع مركزي"، والتي يمكن أن تشمل جلسات </a:t>
            </a:r>
            <a:r>
              <a:rPr lang="ar-JO" sz="1200" kern="1200" dirty="0">
                <a:solidFill>
                  <a:schemeClr val="tx1"/>
                </a:solidFill>
                <a:latin typeface="+mn-lt"/>
                <a:ea typeface="+mn-ea"/>
                <a:cs typeface="+mn-cs"/>
              </a:rPr>
              <a:t>لاحتساء</a:t>
            </a:r>
            <a:r>
              <a:rPr lang="ar-JO" sz="1200" kern="1200" baseline="0" dirty="0">
                <a:solidFill>
                  <a:schemeClr val="tx1"/>
                </a:solidFill>
                <a:latin typeface="+mn-lt"/>
                <a:ea typeface="+mn-ea"/>
                <a:cs typeface="+mn-cs"/>
              </a:rPr>
              <a:t> ال</a:t>
            </a:r>
            <a:r>
              <a:rPr lang="ar-SA" sz="1200" kern="1200" dirty="0">
                <a:solidFill>
                  <a:schemeClr val="tx1"/>
                </a:solidFill>
                <a:latin typeface="+mn-lt"/>
                <a:ea typeface="+mn-ea"/>
                <a:cs typeface="+mn-cs"/>
              </a:rPr>
              <a:t>قهوة/</a:t>
            </a:r>
            <a:r>
              <a:rPr lang="ar-JO" sz="1200" kern="1200" dirty="0">
                <a:solidFill>
                  <a:schemeClr val="tx1"/>
                </a:solidFill>
                <a:latin typeface="+mn-lt"/>
                <a:ea typeface="+mn-ea"/>
                <a:cs typeface="+mn-cs"/>
              </a:rPr>
              <a:t>ال</a:t>
            </a:r>
            <a:r>
              <a:rPr lang="ar-SA" sz="1200" kern="1200" dirty="0">
                <a:solidFill>
                  <a:schemeClr val="tx1"/>
                </a:solidFill>
                <a:latin typeface="+mn-lt"/>
                <a:ea typeface="+mn-ea"/>
                <a:cs typeface="+mn-cs"/>
              </a:rPr>
              <a:t>شاي، </a:t>
            </a:r>
            <a:r>
              <a:rPr lang="ar-JO" sz="1200" kern="1200" dirty="0">
                <a:solidFill>
                  <a:schemeClr val="tx1"/>
                </a:solidFill>
                <a:latin typeface="+mn-lt"/>
                <a:ea typeface="+mn-ea"/>
                <a:cs typeface="+mn-cs"/>
              </a:rPr>
              <a:t>التجميل</a:t>
            </a:r>
            <a:r>
              <a:rPr lang="ar-SA" sz="1200" kern="1200" dirty="0">
                <a:solidFill>
                  <a:schemeClr val="tx1"/>
                </a:solidFill>
                <a:latin typeface="+mn-lt"/>
                <a:ea typeface="+mn-ea"/>
                <a:cs typeface="+mn-cs"/>
              </a:rPr>
              <a:t>، تصفيف الشعر، أنشطة الخياطة، والتخضيب بالحناء. وينبغي تحديد "الموضوع المركزي" المناسب والمرغوب </a:t>
            </a:r>
            <a:r>
              <a:rPr lang="ar-JO" sz="1200" kern="1200" dirty="0">
                <a:solidFill>
                  <a:schemeClr val="tx1"/>
                </a:solidFill>
                <a:latin typeface="+mn-lt"/>
                <a:ea typeface="+mn-ea"/>
                <a:cs typeface="+mn-cs"/>
              </a:rPr>
              <a:t>به </a:t>
            </a:r>
            <a:r>
              <a:rPr lang="ar-SA" sz="1200" kern="1200" dirty="0">
                <a:solidFill>
                  <a:schemeClr val="tx1"/>
                </a:solidFill>
                <a:latin typeface="+mn-lt"/>
                <a:ea typeface="+mn-ea"/>
                <a:cs typeface="+mn-cs"/>
              </a:rPr>
              <a:t>أثناء المشاورات الجماعية مع النساء والفتيات في المجتمعات المحلية المستهدفة. </a:t>
            </a:r>
            <a:r>
              <a:rPr lang="ar-SA" sz="1200" b="1" kern="1200" dirty="0">
                <a:solidFill>
                  <a:schemeClr val="tx1"/>
                </a:solidFill>
                <a:latin typeface="+mn-lt"/>
                <a:ea typeface="+mn-ea"/>
                <a:cs typeface="+mn-cs"/>
              </a:rPr>
              <a:t>ويتعين أن يقوم بقيادة هذه الأنشطة موظفون نفسيون </a:t>
            </a:r>
            <a:r>
              <a:rPr lang="ar-SY" sz="1200" b="1" kern="1200" dirty="0">
                <a:solidFill>
                  <a:schemeClr val="tx1"/>
                </a:solidFill>
                <a:latin typeface="+mn-lt"/>
                <a:ea typeface="+mn-ea"/>
                <a:cs typeface="+mn-cs"/>
              </a:rPr>
              <a:t>محترفون</a:t>
            </a:r>
            <a:r>
              <a:rPr lang="ar-SA"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أنشطة ترفيهية</a:t>
            </a:r>
            <a:r>
              <a:rPr lang="ar-SA" sz="1200" kern="1200" dirty="0">
                <a:solidFill>
                  <a:schemeClr val="tx1"/>
                </a:solidFill>
                <a:latin typeface="+mn-lt"/>
                <a:ea typeface="+mn-ea"/>
                <a:cs typeface="+mn-cs"/>
              </a:rPr>
              <a:t> تقودها نساء وفتيات من المجتمع المحلي، وتستخدم فيها موارد تقوم المنظمة بشرائها. ومن الأمثلة التي تقوم بها النساء والفتيات في المناطق السورية المتأثرة بالأزمة الخياطة، ال</a:t>
            </a:r>
            <a:r>
              <a:rPr lang="ar-JO" sz="1200" kern="1200" dirty="0">
                <a:solidFill>
                  <a:schemeClr val="tx1"/>
                </a:solidFill>
                <a:latin typeface="+mn-lt"/>
                <a:ea typeface="+mn-ea"/>
                <a:cs typeface="+mn-cs"/>
              </a:rPr>
              <a:t>تجميل</a:t>
            </a:r>
            <a:r>
              <a:rPr lang="ar-SA" sz="1200" kern="1200" dirty="0">
                <a:solidFill>
                  <a:schemeClr val="tx1"/>
                </a:solidFill>
                <a:latin typeface="+mn-lt"/>
                <a:ea typeface="+mn-ea"/>
                <a:cs typeface="+mn-cs"/>
              </a:rPr>
              <a:t>، تصفيف الشعر، محو الأمية، اللغات، أشغال الإبرة، الرسم، والعروض المسرحية</a:t>
            </a:r>
            <a:r>
              <a:rPr lang="ar-JO" sz="1200" kern="1200" dirty="0">
                <a:solidFill>
                  <a:schemeClr val="tx1"/>
                </a:solidFill>
                <a:latin typeface="+mn-lt"/>
                <a:ea typeface="+mn-ea"/>
                <a:cs typeface="+mn-cs"/>
              </a:rPr>
              <a:t>، التي يتم تنفيذها </a:t>
            </a:r>
            <a:r>
              <a:rPr lang="ar-SA" sz="1200" kern="1200" dirty="0">
                <a:solidFill>
                  <a:schemeClr val="tx1"/>
                </a:solidFill>
                <a:latin typeface="+mn-lt"/>
                <a:ea typeface="+mn-ea"/>
                <a:cs typeface="+mn-cs"/>
              </a:rPr>
              <a:t>في منطقة الأزمة السورية</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برامج التدريب المهني النظامية</a:t>
            </a:r>
            <a:r>
              <a:rPr lang="ar-JO" sz="1200" b="1" kern="1200" dirty="0">
                <a:solidFill>
                  <a:schemeClr val="tx1"/>
                </a:solidFill>
                <a:latin typeface="+mn-lt"/>
                <a:ea typeface="+mn-ea"/>
                <a:cs typeface="+mn-cs"/>
              </a:rPr>
              <a:t>،</a:t>
            </a:r>
            <a:r>
              <a:rPr lang="ar-JO" sz="1200" b="0" kern="1200" dirty="0">
                <a:solidFill>
                  <a:schemeClr val="tx1"/>
                </a:solidFill>
                <a:latin typeface="+mn-lt"/>
                <a:ea typeface="+mn-ea"/>
                <a:cs typeface="+mn-cs"/>
              </a:rPr>
              <a:t> التي تعقد </a:t>
            </a:r>
            <a:r>
              <a:rPr lang="ar-SA" sz="1200" kern="1200" dirty="0">
                <a:solidFill>
                  <a:schemeClr val="tx1"/>
                </a:solidFill>
                <a:latin typeface="+mn-lt"/>
                <a:ea typeface="+mn-ea"/>
                <a:cs typeface="+mn-cs"/>
              </a:rPr>
              <a:t>في </a:t>
            </a:r>
            <a:r>
              <a:rPr lang="ar-JO" sz="1200" kern="1200" dirty="0">
                <a:solidFill>
                  <a:schemeClr val="tx1"/>
                </a:solidFill>
                <a:latin typeface="+mn-lt"/>
                <a:ea typeface="+mn-ea"/>
                <a:cs typeface="+mn-cs"/>
              </a:rPr>
              <a:t>فصول </a:t>
            </a:r>
            <a:r>
              <a:rPr lang="ar-SA" sz="1200" kern="1200" dirty="0">
                <a:solidFill>
                  <a:schemeClr val="tx1"/>
                </a:solidFill>
                <a:latin typeface="+mn-lt"/>
                <a:ea typeface="+mn-ea"/>
                <a:cs typeface="+mn-cs"/>
              </a:rPr>
              <a:t>دراسية تبدأ وتنتهي في دورات. وينبغي، إذا أمكن، منح شهادات للمشاركات عند انتهاء التدريب. وتتطلب هذه الأنشطة مزيدا من التدريب والخبرة، وينبغي مناقشتها مع الإدارة</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برامج التدريب على المهارات الحياتية</a:t>
            </a:r>
            <a:r>
              <a:rPr lang="ar-SA" sz="1200" kern="1200" dirty="0">
                <a:solidFill>
                  <a:schemeClr val="tx1"/>
                </a:solidFill>
                <a:latin typeface="+mn-lt"/>
                <a:ea typeface="+mn-ea"/>
                <a:cs typeface="+mn-cs"/>
              </a:rPr>
              <a:t>، سواء أكانت هذه البرامج نظامية أو غير نظامية. ويتعين أن يكون التدريب </a:t>
            </a:r>
            <a:r>
              <a:rPr lang="ar-SA" sz="1200" kern="1200" dirty="0" err="1">
                <a:solidFill>
                  <a:schemeClr val="tx1"/>
                </a:solidFill>
                <a:latin typeface="+mn-lt"/>
                <a:ea typeface="+mn-ea"/>
                <a:cs typeface="+mn-cs"/>
              </a:rPr>
              <a:t>م</a:t>
            </a:r>
            <a:r>
              <a:rPr lang="ar-JO" sz="1200" kern="1200" dirty="0">
                <a:solidFill>
                  <a:schemeClr val="tx1"/>
                </a:solidFill>
                <a:latin typeface="+mn-lt"/>
                <a:ea typeface="+mn-ea"/>
                <a:cs typeface="+mn-cs"/>
              </a:rPr>
              <a:t>صمما </a:t>
            </a:r>
            <a:r>
              <a:rPr lang="ar-SA" sz="1200" kern="1200" dirty="0">
                <a:solidFill>
                  <a:schemeClr val="tx1"/>
                </a:solidFill>
                <a:latin typeface="+mn-lt"/>
                <a:ea typeface="+mn-ea"/>
                <a:cs typeface="+mn-cs"/>
              </a:rPr>
              <a:t>وفق احتياجات المشاركات وأن يناسب أعمارهن.</a:t>
            </a:r>
            <a:endParaRPr lang="en-US" sz="1200" kern="1200" dirty="0">
              <a:solidFill>
                <a:schemeClr val="tx1"/>
              </a:solidFill>
              <a:latin typeface="+mn-lt"/>
              <a:ea typeface="+mn-ea"/>
              <a:cs typeface="+mn-cs"/>
            </a:endParaRP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أنشطة كسب الرزق.</a:t>
            </a:r>
            <a:r>
              <a:rPr lang="ar-SA" sz="1200" kern="1200" dirty="0">
                <a:solidFill>
                  <a:schemeClr val="tx1"/>
                </a:solidFill>
                <a:latin typeface="+mn-lt"/>
                <a:ea typeface="+mn-ea"/>
                <a:cs typeface="+mn-cs"/>
              </a:rPr>
              <a:t> ينبغي أن يتم تطوير هذه الأنشطة بعناية، </a:t>
            </a:r>
            <a:r>
              <a:rPr lang="ar-JO" sz="1200" kern="1200" dirty="0">
                <a:solidFill>
                  <a:schemeClr val="tx1"/>
                </a:solidFill>
                <a:latin typeface="+mn-lt"/>
                <a:ea typeface="+mn-ea"/>
                <a:cs typeface="+mn-cs"/>
              </a:rPr>
              <a:t>و</a:t>
            </a:r>
            <a:r>
              <a:rPr lang="ar-SA" sz="1200" kern="1200" dirty="0">
                <a:solidFill>
                  <a:schemeClr val="tx1"/>
                </a:solidFill>
                <a:latin typeface="+mn-lt"/>
                <a:ea typeface="+mn-ea"/>
                <a:cs typeface="+mn-cs"/>
              </a:rPr>
              <a:t>هي تتطلب عموما تدريبات وخبرات إضافية. وإذا لم تستند الأنشطة المدرة للدخل إلى تحليل دقيق للسوق، فإنها لن تولد دخلا. ومع ذلك، يمكن أن يظل الدعم النفسي-الاجتماعي هاما بالنسبة للنساء والفتيات.</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50</a:t>
            </a:fld>
            <a:endParaRPr lang="en-US" dirty="0"/>
          </a:p>
        </p:txBody>
      </p:sp>
    </p:spTree>
    <p:extLst>
      <p:ext uri="{BB962C8B-B14F-4D97-AF65-F5344CB8AC3E}">
        <p14:creationId xmlns:p14="http://schemas.microsoft.com/office/powerpoint/2010/main" val="1866108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المعلومات ورفع مستويات الوعي</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يمكن أن تكون المساحات الآمنة نقطة دخول مفيدة للحصول على معلومات هامة بالنسبة للنساء والفتيات، بما في ذلك العنف القائم على النوع الاجتماعي، النظافة الشخصية </a:t>
            </a:r>
            <a:r>
              <a:rPr lang="ar-JO" sz="1200" kern="1200" dirty="0">
                <a:solidFill>
                  <a:schemeClr val="tx1"/>
                </a:solidFill>
                <a:latin typeface="+mn-lt"/>
                <a:ea typeface="+mn-ea"/>
                <a:cs typeface="+mn-cs"/>
              </a:rPr>
              <a:t>والبيئية</a:t>
            </a:r>
            <a:r>
              <a:rPr lang="ar-SA" sz="1200" kern="1200" dirty="0">
                <a:solidFill>
                  <a:schemeClr val="tx1"/>
                </a:solidFill>
                <a:latin typeface="+mn-lt"/>
                <a:ea typeface="+mn-ea"/>
                <a:cs typeface="+mn-cs"/>
              </a:rPr>
              <a:t>، الصحة، التغذية، حقوق المرأة، ممارسات تغذية الأطفال، استراتيجيات التكيف الإيجابية، المهارات الحياتية، إلخ</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ويمكن أن يتراوح هذا النوع من الأنشطة بين الأنشطة غير النظامية (دعوة شخص ما لتبادل المعلومات مع المجموعة) والأنشطة النظامية (المناهج المطورة التي يتم تدريسها على </a:t>
            </a:r>
            <a:r>
              <a:rPr lang="ar-JO" sz="1200" kern="1200" dirty="0">
                <a:solidFill>
                  <a:schemeClr val="tx1"/>
                </a:solidFill>
                <a:latin typeface="+mn-lt"/>
                <a:ea typeface="+mn-ea"/>
                <a:cs typeface="+mn-cs"/>
              </a:rPr>
              <a:t>امتداد </a:t>
            </a:r>
            <a:r>
              <a:rPr lang="ar-SA" sz="1200" kern="1200" dirty="0">
                <a:solidFill>
                  <a:schemeClr val="tx1"/>
                </a:solidFill>
                <a:latin typeface="+mn-lt"/>
                <a:ea typeface="+mn-ea"/>
                <a:cs typeface="+mn-cs"/>
              </a:rPr>
              <a:t>عدة جلسات).</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ينبغي البت في أنواع جلسات المعلومات بمشاركة النساء والفتيات وبطريقة لا تعرضهن للخطر (مثلا: في بعض السياقات، إذا وجد الآباء أو الأقارب الذكور أن المعلومات المتعلقة بالصحة الإنجابية يجري إطلاع الفتيات أو النساء عليها، فقد ينجم عن ذلك بعض المخاطر).</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تأكد من أن هذه الجلسات لا تعرض نزاهة المساحة الآمنة للشبهات. مثلا: قد يتعارض وجود خبراء ذكور في المساحة الآمنة، في بعض الظروف، مع مبادئ تمكين المرأة، مما يتسبب في إلحاق الضرر بسلامة النساء المشاركات</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تأكد من أن التركيز يبقى على خلق فضاء داعم وجذاب وتمكيني للنساء والفتيات، ولا يتحول إلى مجرد مشاطرة المعلومات. فالنساء والفتيات غير معتادات </a:t>
            </a:r>
            <a:r>
              <a:rPr lang="ar-JO" sz="1200" kern="1200" dirty="0">
                <a:solidFill>
                  <a:schemeClr val="tx1"/>
                </a:solidFill>
                <a:latin typeface="+mn-lt"/>
                <a:ea typeface="+mn-ea"/>
                <a:cs typeface="+mn-cs"/>
              </a:rPr>
              <a:t>في الغالب </a:t>
            </a:r>
            <a:r>
              <a:rPr lang="ar-SA" sz="1200" kern="1200" dirty="0">
                <a:solidFill>
                  <a:schemeClr val="tx1"/>
                </a:solidFill>
                <a:latin typeface="+mn-lt"/>
                <a:ea typeface="+mn-ea"/>
                <a:cs typeface="+mn-cs"/>
              </a:rPr>
              <a:t>على التواجد في مكان خاص بهن، أو قضاء الوقت في القيام بما يحلو لهن القيام به. وقد يكون ذلك صعبا بالنسبة لهن في البداية. ومن المهم مواصلة التأكيد على أهمية أن تكون النساء والفتيات معا وأن يدعمن بعضهن بعضا، حتى بدون </a:t>
            </a:r>
            <a:r>
              <a:rPr lang="ar-JO" sz="1200" kern="1200" dirty="0">
                <a:solidFill>
                  <a:schemeClr val="tx1"/>
                </a:solidFill>
                <a:latin typeface="+mn-lt"/>
                <a:ea typeface="+mn-ea"/>
                <a:cs typeface="+mn-cs"/>
              </a:rPr>
              <a:t>عقد </a:t>
            </a:r>
            <a:r>
              <a:rPr lang="ar-SA" sz="1200" kern="1200" dirty="0">
                <a:solidFill>
                  <a:schemeClr val="tx1"/>
                </a:solidFill>
                <a:latin typeface="+mn-lt"/>
                <a:ea typeface="+mn-ea"/>
                <a:cs typeface="+mn-cs"/>
              </a:rPr>
              <a:t>جلسات منظمة</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2B336590-010E-DC4C-B9B5-28416401C3C3}" type="slidenum">
              <a:rPr lang="en-US" smtClean="0"/>
              <a:pPr/>
              <a:t>51</a:t>
            </a:fld>
            <a:endParaRPr lang="en-US" dirty="0"/>
          </a:p>
        </p:txBody>
      </p:sp>
    </p:spTree>
    <p:extLst>
      <p:ext uri="{BB962C8B-B14F-4D97-AF65-F5344CB8AC3E}">
        <p14:creationId xmlns:p14="http://schemas.microsoft.com/office/powerpoint/2010/main" val="1303555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أنشطة الوقاية والاتصال </a:t>
            </a:r>
            <a:endParaRPr lang="en-US" sz="1200" b="1"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يمكن تنظيم أنشطة الوقاية والاتصال داخل وخارج المساحة الآمنة. ومن المهم عند تنظيم مثل هذه الأنشطة، التشديد على العمل مع النساء والفتيات، ومع المجتمع المحلي ككل، من أجل تعزيز بيئة أكثر أمانا، وتشجيع المجتمع المحلي على الالتزام بالوقاية من العنف القائم على النوع الاجتماعي والحد من المخاطر</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ويمكن أن تشمل أنشطة الوقاية ما يلي</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lvl="0" algn="r" rtl="1">
              <a:buFont typeface="Wingdings" pitchFamily="2" charset="2"/>
              <a:buChar char="§"/>
            </a:pPr>
            <a:r>
              <a:rPr lang="ar-SA" sz="1200" kern="1200" dirty="0">
                <a:solidFill>
                  <a:schemeClr val="tx1"/>
                </a:solidFill>
                <a:latin typeface="+mn-lt"/>
                <a:ea typeface="+mn-ea"/>
                <a:cs typeface="+mn-cs"/>
              </a:rPr>
              <a:t>عمليات منتظمة للتدقيق على إجراءات السلامة بغية تقييم المخاطر التي تتهدد سلامة النساء والفتيات، وتحديد الفرص مع القطاعات الأخرى للتخفيف من تلك المخاطر. وينبغي تنسيق عمليات التدقيق على إجراءات السلامة من خلال آليات تنسيق مكافحة العنف القائم على النوع الاجتماعي، حيثما كان ذلك ممكنا وآمنا. وينبغي مشاطرة نتائج عمليات التدقيق على إجراءات السلامة مع القطاعات المعنية الأخرى، مثل لجان الإيواء، لجان تنسيق وإدارة المخيم، ولجان المياه والصرف الصحي، ومع مديري/قادة المخيمات، لكي يتمكنوا جميعا من ضمان سلامة الموقع وأية برامج يتم تنفيذها فيه بالنسبة للنساء والفتيات</a:t>
            </a:r>
            <a:r>
              <a:rPr lang="en-US" sz="1200" kern="1200" dirty="0">
                <a:solidFill>
                  <a:schemeClr val="tx1"/>
                </a:solidFill>
                <a:latin typeface="+mn-lt"/>
                <a:ea typeface="+mn-ea"/>
                <a:cs typeface="+mn-cs"/>
              </a:rPr>
              <a:t>.</a:t>
            </a:r>
          </a:p>
          <a:p>
            <a:pPr lvl="0" algn="r" rtl="1">
              <a:buFont typeface="Wingdings" pitchFamily="2" charset="2"/>
              <a:buChar char="§"/>
            </a:pPr>
            <a:r>
              <a:rPr lang="ar-SA" sz="1200" kern="1200" dirty="0">
                <a:solidFill>
                  <a:schemeClr val="tx1"/>
                </a:solidFill>
                <a:latin typeface="+mn-lt"/>
                <a:ea typeface="+mn-ea"/>
                <a:cs typeface="+mn-cs"/>
              </a:rPr>
              <a:t>يوصى بشدة بإشراك نساء وفتيات من داخل المجتمع المحلي في رسم </a:t>
            </a:r>
            <a:r>
              <a:rPr lang="ar-SA" sz="1200" b="1" kern="1200" dirty="0">
                <a:solidFill>
                  <a:schemeClr val="tx1"/>
                </a:solidFill>
                <a:latin typeface="+mn-lt"/>
                <a:ea typeface="+mn-ea"/>
                <a:cs typeface="+mn-cs"/>
              </a:rPr>
              <a:t>خارطة السلامة</a:t>
            </a:r>
            <a:r>
              <a:rPr lang="en-US" sz="1200" kern="1200" dirty="0">
                <a:solidFill>
                  <a:schemeClr val="tx1"/>
                </a:solidFill>
                <a:latin typeface="+mn-lt"/>
                <a:ea typeface="+mn-ea"/>
                <a:cs typeface="+mn-cs"/>
              </a:rPr>
              <a:t>.</a:t>
            </a:r>
          </a:p>
          <a:p>
            <a:pPr lvl="0" algn="r" rtl="1">
              <a:buFont typeface="Wingdings" pitchFamily="2" charset="2"/>
              <a:buChar char="§"/>
            </a:pPr>
            <a:r>
              <a:rPr lang="ar-SA" sz="1200" kern="1200" dirty="0">
                <a:solidFill>
                  <a:schemeClr val="tx1"/>
                </a:solidFill>
                <a:latin typeface="+mn-lt"/>
                <a:ea typeface="+mn-ea"/>
                <a:cs typeface="+mn-cs"/>
              </a:rPr>
              <a:t>مجموعات السلامة، مثل مجموعة جمع المياه أو مجموعة مرافق</a:t>
            </a:r>
            <a:r>
              <a:rPr lang="ar-JO" sz="1200" kern="1200" dirty="0">
                <a:solidFill>
                  <a:schemeClr val="tx1"/>
                </a:solidFill>
                <a:latin typeface="+mn-lt"/>
                <a:ea typeface="+mn-ea"/>
                <a:cs typeface="+mn-cs"/>
              </a:rPr>
              <a:t>ي</a:t>
            </a:r>
            <a:r>
              <a:rPr lang="ar-SA" sz="1200" kern="1200" dirty="0">
                <a:solidFill>
                  <a:schemeClr val="tx1"/>
                </a:solidFill>
                <a:latin typeface="+mn-lt"/>
                <a:ea typeface="+mn-ea"/>
                <a:cs typeface="+mn-cs"/>
              </a:rPr>
              <a:t> الأطفال وهم في طريقهم إلى المدرسة</a:t>
            </a:r>
            <a:r>
              <a:rPr lang="ar-JO" sz="1200" kern="1200" dirty="0">
                <a:solidFill>
                  <a:schemeClr val="tx1"/>
                </a:solidFill>
                <a:latin typeface="+mn-lt"/>
                <a:ea typeface="+mn-ea"/>
                <a:cs typeface="+mn-cs"/>
              </a:rPr>
              <a:t>. </a:t>
            </a:r>
            <a:r>
              <a:rPr lang="ar-SA" sz="1200" kern="1200" dirty="0">
                <a:solidFill>
                  <a:schemeClr val="tx1"/>
                </a:solidFill>
                <a:latin typeface="+mn-lt"/>
                <a:ea typeface="+mn-ea"/>
                <a:cs typeface="+mn-cs"/>
              </a:rPr>
              <a:t>يمكن لهذه المجموعات أن تساهم في تمكين المجتمعات المحلية لضمان بيئة أكثر أمانا للنساء والفتيات. ويجب إشراك النساء والفتيات بصورة مجدية في إنشاء هذه المجموعات </a:t>
            </a:r>
            <a:r>
              <a:rPr lang="ar-SA" sz="1200" kern="1200" dirty="0" err="1">
                <a:solidFill>
                  <a:schemeClr val="tx1"/>
                </a:solidFill>
                <a:latin typeface="+mn-lt"/>
                <a:ea typeface="+mn-ea"/>
                <a:cs typeface="+mn-cs"/>
              </a:rPr>
              <a:t>و</a:t>
            </a:r>
            <a:r>
              <a:rPr lang="ar-JO" sz="1200" kern="1200" dirty="0">
                <a:solidFill>
                  <a:schemeClr val="tx1"/>
                </a:solidFill>
                <a:latin typeface="+mn-lt"/>
                <a:ea typeface="+mn-ea"/>
                <a:cs typeface="+mn-cs"/>
              </a:rPr>
              <a:t>الاستفادة منها</a:t>
            </a:r>
            <a:r>
              <a:rPr lang="ar-SA" sz="1200" kern="1200" dirty="0">
                <a:solidFill>
                  <a:schemeClr val="tx1"/>
                </a:solidFill>
                <a:latin typeface="+mn-lt"/>
                <a:ea typeface="+mn-ea"/>
                <a:cs typeface="+mn-cs"/>
              </a:rPr>
              <a:t>. ومن المهم أيضا التأكد من أن مجموعات السلامة هذه لا تعيد مسؤولية حماية النساء والفتيات مرة أخرى إلى النساء والفتيات أنفسهن. مثلا: إذا اضطرت امرأة ما إلى  الذهاب بمفردها لجلب الماء ثم تعرضت </a:t>
            </a:r>
            <a:r>
              <a:rPr lang="ar-JO" sz="1200" kern="1200" dirty="0">
                <a:solidFill>
                  <a:schemeClr val="tx1"/>
                </a:solidFill>
                <a:latin typeface="+mn-lt"/>
                <a:ea typeface="+mn-ea"/>
                <a:cs typeface="+mn-cs"/>
              </a:rPr>
              <a:t>لاعتداء</a:t>
            </a:r>
            <a:r>
              <a:rPr lang="ar-SA" sz="1200" kern="1200" dirty="0">
                <a:solidFill>
                  <a:schemeClr val="tx1"/>
                </a:solidFill>
                <a:latin typeface="+mn-lt"/>
                <a:ea typeface="+mn-ea"/>
                <a:cs typeface="+mn-cs"/>
              </a:rPr>
              <a:t>، يجب أن يكون واضحا أن ذلك لا يمكن اعتباره بأي حال من الأحوال خطأ </a:t>
            </a:r>
            <a:r>
              <a:rPr lang="ar-JO" sz="1200" kern="1200" dirty="0">
                <a:solidFill>
                  <a:schemeClr val="tx1"/>
                </a:solidFill>
                <a:latin typeface="+mn-lt"/>
                <a:ea typeface="+mn-ea"/>
                <a:cs typeface="+mn-cs"/>
              </a:rPr>
              <a:t>قامت هي بارتكابه</a:t>
            </a:r>
            <a:r>
              <a:rPr lang="ar-SA"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أنشطة الاتصال</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توفر هذه الأنشطة الفرص للوصول إلى النساء والفتيات اللواتي يمكن تقييد حركتهن بطريقة أو بأخرى. ومن الأهمية بمكان الاعتماد على المجموعات النسائية وشبكات الدعم القائمة داخل المجتمعات المحلية لتعزيز فعالية أنشطة الاتصال. ويمكن أن تشمل هذه المبادرات ما يلي</a:t>
            </a:r>
            <a:r>
              <a:rPr lang="en-US" sz="1200" kern="1200" dirty="0">
                <a:solidFill>
                  <a:schemeClr val="tx1"/>
                </a:solidFill>
                <a:latin typeface="+mn-lt"/>
                <a:ea typeface="+mn-ea"/>
                <a:cs typeface="+mn-cs"/>
              </a:rPr>
              <a:t>:</a:t>
            </a:r>
          </a:p>
          <a:p>
            <a:pPr lvl="0" algn="r" rtl="1"/>
            <a:endParaRPr lang="ar-JO" sz="1200" kern="1200" dirty="0">
              <a:solidFill>
                <a:schemeClr val="tx1"/>
              </a:solidFill>
              <a:latin typeface="+mn-lt"/>
              <a:ea typeface="+mn-ea"/>
              <a:cs typeface="+mn-cs"/>
            </a:endParaRPr>
          </a:p>
          <a:p>
            <a:pPr lvl="0" algn="r" rtl="1">
              <a:buFont typeface="Wingdings" pitchFamily="2" charset="2"/>
              <a:buChar char="§"/>
            </a:pPr>
            <a:r>
              <a:rPr lang="ar-SA" sz="1200" kern="1200" dirty="0">
                <a:solidFill>
                  <a:schemeClr val="tx1"/>
                </a:solidFill>
                <a:latin typeface="+mn-lt"/>
                <a:ea typeface="+mn-ea"/>
                <a:cs typeface="+mn-cs"/>
              </a:rPr>
              <a:t>الزيارات المنزلية وجلسات تناول الشاي/القهوة في المنازل لإطلاع أفراد المجتمع المحلي على الأنشطة والخدمات. وفي هذا السياق، من الأهمية بمكان أن تكون فرق الاتصال والتوعية على علم تام بمسائل الخصوصية والسرية ونظام الإحالة.</a:t>
            </a:r>
            <a:endParaRPr lang="en-US" sz="1200" kern="1200" dirty="0">
              <a:solidFill>
                <a:schemeClr val="tx1"/>
              </a:solidFill>
              <a:latin typeface="+mn-lt"/>
              <a:ea typeface="+mn-ea"/>
              <a:cs typeface="+mn-cs"/>
            </a:endParaRPr>
          </a:p>
          <a:p>
            <a:pPr lvl="0" algn="r" rtl="1">
              <a:buFont typeface="Wingdings" pitchFamily="2" charset="2"/>
              <a:buChar char="§"/>
            </a:pPr>
            <a:r>
              <a:rPr lang="ar-SA" sz="1200" kern="1200" dirty="0">
                <a:solidFill>
                  <a:schemeClr val="tx1"/>
                </a:solidFill>
                <a:latin typeface="+mn-lt"/>
                <a:ea typeface="+mn-ea"/>
                <a:cs typeface="+mn-cs"/>
              </a:rPr>
              <a:t>العمل مع الهياكل المجتمعية ورجال الدين وقادة المجتمع المحلي. ويمكن أن ينطوي هذه النشاط على العمل مع الرجال والفتيان في المجتمع المحلي للوقاية من العنف القائم على النوع الاجتماعي وتمكين النساء والفتيات. *** </a:t>
            </a:r>
            <a:r>
              <a:rPr lang="ar-JO" sz="1200" b="1" kern="1200" dirty="0">
                <a:solidFill>
                  <a:schemeClr val="tx1"/>
                </a:solidFill>
                <a:latin typeface="+mn-lt"/>
                <a:ea typeface="+mn-ea"/>
                <a:cs typeface="+mn-cs"/>
              </a:rPr>
              <a:t>قم بال</a:t>
            </a:r>
            <a:r>
              <a:rPr lang="ar-SA" sz="1200" b="1" kern="1200" dirty="0">
                <a:solidFill>
                  <a:schemeClr val="tx1"/>
                </a:solidFill>
                <a:latin typeface="+mn-lt"/>
                <a:ea typeface="+mn-ea"/>
                <a:cs typeface="+mn-cs"/>
              </a:rPr>
              <a:t>تشاور مع الإدارة قبل البدء في أي عمل مع الرجال والفتيان، وذلك للحيلولة دون وقوع أعمال عنف، وضمان التنفيذ بطريقة لا تشكل مخاطر إضافية للنساء والفتيات.</a:t>
            </a:r>
            <a:endParaRPr lang="en-US" sz="1200" kern="1200" dirty="0">
              <a:solidFill>
                <a:schemeClr val="tx1"/>
              </a:solidFill>
              <a:latin typeface="+mn-lt"/>
              <a:ea typeface="+mn-ea"/>
              <a:cs typeface="+mn-cs"/>
            </a:endParaRPr>
          </a:p>
          <a:p>
            <a:pPr lvl="0" algn="r" rtl="1"/>
            <a:r>
              <a:rPr lang="ar-SA" sz="1200" kern="1200" dirty="0">
                <a:solidFill>
                  <a:schemeClr val="tx1"/>
                </a:solidFill>
                <a:latin typeface="+mn-lt"/>
                <a:ea typeface="+mn-ea"/>
                <a:cs typeface="+mn-cs"/>
              </a:rPr>
              <a:t>تطوير المزيد من المساحات الآمنة غير النظامية المحيطة بالمساحة الآمنة الرئيسي. ويمكن أن يتخذ ذلك شكل مجموعات نسائية تجتمع بانتظام، وتتلقى الدعم في قيامها بتنفيذ أنشطة خارج المركز الرئيسي.</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52</a:t>
            </a:fld>
            <a:endParaRPr lang="en-US" dirty="0"/>
          </a:p>
        </p:txBody>
      </p:sp>
    </p:spTree>
    <p:extLst>
      <p:ext uri="{BB962C8B-B14F-4D97-AF65-F5344CB8AC3E}">
        <p14:creationId xmlns:p14="http://schemas.microsoft.com/office/powerpoint/2010/main" val="2255522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latin typeface="+mn-lt"/>
                <a:ea typeface="+mn-ea"/>
                <a:cs typeface="+mn-cs"/>
              </a:rPr>
              <a:t>قدم باختصار المراجعة المكتبية للأدلة والبرامج التدريبية والأنشطة التي تتناول المساحات الآمنة، و</a:t>
            </a:r>
            <a:r>
              <a:rPr lang="ar-JO" sz="1200" kern="1200" dirty="0">
                <a:solidFill>
                  <a:schemeClr val="tx1"/>
                </a:solidFill>
                <a:latin typeface="+mn-lt"/>
                <a:ea typeface="+mn-ea"/>
                <a:cs typeface="+mn-cs"/>
              </a:rPr>
              <a:t>اشرح </a:t>
            </a:r>
            <a:r>
              <a:rPr lang="ar-SA" sz="1200" kern="1200" dirty="0">
                <a:solidFill>
                  <a:schemeClr val="tx1"/>
                </a:solidFill>
                <a:latin typeface="+mn-lt"/>
                <a:ea typeface="+mn-ea"/>
                <a:cs typeface="+mn-cs"/>
              </a:rPr>
              <a:t>أنه تتوفر هنا مصادر إضافية لتوجيه أنواع الأنشطة التي قد ترغب في القيام بها في المساحات الآمنة. وسيكون ذلك مختلفا في كل موقع وبالنسبة لكل مجموعة من النساء </a:t>
            </a:r>
            <a:r>
              <a:rPr lang="ar-SA" sz="1200" kern="1200" dirty="0" err="1">
                <a:solidFill>
                  <a:schemeClr val="tx1"/>
                </a:solidFill>
                <a:latin typeface="+mn-lt"/>
                <a:ea typeface="+mn-ea"/>
                <a:cs typeface="+mn-cs"/>
              </a:rPr>
              <a:t>و</a:t>
            </a:r>
            <a:r>
              <a:rPr lang="ar-SA" sz="1200" kern="1200" dirty="0">
                <a:solidFill>
                  <a:schemeClr val="tx1"/>
                </a:solidFill>
                <a:latin typeface="+mn-lt"/>
                <a:ea typeface="+mn-ea"/>
                <a:cs typeface="+mn-cs"/>
              </a:rPr>
              <a:t>/أو الفتيات. ولا يمكن أن يغطي هذا البرنامج التدريبي جميع الاحتمالات. لذلك، فإن المراجعة المكتبية تهدف إلى تقديم معلومات إضافية قد تكون مفيدة. وفي بعض الحالات، تكون هذه الأنشطة الإضافية بسيطة ويمكن تنفيذها بمهارات أو معارف متخصصة محدودة، في حين أنها تتطلب في حالات أخرى تدريبا ودعما إضافيين.</a:t>
            </a:r>
            <a:endParaRPr lang="ar-J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53</a:t>
            </a:fld>
            <a:endParaRPr lang="en-US" dirty="0"/>
          </a:p>
        </p:txBody>
      </p:sp>
    </p:spTree>
    <p:extLst>
      <p:ext uri="{BB962C8B-B14F-4D97-AF65-F5344CB8AC3E}">
        <p14:creationId xmlns:p14="http://schemas.microsoft.com/office/powerpoint/2010/main" val="1698708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ar-SA" sz="1200" kern="1200" dirty="0">
                <a:solidFill>
                  <a:schemeClr val="tx1"/>
                </a:solidFill>
                <a:latin typeface="+mn-lt"/>
                <a:ea typeface="+mn-ea"/>
                <a:cs typeface="+mn-cs"/>
              </a:rPr>
              <a:t>المقصود من هذه الشريحة مساعدتك على التنقل عبر الشرائح، ولا داعي لعرضها على المشاركين.</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54</a:t>
            </a:fld>
            <a:endParaRPr lang="en-US" dirty="0"/>
          </a:p>
        </p:txBody>
      </p:sp>
    </p:spTree>
    <p:extLst>
      <p:ext uri="{BB962C8B-B14F-4D97-AF65-F5344CB8AC3E}">
        <p14:creationId xmlns:p14="http://schemas.microsoft.com/office/powerpoint/2010/main" val="4146739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kern="1200" dirty="0">
                <a:solidFill>
                  <a:schemeClr val="tx1"/>
                </a:solidFill>
                <a:latin typeface="+mn-lt"/>
                <a:ea typeface="+mn-ea"/>
                <a:cs typeface="+mn-cs"/>
              </a:rPr>
              <a:t>يسعى النهج الم</a:t>
            </a:r>
            <a:r>
              <a:rPr lang="ar-SY" sz="1200" kern="1200" dirty="0">
                <a:solidFill>
                  <a:schemeClr val="tx1"/>
                </a:solidFill>
                <a:latin typeface="+mn-lt"/>
                <a:ea typeface="+mn-ea"/>
                <a:cs typeface="+mn-cs"/>
              </a:rPr>
              <a:t>رتكز</a:t>
            </a:r>
            <a:r>
              <a:rPr lang="ar-SA" sz="1200" kern="1200" dirty="0">
                <a:solidFill>
                  <a:schemeClr val="tx1"/>
                </a:solidFill>
                <a:latin typeface="+mn-lt"/>
                <a:ea typeface="+mn-ea"/>
                <a:cs typeface="+mn-cs"/>
              </a:rPr>
              <a:t> </a:t>
            </a:r>
            <a:r>
              <a:rPr lang="ar-SY" sz="1200" kern="1200" dirty="0">
                <a:solidFill>
                  <a:schemeClr val="tx1"/>
                </a:solidFill>
                <a:latin typeface="+mn-lt"/>
                <a:ea typeface="+mn-ea"/>
                <a:cs typeface="+mn-cs"/>
              </a:rPr>
              <a:t>على</a:t>
            </a:r>
            <a:r>
              <a:rPr lang="ar-SA" sz="1200" kern="1200" dirty="0">
                <a:solidFill>
                  <a:schemeClr val="tx1"/>
                </a:solidFill>
                <a:latin typeface="+mn-lt"/>
                <a:ea typeface="+mn-ea"/>
                <a:cs typeface="+mn-cs"/>
              </a:rPr>
              <a:t> الناجيات من العنف القائم على النوع الاجتماعي إلى تمكين الناجيات من خلال </a:t>
            </a:r>
            <a:r>
              <a:rPr lang="ar-JO" sz="1200" kern="1200" dirty="0">
                <a:solidFill>
                  <a:schemeClr val="tx1"/>
                </a:solidFill>
                <a:latin typeface="+mn-lt"/>
                <a:ea typeface="+mn-ea"/>
                <a:cs typeface="+mn-cs"/>
              </a:rPr>
              <a:t>اعتبار الناجية محورا لعملية المساعدة، ويأخذ في اعتباره الجوانب الجسدية والنفسية والعاطفية والاجتماعية والروحية للناجية، بالإضافة إلى تاريخها الثقافي والاجتماعي ومجريات الأمور في حياتها والتي من شأنها دعم عملية الانتعاش وتيسيرها، علما بأن العنف القائم على النوع الاجتماعي ما هو إلا تجسيد </a:t>
            </a:r>
            <a:r>
              <a:rPr lang="ar-JO" sz="1200" kern="1200" dirty="0" err="1">
                <a:solidFill>
                  <a:schemeClr val="tx1"/>
                </a:solidFill>
                <a:latin typeface="+mn-lt"/>
                <a:ea typeface="+mn-ea"/>
                <a:cs typeface="+mn-cs"/>
              </a:rPr>
              <a:t>لاختلالات</a:t>
            </a:r>
            <a:r>
              <a:rPr lang="ar-JO" sz="1200" kern="1200" dirty="0">
                <a:solidFill>
                  <a:schemeClr val="tx1"/>
                </a:solidFill>
                <a:latin typeface="+mn-lt"/>
                <a:ea typeface="+mn-ea"/>
                <a:cs typeface="+mn-cs"/>
              </a:rPr>
              <a:t> القوى ومحدودية الخيارات. </a:t>
            </a:r>
            <a:r>
              <a:rPr lang="ar-SA" sz="1200" kern="1200" dirty="0">
                <a:solidFill>
                  <a:schemeClr val="tx1"/>
                </a:solidFill>
                <a:latin typeface="+mn-lt"/>
                <a:ea typeface="+mn-ea"/>
                <a:cs typeface="+mn-cs"/>
              </a:rPr>
              <a:t>وإذا كان مقدمو الخدمات - الذين يتمتعون دائما بوضع أقوى من وضع الناجيات - يفرضون وجهات نظرهم، أو آراءهم، أو تفضيلاتهم على الناجية، فإنهم قد ينشئون عن غير قصد تجارب أخرى تشعر فيها الناجية بمزيد من عدم التمكن أو الإساءة. كما أن النهج المتمحور حول الناجيات يقر بما يلي: </a:t>
            </a:r>
            <a:endParaRPr lang="en-US" sz="1200" kern="1200" dirty="0">
              <a:solidFill>
                <a:schemeClr val="tx1"/>
              </a:solidFill>
              <a:latin typeface="+mn-lt"/>
              <a:ea typeface="+mn-ea"/>
              <a:cs typeface="+mn-cs"/>
            </a:endParaRPr>
          </a:p>
          <a:p>
            <a:pPr lvl="0" algn="r" rtl="1"/>
            <a:endParaRPr lang="ar-JO" sz="1200" kern="1200" dirty="0">
              <a:solidFill>
                <a:schemeClr val="tx1"/>
              </a:solidFill>
              <a:latin typeface="+mn-lt"/>
              <a:ea typeface="+mn-ea"/>
              <a:cs typeface="+mn-cs"/>
            </a:endParaRPr>
          </a:p>
          <a:p>
            <a:pPr lvl="0" algn="r" rtl="1">
              <a:buFont typeface="Arial" pitchFamily="34" charset="0"/>
              <a:buChar char="•"/>
            </a:pPr>
            <a:r>
              <a:rPr lang="ar-JO" sz="1200" kern="1200" dirty="0">
                <a:solidFill>
                  <a:schemeClr val="tx1"/>
                </a:solidFill>
                <a:latin typeface="+mn-lt"/>
                <a:ea typeface="+mn-ea"/>
                <a:cs typeface="+mn-cs"/>
              </a:rPr>
              <a:t>كل شخص فريد في نوعه </a:t>
            </a:r>
            <a:endParaRPr lang="en-US" sz="1200" kern="1200" dirty="0">
              <a:solidFill>
                <a:schemeClr val="tx1"/>
              </a:solidFill>
              <a:latin typeface="+mn-lt"/>
              <a:ea typeface="+mn-ea"/>
              <a:cs typeface="+mn-cs"/>
            </a:endParaRPr>
          </a:p>
          <a:p>
            <a:pPr lvl="0" algn="r" rtl="1">
              <a:buFont typeface="Arial" pitchFamily="34" charset="0"/>
              <a:buChar char="•"/>
            </a:pPr>
            <a:r>
              <a:rPr lang="ar-JO" sz="1200" kern="1200" dirty="0">
                <a:solidFill>
                  <a:schemeClr val="tx1"/>
                </a:solidFill>
                <a:latin typeface="+mn-lt"/>
                <a:ea typeface="+mn-ea"/>
                <a:cs typeface="+mn-cs"/>
              </a:rPr>
              <a:t>يتفاعل كل شخص مع العنف القائم على النوع الاجتماعي بطريقة مختلفة، ونتيجة لذلك، تتكون لديه احتياجات مختلفة </a:t>
            </a:r>
            <a:endParaRPr lang="en-US" sz="1200" kern="1200" dirty="0">
              <a:solidFill>
                <a:schemeClr val="tx1"/>
              </a:solidFill>
              <a:latin typeface="+mn-lt"/>
              <a:ea typeface="+mn-ea"/>
              <a:cs typeface="+mn-cs"/>
            </a:endParaRPr>
          </a:p>
          <a:p>
            <a:pPr lvl="0" algn="r" rtl="1">
              <a:buFont typeface="Arial" pitchFamily="34" charset="0"/>
              <a:buChar char="•"/>
            </a:pPr>
            <a:r>
              <a:rPr lang="ar-JO" sz="1200" kern="1200" dirty="0">
                <a:solidFill>
                  <a:schemeClr val="tx1"/>
                </a:solidFill>
                <a:latin typeface="+mn-lt"/>
                <a:ea typeface="+mn-ea"/>
                <a:cs typeface="+mn-cs"/>
              </a:rPr>
              <a:t>لكل شخص نقاط قوة وموارد وآليات تكيف مختلفة </a:t>
            </a:r>
            <a:endParaRPr lang="en-US" sz="1200" kern="1200" dirty="0">
              <a:solidFill>
                <a:schemeClr val="tx1"/>
              </a:solidFill>
              <a:latin typeface="+mn-lt"/>
              <a:ea typeface="+mn-ea"/>
              <a:cs typeface="+mn-cs"/>
            </a:endParaRPr>
          </a:p>
          <a:p>
            <a:pPr lvl="0" algn="r" rtl="1">
              <a:buFont typeface="Arial" pitchFamily="34" charset="0"/>
              <a:buChar char="•"/>
            </a:pPr>
            <a:r>
              <a:rPr lang="ar-JO" sz="1200" kern="1200" dirty="0">
                <a:solidFill>
                  <a:schemeClr val="tx1"/>
                </a:solidFill>
                <a:latin typeface="+mn-lt"/>
                <a:ea typeface="+mn-ea"/>
                <a:cs typeface="+mn-cs"/>
              </a:rPr>
              <a:t>يحق لكل شخص أن يقرر الأشخاص الذين يسمح لهم بمعرفة ما قد حدث له وما ينبغي أن يحدث له بعد ذلك.</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55</a:t>
            </a:fld>
            <a:endParaRPr lang="en-US" dirty="0"/>
          </a:p>
        </p:txBody>
      </p:sp>
    </p:spTree>
    <p:extLst>
      <p:ext uri="{BB962C8B-B14F-4D97-AF65-F5344CB8AC3E}">
        <p14:creationId xmlns:p14="http://schemas.microsoft.com/office/powerpoint/2010/main" val="264370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kern="1200" dirty="0">
                <a:solidFill>
                  <a:schemeClr val="tx1"/>
                </a:solidFill>
                <a:latin typeface="+mn-lt"/>
                <a:ea typeface="+mn-ea"/>
                <a:cs typeface="+mn-cs"/>
              </a:rPr>
              <a:t>إننا نتحدث، في هذا السياق، عن </a:t>
            </a:r>
            <a:r>
              <a:rPr lang="ar-SY" sz="1200" kern="1200" dirty="0">
                <a:solidFill>
                  <a:schemeClr val="tx1"/>
                </a:solidFill>
                <a:latin typeface="+mn-lt"/>
                <a:ea typeface="+mn-ea"/>
                <a:cs typeface="+mn-cs"/>
              </a:rPr>
              <a:t>مساحات</a:t>
            </a:r>
            <a:r>
              <a:rPr lang="ar-SA" sz="1200" kern="1200" dirty="0">
                <a:solidFill>
                  <a:schemeClr val="tx1"/>
                </a:solidFill>
                <a:latin typeface="+mn-lt"/>
                <a:ea typeface="+mn-ea"/>
                <a:cs typeface="+mn-cs"/>
              </a:rPr>
              <a:t> آمنة للنساء والفتيات. وهي ضرورية بسبب </a:t>
            </a:r>
            <a:r>
              <a:rPr lang="ar-JO" sz="1200" kern="1200" dirty="0">
                <a:solidFill>
                  <a:schemeClr val="tx1"/>
                </a:solidFill>
                <a:latin typeface="+mn-lt"/>
                <a:ea typeface="+mn-ea"/>
                <a:cs typeface="+mn-cs"/>
              </a:rPr>
              <a:t>تعرض النساء والفتيات إلى جميع </a:t>
            </a:r>
            <a:r>
              <a:rPr lang="ar-SA" sz="1200" kern="1200" dirty="0">
                <a:solidFill>
                  <a:schemeClr val="tx1"/>
                </a:solidFill>
                <a:latin typeface="+mn-lt"/>
                <a:ea typeface="+mn-ea"/>
                <a:cs typeface="+mn-cs"/>
              </a:rPr>
              <a:t>أشكال العنف والقيود</a:t>
            </a:r>
            <a:r>
              <a:rPr lang="ar-JO" sz="1200" kern="1200" dirty="0">
                <a:solidFill>
                  <a:schemeClr val="tx1"/>
                </a:solidFill>
                <a:latin typeface="+mn-lt"/>
                <a:ea typeface="+mn-ea"/>
                <a:cs typeface="+mn-cs"/>
              </a:rPr>
              <a:t>،</a:t>
            </a:r>
            <a:r>
              <a:rPr lang="ar-SA" sz="1200" kern="1200" dirty="0">
                <a:solidFill>
                  <a:schemeClr val="tx1"/>
                </a:solidFill>
                <a:latin typeface="+mn-lt"/>
                <a:ea typeface="+mn-ea"/>
                <a:cs typeface="+mn-cs"/>
              </a:rPr>
              <a:t> حيث أن هذه المساحات تستجيب لهذا السياق من خلال القيام بما يلي</a:t>
            </a:r>
            <a:r>
              <a:rPr lang="en-US" sz="1200" kern="1200" dirty="0">
                <a:solidFill>
                  <a:schemeClr val="tx1"/>
                </a:solidFill>
                <a:latin typeface="+mn-lt"/>
                <a:ea typeface="+mn-ea"/>
                <a:cs typeface="+mn-cs"/>
              </a:rPr>
              <a:t>:</a:t>
            </a:r>
            <a:endParaRPr lang="ar-JO"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lvl="0" algn="r" rtl="1">
              <a:buFont typeface="Courier New" pitchFamily="49" charset="0"/>
              <a:buChar char="o"/>
            </a:pPr>
            <a:r>
              <a:rPr lang="ar-JO" sz="1200" kern="1200" dirty="0">
                <a:solidFill>
                  <a:schemeClr val="tx1"/>
                </a:solidFill>
                <a:latin typeface="+mn-lt"/>
                <a:ea typeface="+mn-ea"/>
                <a:cs typeface="+mn-cs"/>
              </a:rPr>
              <a:t>التكيف الاجتماعي وإعادة بناء الشبكات الاجتماعية الخاصة بهن؛ </a:t>
            </a:r>
            <a:endParaRPr lang="en-US" sz="1200" kern="1200" dirty="0">
              <a:solidFill>
                <a:schemeClr val="tx1"/>
              </a:solidFill>
              <a:latin typeface="+mn-lt"/>
              <a:ea typeface="+mn-ea"/>
              <a:cs typeface="+mn-cs"/>
            </a:endParaRPr>
          </a:p>
          <a:p>
            <a:pPr lvl="0" algn="r" rtl="1">
              <a:buFont typeface="Courier New" pitchFamily="49" charset="0"/>
              <a:buChar char="o"/>
            </a:pPr>
            <a:r>
              <a:rPr lang="ar-JO" sz="1200" kern="1200" dirty="0">
                <a:solidFill>
                  <a:schemeClr val="tx1"/>
                </a:solidFill>
                <a:latin typeface="+mn-lt"/>
                <a:ea typeface="+mn-ea"/>
                <a:cs typeface="+mn-cs"/>
              </a:rPr>
              <a:t>تلقي الدعم الاجتماعي؛ </a:t>
            </a:r>
            <a:endParaRPr lang="en-US" sz="1200" kern="1200" dirty="0">
              <a:solidFill>
                <a:schemeClr val="tx1"/>
              </a:solidFill>
              <a:latin typeface="+mn-lt"/>
              <a:ea typeface="+mn-ea"/>
              <a:cs typeface="+mn-cs"/>
            </a:endParaRPr>
          </a:p>
          <a:p>
            <a:pPr lvl="0" algn="r" rtl="1">
              <a:buFont typeface="Courier New" pitchFamily="49" charset="0"/>
              <a:buChar char="o"/>
            </a:pPr>
            <a:r>
              <a:rPr lang="ar-JO" sz="1200" kern="1200" dirty="0">
                <a:solidFill>
                  <a:schemeClr val="tx1"/>
                </a:solidFill>
                <a:latin typeface="+mn-lt"/>
                <a:ea typeface="+mn-ea"/>
                <a:cs typeface="+mn-cs"/>
              </a:rPr>
              <a:t>اكتساب المهارات ذات الصلة؛ </a:t>
            </a:r>
            <a:endParaRPr lang="en-US" sz="1200" kern="1200" dirty="0">
              <a:solidFill>
                <a:schemeClr val="tx1"/>
              </a:solidFill>
              <a:latin typeface="+mn-lt"/>
              <a:ea typeface="+mn-ea"/>
              <a:cs typeface="+mn-cs"/>
            </a:endParaRPr>
          </a:p>
          <a:p>
            <a:pPr lvl="0" algn="r" rtl="1">
              <a:buFont typeface="Courier New" pitchFamily="49" charset="0"/>
              <a:buChar char="o"/>
            </a:pPr>
            <a:r>
              <a:rPr lang="ar-JO" sz="1200" kern="1200" dirty="0">
                <a:solidFill>
                  <a:schemeClr val="tx1"/>
                </a:solidFill>
                <a:latin typeface="+mn-lt"/>
                <a:ea typeface="+mn-ea"/>
                <a:cs typeface="+mn-cs"/>
              </a:rPr>
              <a:t>الوصول إلى خدمات آمنة ومتعددة القطاعات للعنف </a:t>
            </a:r>
            <a:r>
              <a:rPr lang="ar-JO" sz="1200" dirty="0">
                <a:effectLst/>
                <a:uFill>
                  <a:solidFill>
                    <a:srgbClr val="000000"/>
                  </a:solidFill>
                </a:uFill>
              </a:rPr>
              <a:t>القائم على النوع الاجتماعي</a:t>
            </a:r>
            <a:r>
              <a:rPr lang="ar-JO" sz="1200" kern="1200" dirty="0">
                <a:solidFill>
                  <a:schemeClr val="tx1"/>
                </a:solidFill>
                <a:latin typeface="+mn-lt"/>
                <a:ea typeface="+mn-ea"/>
                <a:cs typeface="+mn-cs"/>
              </a:rPr>
              <a:t>، والتي لا تلحق بهن وصمات العار (خدمات الدعم النفسي-الاجتماعي، المشورة القانونية، المساعدة الطبية)؛ </a:t>
            </a:r>
            <a:endParaRPr lang="en-US" sz="1200" kern="1200" dirty="0">
              <a:solidFill>
                <a:schemeClr val="tx1"/>
              </a:solidFill>
              <a:latin typeface="+mn-lt"/>
              <a:ea typeface="+mn-ea"/>
              <a:cs typeface="+mn-cs"/>
            </a:endParaRPr>
          </a:p>
          <a:p>
            <a:pPr lvl="0" algn="r" rtl="1">
              <a:buFont typeface="Courier New" pitchFamily="49" charset="0"/>
              <a:buChar char="o"/>
            </a:pPr>
            <a:r>
              <a:rPr lang="ar-JO" sz="1200" kern="1200" dirty="0">
                <a:solidFill>
                  <a:schemeClr val="tx1"/>
                </a:solidFill>
                <a:latin typeface="+mn-lt"/>
                <a:ea typeface="+mn-ea"/>
                <a:cs typeface="+mn-cs"/>
              </a:rPr>
              <a:t>الحصول على معلومات حول القضايا ذات الصلة بالنسبة لهن؛ </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JO" sz="1200" kern="1200" dirty="0">
                <a:solidFill>
                  <a:schemeClr val="tx1"/>
                </a:solidFill>
                <a:latin typeface="+mn-lt"/>
                <a:ea typeface="+mn-ea"/>
                <a:cs typeface="+mn-cs"/>
              </a:rPr>
              <a:t>قد يطلق عليها أسماء مختلفة، من بينها، على سبيل المثال لا الحصر، مراكز النساء، أو مراكز النساء المجتمعية، أو مراكز الاستماع والمشورة. وتختلف المساحات الآمنة للنساء عن مراكز الإيواء أو المساحات الآمنة في مراكز الاستقبال أو مراكز المحطة الواحدة (</a:t>
            </a:r>
            <a:r>
              <a:rPr lang="ar-SA" sz="1200" kern="1200" dirty="0">
                <a:solidFill>
                  <a:schemeClr val="tx1"/>
                </a:solidFill>
                <a:latin typeface="+mn-lt"/>
                <a:ea typeface="+mn-ea"/>
                <a:cs typeface="+mn-cs"/>
              </a:rPr>
              <a:t>انظر الملحق 18 للحصول على مزيد من المعلومات)</a:t>
            </a:r>
            <a:r>
              <a:rPr lang="en-US" sz="1200" kern="1200" dirty="0">
                <a:solidFill>
                  <a:schemeClr val="tx1"/>
                </a:solidFill>
                <a:latin typeface="+mn-lt"/>
                <a:ea typeface="+mn-ea"/>
                <a:cs typeface="+mn-cs"/>
              </a:rPr>
              <a:t>.</a:t>
            </a: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وللسلامة العاطفية نفس القدر من الأهمية كالسلامة الجسدية. وقد يختلف الفضاء المادي نفسه (كأن يكون تحت شجرة في الهواء الطلق، أو في أحد الفصول الدراسية، أو في المسجد) طالما أن النساء والفتيات يشعرن فيه بالأمان والدعم</a:t>
            </a:r>
            <a:r>
              <a:rPr lang="ar-JO" sz="1200" kern="1200" dirty="0">
                <a:solidFill>
                  <a:schemeClr val="tx1"/>
                </a:solidFill>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7</a:t>
            </a:fld>
            <a:endParaRPr lang="en-US" dirty="0"/>
          </a:p>
        </p:txBody>
      </p:sp>
    </p:spTree>
    <p:extLst>
      <p:ext uri="{BB962C8B-B14F-4D97-AF65-F5344CB8AC3E}">
        <p14:creationId xmlns:p14="http://schemas.microsoft.com/office/powerpoint/2010/main" val="8481441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en-US" sz="1200" kern="1200" dirty="0">
                <a:solidFill>
                  <a:schemeClr val="tx1"/>
                </a:solidFill>
                <a:latin typeface="+mn-lt"/>
                <a:ea typeface="+mn-ea"/>
                <a:cs typeface="+mn-cs"/>
              </a:rPr>
              <a:t> </a:t>
            </a:r>
            <a:r>
              <a:rPr lang="ar-JO" sz="1200" kern="1200" dirty="0">
                <a:solidFill>
                  <a:schemeClr val="tx1"/>
                </a:solidFill>
                <a:latin typeface="+mn-lt"/>
                <a:ea typeface="+mn-ea"/>
                <a:cs typeface="+mn-cs"/>
              </a:rPr>
              <a:t>تعرف على الموارد المتاحة، بما في ذلك الخدمات الصحية والنفسية-الاجتماعية والقانونية، إن وجدت. راجع إجراءات ال</a:t>
            </a:r>
            <a:r>
              <a:rPr lang="ar-SY" sz="1200" kern="1200" dirty="0">
                <a:solidFill>
                  <a:schemeClr val="tx1"/>
                </a:solidFill>
                <a:latin typeface="+mn-lt"/>
                <a:ea typeface="+mn-ea"/>
                <a:cs typeface="+mn-cs"/>
              </a:rPr>
              <a:t>عم</a:t>
            </a:r>
            <a:r>
              <a:rPr lang="ar-JO" sz="1200" kern="1200" dirty="0">
                <a:solidFill>
                  <a:schemeClr val="tx1"/>
                </a:solidFill>
                <a:latin typeface="+mn-lt"/>
                <a:ea typeface="+mn-ea"/>
                <a:cs typeface="+mn-cs"/>
              </a:rPr>
              <a:t>ل القياسية المعمول بها في مكان عملك، وتعرف على كيفية الوصول إلى الخدمات وتقديم الدعم للناجيات لتيسير وصولهن إليها. وسيعني ذلك، بالنسبة لبعض الناجيات، الإحالة إلى موظفين آخرين ضمن المساحة الآمنة الذي تعمل فيه، في حين يتعين إحالة بعضهن الآخر إلى خدمات متاحة أخرى. تذكر أن دورك لا ينطوي على تقديم المشورة (ما لم تكن قد خضعت لبرامج تدريبية متخصصة للقيام بذلك، وما لم يكن بمقدورك تقديم هذا الدعم بطريقة آمنة وسرية ومستدامة خارج هذا التدريب).  </a:t>
            </a:r>
            <a:endParaRPr lang="en-US" sz="1200" kern="1200" dirty="0">
              <a:solidFill>
                <a:schemeClr val="tx1"/>
              </a:solidFill>
              <a:latin typeface="+mn-lt"/>
              <a:ea typeface="+mn-ea"/>
              <a:cs typeface="+mn-cs"/>
            </a:endParaRPr>
          </a:p>
          <a:p>
            <a:pPr algn="r" rtl="1"/>
            <a:r>
              <a:rPr lang="en-US" sz="1200" kern="1200" dirty="0">
                <a:solidFill>
                  <a:schemeClr val="tx1"/>
                </a:solidFill>
                <a:latin typeface="+mn-lt"/>
                <a:ea typeface="+mn-ea"/>
                <a:cs typeface="+mn-cs"/>
              </a:rPr>
              <a:t> </a:t>
            </a:r>
          </a:p>
          <a:p>
            <a:pPr algn="r" rtl="1"/>
            <a:r>
              <a:rPr lang="ar-SA" sz="1200" kern="1200" dirty="0">
                <a:solidFill>
                  <a:schemeClr val="tx1"/>
                </a:solidFill>
                <a:latin typeface="+mn-lt"/>
                <a:ea typeface="+mn-ea"/>
                <a:cs typeface="+mn-cs"/>
              </a:rPr>
              <a:t>من الضروري أيضا إتباع المبادئ التوجيهية التالية لدعم الناجيات من العنف القائم على النوع الاجتماعي:</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المبدأ التوجيهي رقم 1: السلامة</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يجب أن </a:t>
            </a:r>
            <a:r>
              <a:rPr lang="ar-JO" sz="1200" kern="1200" dirty="0">
                <a:solidFill>
                  <a:schemeClr val="tx1"/>
                </a:solidFill>
                <a:latin typeface="+mn-lt"/>
                <a:ea typeface="+mn-ea"/>
                <a:cs typeface="+mn-cs"/>
              </a:rPr>
              <a:t>تحظى </a:t>
            </a:r>
            <a:r>
              <a:rPr lang="ar-SA" sz="1200" kern="1200" dirty="0">
                <a:solidFill>
                  <a:schemeClr val="tx1"/>
                </a:solidFill>
                <a:latin typeface="+mn-lt"/>
                <a:ea typeface="+mn-ea"/>
                <a:cs typeface="+mn-cs"/>
              </a:rPr>
              <a:t>سلامة وأمن الناجية وغيرها، مثل أطفالها والأشخاص الذين ساعدوها، </a:t>
            </a:r>
            <a:r>
              <a:rPr lang="ar-JO" sz="1200" kern="1200" dirty="0">
                <a:solidFill>
                  <a:schemeClr val="tx1"/>
                </a:solidFill>
                <a:latin typeface="+mn-lt"/>
                <a:ea typeface="+mn-ea"/>
                <a:cs typeface="+mn-cs"/>
              </a:rPr>
              <a:t>ب</a:t>
            </a:r>
            <a:r>
              <a:rPr lang="ar-SA" sz="1200" kern="1200" dirty="0">
                <a:solidFill>
                  <a:schemeClr val="tx1"/>
                </a:solidFill>
                <a:latin typeface="+mn-lt"/>
                <a:ea typeface="+mn-ea"/>
                <a:cs typeface="+mn-cs"/>
              </a:rPr>
              <a:t>الأولوية </a:t>
            </a:r>
            <a:r>
              <a:rPr lang="ar-JO" sz="1200" kern="1200" dirty="0">
                <a:solidFill>
                  <a:schemeClr val="tx1"/>
                </a:solidFill>
                <a:latin typeface="+mn-lt"/>
                <a:ea typeface="+mn-ea"/>
                <a:cs typeface="+mn-cs"/>
              </a:rPr>
              <a:t>القصوى بالنسبة </a:t>
            </a:r>
            <a:r>
              <a:rPr lang="ar-SA" sz="1200" kern="1200" dirty="0">
                <a:solidFill>
                  <a:schemeClr val="tx1"/>
                </a:solidFill>
                <a:latin typeface="+mn-lt"/>
                <a:ea typeface="+mn-ea"/>
                <a:cs typeface="+mn-cs"/>
              </a:rPr>
              <a:t>لجميع الأطراف الفاعلة. وغالبا ما يكون الأفراد الذين يفصحون عن حادثة عنف قائم على النوع الاجتماعي أو عن تاريخ من التعرض للإساءة، معرضين </a:t>
            </a:r>
            <a:r>
              <a:rPr lang="ar-JO" sz="1200" kern="1200" dirty="0">
                <a:solidFill>
                  <a:schemeClr val="tx1"/>
                </a:solidFill>
                <a:latin typeface="+mn-lt"/>
                <a:ea typeface="+mn-ea"/>
                <a:cs typeface="+mn-cs"/>
              </a:rPr>
              <a:t>ب</a:t>
            </a:r>
            <a:r>
              <a:rPr lang="ar-SA" sz="1200" kern="1200" dirty="0">
                <a:solidFill>
                  <a:schemeClr val="tx1"/>
                </a:solidFill>
                <a:latin typeface="+mn-lt"/>
                <a:ea typeface="+mn-ea"/>
                <a:cs typeface="+mn-cs"/>
              </a:rPr>
              <a:t>درجة عالية لخطر المزيد من العنف من </a:t>
            </a:r>
            <a:r>
              <a:rPr lang="ar-JO" sz="1200" kern="1200" dirty="0">
                <a:solidFill>
                  <a:schemeClr val="tx1"/>
                </a:solidFill>
                <a:latin typeface="+mn-lt"/>
                <a:ea typeface="+mn-ea"/>
                <a:cs typeface="+mn-cs"/>
              </a:rPr>
              <a:t>قبل </a:t>
            </a:r>
            <a:r>
              <a:rPr lang="ar-SA" sz="1200" kern="1200" dirty="0">
                <a:solidFill>
                  <a:schemeClr val="tx1"/>
                </a:solidFill>
                <a:latin typeface="+mn-lt"/>
                <a:ea typeface="+mn-ea"/>
                <a:cs typeface="+mn-cs"/>
              </a:rPr>
              <a:t>ال</a:t>
            </a:r>
            <a:r>
              <a:rPr lang="ar-SY" sz="1200" kern="1200" dirty="0">
                <a:solidFill>
                  <a:schemeClr val="tx1"/>
                </a:solidFill>
                <a:latin typeface="+mn-lt"/>
                <a:ea typeface="+mn-ea"/>
                <a:cs typeface="+mn-cs"/>
              </a:rPr>
              <a:t>معتدي</a:t>
            </a:r>
            <a:r>
              <a:rPr lang="ar-SA" sz="1200" kern="1200" dirty="0">
                <a:solidFill>
                  <a:schemeClr val="tx1"/>
                </a:solidFill>
                <a:latin typeface="+mn-lt"/>
                <a:ea typeface="+mn-ea"/>
                <a:cs typeface="+mn-cs"/>
              </a:rPr>
              <a:t> (أو ال</a:t>
            </a:r>
            <a:r>
              <a:rPr lang="ar-SY" sz="1200" kern="1200" dirty="0">
                <a:solidFill>
                  <a:schemeClr val="tx1"/>
                </a:solidFill>
                <a:latin typeface="+mn-lt"/>
                <a:ea typeface="+mn-ea"/>
                <a:cs typeface="+mn-cs"/>
              </a:rPr>
              <a:t>معتدين</a:t>
            </a:r>
            <a:r>
              <a:rPr lang="ar-SA" sz="1200" kern="1200" dirty="0">
                <a:solidFill>
                  <a:schemeClr val="tx1"/>
                </a:solidFill>
                <a:latin typeface="+mn-lt"/>
                <a:ea typeface="+mn-ea"/>
                <a:cs typeface="+mn-cs"/>
              </a:rPr>
              <a:t>) أو من </a:t>
            </a:r>
            <a:r>
              <a:rPr lang="ar-JO" sz="1200" kern="1200" dirty="0">
                <a:solidFill>
                  <a:schemeClr val="tx1"/>
                </a:solidFill>
                <a:latin typeface="+mn-lt"/>
                <a:ea typeface="+mn-ea"/>
                <a:cs typeface="+mn-cs"/>
              </a:rPr>
              <a:t>قبل </a:t>
            </a:r>
            <a:r>
              <a:rPr lang="ar-SA" sz="1200" kern="1200" dirty="0">
                <a:solidFill>
                  <a:schemeClr val="tx1"/>
                </a:solidFill>
                <a:latin typeface="+mn-lt"/>
                <a:ea typeface="+mn-ea"/>
                <a:cs typeface="+mn-cs"/>
              </a:rPr>
              <a:t>الآخرين من حولهم.</a:t>
            </a:r>
            <a:endParaRPr lang="en-US" sz="1200" kern="1200" dirty="0">
              <a:solidFill>
                <a:schemeClr val="tx1"/>
              </a:solidFill>
              <a:latin typeface="+mn-lt"/>
              <a:ea typeface="+mn-ea"/>
              <a:cs typeface="+mn-cs"/>
            </a:endParaRPr>
          </a:p>
          <a:p>
            <a:pPr algn="r" rtl="1"/>
            <a:endParaRPr lang="ar-JO"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المبدأ التوجيهي رقم 2: السرية</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تعكس السرية الاعتقاد بأن الأشخاص يحق لهم اختيار الأطراف الذين يمكنهم، أو لا يمكنهم، الاطلاع على ما حدث لهم. أما الحفاظ على السرية، فيعني عدم الإفصاح عن أية معلومات في أي وقت من الأوقات إلى أي طرف دون </a:t>
            </a:r>
            <a:r>
              <a:rPr lang="ar-JO" sz="1200" kern="1200" dirty="0">
                <a:solidFill>
                  <a:schemeClr val="tx1"/>
                </a:solidFill>
                <a:latin typeface="+mn-lt"/>
                <a:ea typeface="+mn-ea"/>
                <a:cs typeface="+mn-cs"/>
              </a:rPr>
              <a:t>الحصول على </a:t>
            </a:r>
            <a:r>
              <a:rPr lang="ar-SA" sz="1200" kern="1200" dirty="0">
                <a:solidFill>
                  <a:schemeClr val="tx1"/>
                </a:solidFill>
                <a:latin typeface="+mn-lt"/>
                <a:ea typeface="+mn-ea"/>
                <a:cs typeface="+mn-cs"/>
              </a:rPr>
              <a:t>موافقة مستنيرة من الشخص المعني. فالسرية تعزز السلامة والثقة والتمكين.</a:t>
            </a:r>
            <a:endParaRPr lang="en-US" sz="1200" kern="1200" dirty="0">
              <a:solidFill>
                <a:schemeClr val="tx1"/>
              </a:solidFill>
              <a:latin typeface="+mn-lt"/>
              <a:ea typeface="+mn-ea"/>
              <a:cs typeface="+mn-cs"/>
            </a:endParaRPr>
          </a:p>
          <a:p>
            <a:pPr algn="r" rtl="1"/>
            <a:endParaRPr lang="ar-JO"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المبدأ التوجيهي رقم 3: الاحترام</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تسترشد جميع الإجراءات المتخذة باحترام خيارات ورغبات وحقوق وكرامة الناجية.</a:t>
            </a:r>
            <a:endParaRPr lang="en-US" sz="1200" kern="1200" dirty="0">
              <a:solidFill>
                <a:schemeClr val="tx1"/>
              </a:solidFill>
              <a:latin typeface="+mn-lt"/>
              <a:ea typeface="+mn-ea"/>
              <a:cs typeface="+mn-cs"/>
            </a:endParaRPr>
          </a:p>
          <a:p>
            <a:pPr algn="r" rtl="1"/>
            <a:endParaRPr lang="ar-JO"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المبدأ التوجيهي رقم 4: عدم التمييز</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يجب التعامل مع الناجيات من العنف </a:t>
            </a:r>
            <a:r>
              <a:rPr lang="ar-JO" sz="1200" kern="1200" dirty="0">
                <a:solidFill>
                  <a:schemeClr val="tx1"/>
                </a:solidFill>
                <a:latin typeface="+mn-lt"/>
                <a:ea typeface="+mn-ea"/>
                <a:cs typeface="+mn-cs"/>
              </a:rPr>
              <a:t>على قدم المساواة والإنصاف، بغض النظر عن عمر الناجية، أو عرقها، أو ديانتها، أو جنسيتها، أو </a:t>
            </a:r>
            <a:r>
              <a:rPr lang="ar-JO" sz="1200" kern="1200" dirty="0" err="1">
                <a:solidFill>
                  <a:schemeClr val="tx1"/>
                </a:solidFill>
                <a:latin typeface="+mn-lt"/>
                <a:ea typeface="+mn-ea"/>
                <a:cs typeface="+mn-cs"/>
              </a:rPr>
              <a:t>إثنيتها</a:t>
            </a:r>
            <a:r>
              <a:rPr lang="ar-JO" sz="1200" kern="1200" dirty="0">
                <a:solidFill>
                  <a:schemeClr val="tx1"/>
                </a:solidFill>
                <a:latin typeface="+mn-lt"/>
                <a:ea typeface="+mn-ea"/>
                <a:cs typeface="+mn-cs"/>
              </a:rPr>
              <a:t>، أو ميولها الجنسية، أو أية خصائص أخرى.</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56</a:t>
            </a:fld>
            <a:endParaRPr lang="en-US" dirty="0"/>
          </a:p>
        </p:txBody>
      </p:sp>
    </p:spTree>
    <p:extLst>
      <p:ext uri="{BB962C8B-B14F-4D97-AF65-F5344CB8AC3E}">
        <p14:creationId xmlns:p14="http://schemas.microsoft.com/office/powerpoint/2010/main" val="4150674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kern="1200" dirty="0">
                <a:solidFill>
                  <a:schemeClr val="tx1"/>
                </a:solidFill>
                <a:latin typeface="+mn-lt"/>
                <a:ea typeface="+mn-ea"/>
                <a:cs typeface="+mn-cs"/>
              </a:rPr>
              <a:t>الطريقة التي نتفاعل ونتواصل بها مع الناجيات مهمة أيضا، ويمكن أن تساعدنا على تطبيق المبادئ المذكورة أعلاه. قد تشعر العديد من النساء بالذنب أو الخجل، أو يلحقن الملامة بأنفسهن، بسبب العنف الذي تعرضن له. هذه المشاعر تجعل من الصعب عليهن أن يتحدثن عما حدث. ويعتبر التواصل الفعال والحنون جزءا لا يتجزأ من الرعاية التي تركز على الناجيات، ويؤدي وظيفة إضافية هي دعم عملية التعافي النفسي-الاجتماعي من الصدمة.</a:t>
            </a:r>
            <a:endParaRPr lang="en-US" sz="1200" kern="1200" dirty="0">
              <a:solidFill>
                <a:schemeClr val="tx1"/>
              </a:solidFill>
              <a:latin typeface="+mn-lt"/>
              <a:ea typeface="+mn-ea"/>
              <a:cs typeface="+mn-cs"/>
            </a:endParaRPr>
          </a:p>
          <a:p>
            <a:pPr algn="r" rtl="1"/>
            <a:r>
              <a:rPr lang="en-US" sz="1200" kern="1200" dirty="0">
                <a:solidFill>
                  <a:schemeClr val="tx1"/>
                </a:solidFill>
                <a:latin typeface="+mn-lt"/>
                <a:ea typeface="+mn-ea"/>
                <a:cs typeface="+mn-cs"/>
              </a:rPr>
              <a:t> </a:t>
            </a:r>
          </a:p>
          <a:p>
            <a:pPr algn="r" rtl="1"/>
            <a:r>
              <a:rPr lang="ar-SA" sz="1200" kern="1200" dirty="0">
                <a:solidFill>
                  <a:schemeClr val="tx1"/>
                </a:solidFill>
                <a:latin typeface="+mn-lt"/>
                <a:ea typeface="+mn-ea"/>
                <a:cs typeface="+mn-cs"/>
              </a:rPr>
              <a:t>فيما يلي، بعض الاعتبارات الرئيسية في العمل مع الناجيات</a:t>
            </a:r>
            <a:r>
              <a:rPr lang="en-US" sz="1200" kern="1200" dirty="0">
                <a:solidFill>
                  <a:schemeClr val="tx1"/>
                </a:solidFill>
                <a:latin typeface="+mn-lt"/>
                <a:ea typeface="+mn-ea"/>
                <a:cs typeface="+mn-cs"/>
              </a:rPr>
              <a:t>:</a:t>
            </a:r>
            <a:endParaRPr lang="ar-JO"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قم بمساعدة </a:t>
            </a:r>
            <a:r>
              <a:rPr lang="ar-SA" sz="1200" kern="1200" dirty="0">
                <a:solidFill>
                  <a:schemeClr val="tx1"/>
                </a:solidFill>
                <a:latin typeface="+mn-lt"/>
                <a:ea typeface="+mn-ea"/>
                <a:cs typeface="+mn-cs"/>
              </a:rPr>
              <a:t>الناجية على الشعور بالأمان</a:t>
            </a:r>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حاول طمأنتها وتشجيعها ودعمها</a:t>
            </a:r>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لا تُحْدِث أي ضرر – احرص على عدم التسبب بمزيد من الصدمات للناجية </a:t>
            </a:r>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احترم أفكار الناجية ومعتقداتها وآرائها </a:t>
            </a:r>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تواصل معها بطريقة فعالة </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قم بعرض العناوين المذكورة هنا، ثم انتقل إلى الشرائح التالية حيث سيتم شرح كل شريحة بمزيد من التفصيل.</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57</a:t>
            </a:fld>
            <a:endParaRPr lang="en-US" dirty="0"/>
          </a:p>
        </p:txBody>
      </p:sp>
    </p:spTree>
    <p:extLst>
      <p:ext uri="{BB962C8B-B14F-4D97-AF65-F5344CB8AC3E}">
        <p14:creationId xmlns:p14="http://schemas.microsoft.com/office/powerpoint/2010/main" val="1306599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JO" b="1" dirty="0"/>
              <a:t>ساعد الناجية على الشعور بالأمان</a:t>
            </a:r>
          </a:p>
          <a:p>
            <a:pPr algn="r" rtl="1"/>
            <a:endParaRPr lang="ar-JO" b="1" dirty="0"/>
          </a:p>
          <a:p>
            <a:pPr algn="r" rtl="1"/>
            <a:r>
              <a:rPr lang="ar-SA" sz="1200" kern="1200" dirty="0">
                <a:solidFill>
                  <a:schemeClr val="tx1"/>
                </a:solidFill>
                <a:latin typeface="+mn-lt"/>
                <a:ea typeface="+mn-ea"/>
                <a:cs typeface="+mn-cs"/>
              </a:rPr>
              <a:t>إذا </a:t>
            </a:r>
            <a:r>
              <a:rPr lang="ar-JO" sz="1200" kern="1200" dirty="0">
                <a:solidFill>
                  <a:schemeClr val="tx1"/>
                </a:solidFill>
                <a:latin typeface="+mn-lt"/>
                <a:ea typeface="+mn-ea"/>
                <a:cs typeface="+mn-cs"/>
              </a:rPr>
              <a:t>كانت </a:t>
            </a:r>
            <a:r>
              <a:rPr lang="ar-SA" sz="1200" kern="1200" dirty="0">
                <a:solidFill>
                  <a:schemeClr val="tx1"/>
                </a:solidFill>
                <a:latin typeface="+mn-lt"/>
                <a:ea typeface="+mn-ea"/>
                <a:cs typeface="+mn-cs"/>
              </a:rPr>
              <a:t>الناجية </a:t>
            </a:r>
            <a:r>
              <a:rPr lang="ar-JO" sz="1200" kern="1200" dirty="0">
                <a:solidFill>
                  <a:schemeClr val="tx1"/>
                </a:solidFill>
                <a:latin typeface="+mn-lt"/>
                <a:ea typeface="+mn-ea"/>
                <a:cs typeface="+mn-cs"/>
              </a:rPr>
              <a:t>تتحدث ضمن </a:t>
            </a:r>
            <a:r>
              <a:rPr lang="ar-SA" sz="1200" kern="1200" dirty="0">
                <a:solidFill>
                  <a:schemeClr val="tx1"/>
                </a:solidFill>
                <a:latin typeface="+mn-lt"/>
                <a:ea typeface="+mn-ea"/>
                <a:cs typeface="+mn-cs"/>
              </a:rPr>
              <a:t>مجموعة، اسألها ما إذا كانت تريد التحدث معك على انفراد. احرص على أن تجتمعا في مكان آمن وسري، وأن تذكّر النساء </a:t>
            </a:r>
            <a:r>
              <a:rPr lang="ar-SA" sz="1200" kern="1200" dirty="0" err="1">
                <a:solidFill>
                  <a:schemeClr val="tx1"/>
                </a:solidFill>
                <a:latin typeface="+mn-lt"/>
                <a:ea typeface="+mn-ea"/>
                <a:cs typeface="+mn-cs"/>
              </a:rPr>
              <a:t>و</a:t>
            </a:r>
            <a:r>
              <a:rPr lang="ar-SA" sz="1200" kern="1200" dirty="0">
                <a:solidFill>
                  <a:schemeClr val="tx1"/>
                </a:solidFill>
                <a:latin typeface="+mn-lt"/>
                <a:ea typeface="+mn-ea"/>
                <a:cs typeface="+mn-cs"/>
              </a:rPr>
              <a:t>/أو الفتيات الأخريات اللواتي استمعن إلى الإفصاح بمبدأ السرية الذي وافقن عليه.</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حاول أن تعرف ما إذا كانت الناجية تتعرض لخطر مباشر. إذا كان الجواب نعم، ناقش استراتيجيات </a:t>
            </a:r>
            <a:r>
              <a:rPr lang="ar-JO" sz="1200" kern="1200" dirty="0">
                <a:solidFill>
                  <a:schemeClr val="tx1"/>
                </a:solidFill>
                <a:latin typeface="+mn-lt"/>
                <a:ea typeface="+mn-ea"/>
                <a:cs typeface="+mn-cs"/>
              </a:rPr>
              <a:t>ال</a:t>
            </a:r>
            <a:r>
              <a:rPr lang="ar-SA" sz="1200" kern="1200" dirty="0">
                <a:solidFill>
                  <a:schemeClr val="tx1"/>
                </a:solidFill>
                <a:latin typeface="+mn-lt"/>
                <a:ea typeface="+mn-ea"/>
                <a:cs typeface="+mn-cs"/>
              </a:rPr>
              <a:t>حد من المخاطر. *** </a:t>
            </a:r>
            <a:r>
              <a:rPr lang="ar-SA" sz="1200" b="1" kern="1200" dirty="0">
                <a:solidFill>
                  <a:schemeClr val="tx1"/>
                </a:solidFill>
                <a:latin typeface="+mn-lt"/>
                <a:ea typeface="+mn-ea"/>
                <a:cs typeface="+mn-cs"/>
              </a:rPr>
              <a:t>يمكن أن يكون التخطيط للسلامة عملية معقدة وصعبة، وينبغي أن يشارك في وضعها مدير</a:t>
            </a:r>
            <a:r>
              <a:rPr lang="ar-JO" sz="1200" b="1" kern="1200" dirty="0">
                <a:solidFill>
                  <a:schemeClr val="tx1"/>
                </a:solidFill>
                <a:latin typeface="+mn-lt"/>
                <a:ea typeface="+mn-ea"/>
                <a:cs typeface="+mn-cs"/>
              </a:rPr>
              <a:t>و</a:t>
            </a:r>
            <a:r>
              <a:rPr lang="ar-SA" sz="1200" b="1" kern="1200" dirty="0">
                <a:solidFill>
                  <a:schemeClr val="tx1"/>
                </a:solidFill>
                <a:latin typeface="+mn-lt"/>
                <a:ea typeface="+mn-ea"/>
                <a:cs typeface="+mn-cs"/>
              </a:rPr>
              <a:t> حالات متخصص</a:t>
            </a:r>
            <a:r>
              <a:rPr lang="ar-JO" sz="1200" b="1" kern="1200" dirty="0">
                <a:solidFill>
                  <a:schemeClr val="tx1"/>
                </a:solidFill>
                <a:latin typeface="+mn-lt"/>
                <a:ea typeface="+mn-ea"/>
                <a:cs typeface="+mn-cs"/>
              </a:rPr>
              <a:t>و</a:t>
            </a:r>
            <a:r>
              <a:rPr lang="ar-SA" sz="1200" b="1" kern="1200" dirty="0">
                <a:solidFill>
                  <a:schemeClr val="tx1"/>
                </a:solidFill>
                <a:latin typeface="+mn-lt"/>
                <a:ea typeface="+mn-ea"/>
                <a:cs typeface="+mn-cs"/>
              </a:rPr>
              <a:t>ن. احرص على </a:t>
            </a:r>
            <a:r>
              <a:rPr lang="ar-JO" sz="1200" b="1" kern="1200" dirty="0">
                <a:solidFill>
                  <a:schemeClr val="tx1"/>
                </a:solidFill>
                <a:latin typeface="+mn-lt"/>
                <a:ea typeface="+mn-ea"/>
                <a:cs typeface="+mn-cs"/>
              </a:rPr>
              <a:t>إشراك </a:t>
            </a:r>
            <a:r>
              <a:rPr lang="ar-SA" sz="1200" b="1" kern="1200" dirty="0">
                <a:solidFill>
                  <a:schemeClr val="tx1"/>
                </a:solidFill>
                <a:latin typeface="+mn-lt"/>
                <a:ea typeface="+mn-ea"/>
                <a:cs typeface="+mn-cs"/>
              </a:rPr>
              <a:t>المشرف عليك </a:t>
            </a:r>
            <a:r>
              <a:rPr lang="ar-JO" sz="1200" b="1" kern="1200" dirty="0">
                <a:solidFill>
                  <a:schemeClr val="tx1"/>
                </a:solidFill>
                <a:latin typeface="+mn-lt"/>
                <a:ea typeface="+mn-ea"/>
                <a:cs typeface="+mn-cs"/>
              </a:rPr>
              <a:t>في </a:t>
            </a:r>
            <a:r>
              <a:rPr lang="ar-SA" sz="1200" b="1" kern="1200" dirty="0">
                <a:solidFill>
                  <a:schemeClr val="tx1"/>
                </a:solidFill>
                <a:latin typeface="+mn-lt"/>
                <a:ea typeface="+mn-ea"/>
                <a:cs typeface="+mn-cs"/>
              </a:rPr>
              <a:t>التخطيط.</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58</a:t>
            </a:fld>
            <a:endParaRPr lang="en-US" dirty="0"/>
          </a:p>
        </p:txBody>
      </p:sp>
    </p:spTree>
    <p:extLst>
      <p:ext uri="{BB962C8B-B14F-4D97-AF65-F5344CB8AC3E}">
        <p14:creationId xmlns:p14="http://schemas.microsoft.com/office/powerpoint/2010/main" val="970824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JO" sz="1200" b="1" i="1" kern="1200" dirty="0">
                <a:solidFill>
                  <a:schemeClr val="tx1"/>
                </a:solidFill>
                <a:latin typeface="+mn-lt"/>
                <a:ea typeface="+mn-ea"/>
                <a:cs typeface="+mn-cs"/>
              </a:rPr>
              <a:t>حاول طمأنة الناجية وتشجيعها ودعمها</a:t>
            </a:r>
            <a:endParaRPr lang="en-US" sz="1200" kern="1200" dirty="0">
              <a:solidFill>
                <a:schemeClr val="tx1"/>
              </a:solidFill>
              <a:latin typeface="+mn-lt"/>
              <a:ea typeface="+mn-ea"/>
              <a:cs typeface="+mn-cs"/>
            </a:endParaRPr>
          </a:p>
          <a:p>
            <a:pPr algn="r" rtl="1"/>
            <a:r>
              <a:rPr lang="ar-JO" sz="1200" kern="1200" dirty="0">
                <a:solidFill>
                  <a:schemeClr val="tx1"/>
                </a:solidFill>
                <a:latin typeface="+mn-lt"/>
                <a:ea typeface="+mn-ea"/>
                <a:cs typeface="+mn-cs"/>
              </a:rPr>
              <a:t>لا تستعجلها، أو تغرقها بالأسئلة، أو تجبرها على البوح بالتفاصيل. تذكر أن جلستها معك قد تكون أول جلسة تتحدث فيها عن معاناتها. كما أن </a:t>
            </a:r>
            <a:r>
              <a:rPr lang="ar-SA" sz="1200" kern="1200" dirty="0">
                <a:solidFill>
                  <a:schemeClr val="tx1"/>
                </a:solidFill>
                <a:latin typeface="+mn-lt"/>
                <a:ea typeface="+mn-ea"/>
                <a:cs typeface="+mn-cs"/>
              </a:rPr>
              <a:t>معظم النساء لا يفصحن لمقدمي الخدمات عن العنف الذي تعرضن له، وذلك بسبب الخوف من وصمة العار. غالبا ما تشعر الناجيات بالذنب بسبب العنف الذي يتعرضن له (تذكر فاطمة والرسائل التي سمعتها من الناس المحيطين بها). الناجيات بحاجة إلى طمأنة بأن اللوم لا يقع عليهن، فالعنف القائم على النوع الاجتماعي لا يحدث </a:t>
            </a:r>
            <a:r>
              <a:rPr lang="ar-SA" sz="1200" b="1" kern="1200" dirty="0">
                <a:solidFill>
                  <a:schemeClr val="tx1"/>
                </a:solidFill>
                <a:latin typeface="+mn-lt"/>
                <a:ea typeface="+mn-ea"/>
                <a:cs typeface="+mn-cs"/>
              </a:rPr>
              <a:t>أبدا</a:t>
            </a:r>
            <a:r>
              <a:rPr lang="ar-SA" sz="1200" kern="1200" dirty="0">
                <a:solidFill>
                  <a:schemeClr val="tx1"/>
                </a:solidFill>
                <a:latin typeface="+mn-lt"/>
                <a:ea typeface="+mn-ea"/>
                <a:cs typeface="+mn-cs"/>
              </a:rPr>
              <a:t> جراء خطأ ارتكبته الناجية، بغض النظر عن ما تلبسه، أو تفعله، أو تقوله، أو الأماكن التي ترتادها، والعنف هو دائما مسؤولية ال</a:t>
            </a:r>
            <a:r>
              <a:rPr lang="ar-SY" sz="1200" kern="1200" dirty="0">
                <a:solidFill>
                  <a:schemeClr val="tx1"/>
                </a:solidFill>
                <a:latin typeface="+mn-lt"/>
                <a:ea typeface="+mn-ea"/>
                <a:cs typeface="+mn-cs"/>
              </a:rPr>
              <a:t>معتدي</a:t>
            </a:r>
            <a:r>
              <a:rPr lang="ar-SA" sz="1200" kern="1200" dirty="0">
                <a:solidFill>
                  <a:schemeClr val="tx1"/>
                </a:solidFill>
                <a:latin typeface="+mn-lt"/>
                <a:ea typeface="+mn-ea"/>
                <a:cs typeface="+mn-cs"/>
              </a:rPr>
              <a:t>، ونادرا ما تكذب الناجيات عندما يكشفن عن حوادث العنف القائم على النوع الاجتماعي. وعلى أي حال، ليس المطلوب منك بصفتك موظفا في فضاء آمن أن تقرر وقائع ما حدث للناجيات. إن ما تحتاجه الناجية هو شخص يصدق أقوالها ويأخذها محمل الجد. ومن المهم أيضا تأييد خيار الناجية بالإفصاح لك عن العنف الذي تعرضت له. ويمكنك القيام بهذا كله باستخدام "عبارات المواساة" البسيطة التالية:</a:t>
            </a:r>
          </a:p>
          <a:p>
            <a:pPr algn="r" rtl="1"/>
            <a:r>
              <a:rPr lang="en-US" sz="1200" kern="1200" dirty="0">
                <a:solidFill>
                  <a:schemeClr val="tx1"/>
                </a:solidFill>
                <a:latin typeface="+mn-lt"/>
                <a:ea typeface="+mn-ea"/>
                <a:cs typeface="+mn-cs"/>
              </a:rPr>
              <a:t> </a:t>
            </a:r>
          </a:p>
          <a:p>
            <a:pPr lvl="0" algn="r" rtl="1">
              <a:buFont typeface="Wingdings" pitchFamily="2" charset="2"/>
              <a:buChar char="§"/>
            </a:pPr>
            <a:r>
              <a:rPr lang="ar-JO" sz="1200" kern="1200" dirty="0">
                <a:solidFill>
                  <a:schemeClr val="tx1"/>
                </a:solidFill>
                <a:latin typeface="+mn-lt"/>
                <a:ea typeface="+mn-ea"/>
                <a:cs typeface="+mn-cs"/>
              </a:rPr>
              <a:t>أشعر بالأسف لما حدث لك/أشعر بالأسف لما تعانين منه</a:t>
            </a:r>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سرني أنك بُحت لي بما حدث/ شكراً على إعلامي بما حدث</a:t>
            </a:r>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أهن</a:t>
            </a:r>
            <a:r>
              <a:rPr lang="ar-SY" sz="1200" kern="1200" dirty="0">
                <a:solidFill>
                  <a:schemeClr val="tx1"/>
                </a:solidFill>
                <a:latin typeface="+mn-lt"/>
                <a:ea typeface="+mn-ea"/>
                <a:cs typeface="+mn-cs"/>
              </a:rPr>
              <a:t>ئ</a:t>
            </a:r>
            <a:r>
              <a:rPr lang="ar-JO" sz="1200" kern="1200" dirty="0">
                <a:solidFill>
                  <a:schemeClr val="tx1"/>
                </a:solidFill>
                <a:latin typeface="+mn-lt"/>
                <a:ea typeface="+mn-ea"/>
                <a:cs typeface="+mn-cs"/>
              </a:rPr>
              <a:t>ك على شجاعتك في إعلامي بما حدث </a:t>
            </a:r>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لا تلومي نفسك على ما حدث</a:t>
            </a:r>
            <a:endParaRPr lang="en-US" sz="1200" kern="1200" dirty="0">
              <a:solidFill>
                <a:schemeClr val="tx1"/>
              </a:solidFill>
              <a:latin typeface="+mn-lt"/>
              <a:ea typeface="+mn-ea"/>
              <a:cs typeface="+mn-cs"/>
            </a:endParaRPr>
          </a:p>
          <a:p>
            <a:pPr lvl="0" algn="r" rtl="1">
              <a:buFont typeface="Wingdings" pitchFamily="2" charset="2"/>
              <a:buChar char="§"/>
            </a:pPr>
            <a:r>
              <a:rPr lang="ar-JO" sz="1200" kern="1200" dirty="0">
                <a:solidFill>
                  <a:schemeClr val="tx1"/>
                </a:solidFill>
                <a:latin typeface="+mn-lt"/>
                <a:ea typeface="+mn-ea"/>
                <a:cs typeface="+mn-cs"/>
              </a:rPr>
              <a:t>سوف أساعدك في الحصول على الدعم اللازم </a:t>
            </a:r>
          </a:p>
        </p:txBody>
      </p:sp>
      <p:sp>
        <p:nvSpPr>
          <p:cNvPr id="4" name="Slide Number Placeholder 3"/>
          <p:cNvSpPr>
            <a:spLocks noGrp="1"/>
          </p:cNvSpPr>
          <p:nvPr>
            <p:ph type="sldNum" sz="quarter" idx="10"/>
          </p:nvPr>
        </p:nvSpPr>
        <p:spPr/>
        <p:txBody>
          <a:bodyPr/>
          <a:lstStyle/>
          <a:p>
            <a:fld id="{2B336590-010E-DC4C-B9B5-28416401C3C3}" type="slidenum">
              <a:rPr lang="en-US" smtClean="0"/>
              <a:pPr/>
              <a:t>59</a:t>
            </a:fld>
            <a:endParaRPr lang="en-US" dirty="0"/>
          </a:p>
        </p:txBody>
      </p:sp>
    </p:spTree>
    <p:extLst>
      <p:ext uri="{BB962C8B-B14F-4D97-AF65-F5344CB8AC3E}">
        <p14:creationId xmlns:p14="http://schemas.microsoft.com/office/powerpoint/2010/main" val="26952448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JO" sz="1200" b="1" i="1" kern="1200" dirty="0">
                <a:solidFill>
                  <a:schemeClr val="tx1"/>
                </a:solidFill>
                <a:latin typeface="+mn-lt"/>
                <a:ea typeface="+mn-ea"/>
                <a:cs typeface="+mn-cs"/>
              </a:rPr>
              <a:t>لا تحدث أي ضرر – احرص على عدم التسبب بمزيد من الصدمات</a:t>
            </a:r>
            <a:endParaRPr lang="en-US" sz="1200" kern="1200" dirty="0">
              <a:solidFill>
                <a:schemeClr val="tx1"/>
              </a:solidFill>
              <a:latin typeface="+mn-lt"/>
              <a:ea typeface="+mn-ea"/>
              <a:cs typeface="+mn-cs"/>
            </a:endParaRPr>
          </a:p>
          <a:p>
            <a:pPr algn="r" rtl="1"/>
            <a:r>
              <a:rPr lang="ar-JO" sz="1200" kern="1200" dirty="0">
                <a:solidFill>
                  <a:schemeClr val="tx1"/>
                </a:solidFill>
                <a:latin typeface="+mn-lt"/>
                <a:ea typeface="+mn-ea"/>
                <a:cs typeface="+mn-cs"/>
              </a:rPr>
              <a:t>تذكر أنك غير مطالب بالحصول على جميع المعلومات حول ما قد حدث للناجية أو بتقديم المشورة لها.</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JO" sz="1200" kern="1200" dirty="0">
                <a:solidFill>
                  <a:schemeClr val="tx1"/>
                </a:solidFill>
                <a:latin typeface="+mn-lt"/>
                <a:ea typeface="+mn-ea"/>
                <a:cs typeface="+mn-cs"/>
              </a:rPr>
              <a:t>تذكر أن دورك هو الاستماع بطريقة داعمة إلى ما تريد الناجية الإفصاح لك عنه والحرص على أنها تتلقى الدعم الذي تحتاجه.</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JO" sz="1200" kern="1200" dirty="0">
                <a:solidFill>
                  <a:schemeClr val="tx1"/>
                </a:solidFill>
                <a:latin typeface="+mn-lt"/>
                <a:ea typeface="+mn-ea"/>
                <a:cs typeface="+mn-cs"/>
              </a:rPr>
              <a:t>لا تصر على الحصول على التفاصيل الدقيقة لما حدث.</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JO" sz="1200" kern="1200" dirty="0">
                <a:solidFill>
                  <a:schemeClr val="tx1"/>
                </a:solidFill>
                <a:latin typeface="+mn-lt"/>
                <a:ea typeface="+mn-ea"/>
                <a:cs typeface="+mn-cs"/>
              </a:rPr>
              <a:t>لا تغضب ولا تشعر بالإحباط.</a:t>
            </a:r>
            <a:endParaRPr lang="en-US" sz="1200" kern="1200" dirty="0">
              <a:solidFill>
                <a:schemeClr val="tx1"/>
              </a:solidFill>
              <a:latin typeface="+mn-lt"/>
              <a:ea typeface="+mn-ea"/>
              <a:cs typeface="+mn-cs"/>
            </a:endParaRPr>
          </a:p>
          <a:p>
            <a:pPr algn="r" rtl="1"/>
            <a:endParaRPr lang="ar-JO"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قبل كل شيء، </a:t>
            </a:r>
            <a:r>
              <a:rPr lang="ar-JO" sz="1200" kern="1200" dirty="0">
                <a:solidFill>
                  <a:schemeClr val="tx1"/>
                </a:solidFill>
                <a:latin typeface="+mn-lt"/>
                <a:ea typeface="+mn-ea"/>
                <a:cs typeface="+mn-cs"/>
              </a:rPr>
              <a:t>لا تطلب من الناجية إعطاءك معلومات حول أنماط سلوكها قبل الحادث أو حول نشاطها الجنسي السابق، فهذه المعلومات غير مهمة </a:t>
            </a:r>
            <a:r>
              <a:rPr lang="ar-SA" sz="1200" kern="1200" dirty="0">
                <a:solidFill>
                  <a:schemeClr val="tx1"/>
                </a:solidFill>
                <a:latin typeface="+mn-lt"/>
                <a:ea typeface="+mn-ea"/>
                <a:cs typeface="+mn-cs"/>
              </a:rPr>
              <a:t>ويمكن أن تدل على أن الناجية قد تلام لما تعرضت له من عنف.</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60</a:t>
            </a:fld>
            <a:endParaRPr lang="en-US" dirty="0"/>
          </a:p>
        </p:txBody>
      </p:sp>
    </p:spTree>
    <p:extLst>
      <p:ext uri="{BB962C8B-B14F-4D97-AF65-F5344CB8AC3E}">
        <p14:creationId xmlns:p14="http://schemas.microsoft.com/office/powerpoint/2010/main" val="20879154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i="1" kern="1200" dirty="0">
                <a:solidFill>
                  <a:schemeClr val="tx1"/>
                </a:solidFill>
                <a:latin typeface="+mn-lt"/>
                <a:ea typeface="+mn-ea"/>
                <a:cs typeface="+mn-cs"/>
              </a:rPr>
              <a:t>احترم أفكار الناجية ومعتقداتها وآراءها</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ساعد الناجية على استعادة رباطة جأشها، إذ ينبغي أن تكون الناجية قادرة على التحدث عندما تريد والتزام الصمت عندما تريد</a:t>
            </a:r>
            <a:r>
              <a:rPr lang="en-US" sz="1200" kern="1200" dirty="0">
                <a:solidFill>
                  <a:schemeClr val="tx1"/>
                </a:solidFill>
                <a:latin typeface="+mn-lt"/>
                <a:ea typeface="+mn-ea"/>
                <a:cs typeface="+mn-cs"/>
              </a:rPr>
              <a:t>.</a:t>
            </a:r>
          </a:p>
          <a:p>
            <a:pPr algn="r" rtl="1"/>
            <a:r>
              <a:rPr lang="ar-SA" sz="1200" kern="1200" dirty="0">
                <a:solidFill>
                  <a:schemeClr val="tx1"/>
                </a:solidFill>
                <a:latin typeface="+mn-lt"/>
                <a:ea typeface="+mn-ea"/>
                <a:cs typeface="+mn-cs"/>
              </a:rPr>
              <a:t>كثيرا ما تكون الناجية قد فقدت قوتها بسبب ما تعرضت له. لذلك يتعين عليك أن تساعدها </a:t>
            </a:r>
            <a:r>
              <a:rPr lang="ar-JO" sz="1200" kern="1200" dirty="0">
                <a:solidFill>
                  <a:schemeClr val="tx1"/>
                </a:solidFill>
                <a:latin typeface="+mn-lt"/>
                <a:ea typeface="+mn-ea"/>
                <a:cs typeface="+mn-cs"/>
              </a:rPr>
              <a:t>على</a:t>
            </a:r>
            <a:r>
              <a:rPr lang="ar-SA" sz="1200" kern="1200" dirty="0">
                <a:solidFill>
                  <a:schemeClr val="tx1"/>
                </a:solidFill>
                <a:latin typeface="+mn-lt"/>
                <a:ea typeface="+mn-ea"/>
                <a:cs typeface="+mn-cs"/>
              </a:rPr>
              <a:t> استعادة قواها.</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لا تتخذ القرارات نيابة عنها. مثلا: إذا كنت تعتقد أنها يجب أن تسعى للحصول على دعم نفسي-اجتماعي من جهة نظامية، لكنها لا ترغب في الذهاب، ساعدها على استكشاف </a:t>
            </a:r>
            <a:r>
              <a:rPr lang="ar-JO" sz="1200" kern="1200" dirty="0">
                <a:solidFill>
                  <a:schemeClr val="tx1"/>
                </a:solidFill>
                <a:latin typeface="+mn-lt"/>
                <a:ea typeface="+mn-ea"/>
                <a:cs typeface="+mn-cs"/>
              </a:rPr>
              <a:t>فوائد </a:t>
            </a:r>
            <a:r>
              <a:rPr lang="ar-SA" sz="1200" kern="1200" dirty="0">
                <a:solidFill>
                  <a:schemeClr val="tx1"/>
                </a:solidFill>
                <a:latin typeface="+mn-lt"/>
                <a:ea typeface="+mn-ea"/>
                <a:cs typeface="+mn-cs"/>
              </a:rPr>
              <a:t>ومضار ذلك (وكيف يمكنك مساعدتها على التغلب على المضار)، ولكن لا تجبرها على فعل شيء لا تريده. الناجيات وحدهن اللواتي يفهمن تماما تجربتهن وحالتهن، وقد تكون لدى الناجية أسباب لا تستطيع أن تشرحها لك لعدم الرغبة في الوصول إلى خدمات معينة. مثلا: قد يكون أحد العاملين في المركز الصحي على صلة بأسرتها، ومن المحتمل أنه سيبلغ أهلها بأنها تتردد على المركز سعيا للحصول على خدمات</a:t>
            </a:r>
            <a:r>
              <a:rPr lang="en-US" sz="1200" kern="1200" dirty="0">
                <a:solidFill>
                  <a:schemeClr val="tx1"/>
                </a:solidFill>
                <a:latin typeface="+mn-lt"/>
                <a:ea typeface="+mn-ea"/>
                <a:cs typeface="+mn-cs"/>
              </a:rPr>
              <a:t>.</a:t>
            </a:r>
          </a:p>
          <a:p>
            <a:pPr algn="r" rtl="1"/>
            <a:r>
              <a:rPr lang="ar-SA" sz="1200" kern="1200" dirty="0">
                <a:solidFill>
                  <a:schemeClr val="tx1"/>
                </a:solidFill>
                <a:latin typeface="+mn-lt"/>
                <a:ea typeface="+mn-ea"/>
                <a:cs typeface="+mn-cs"/>
              </a:rPr>
              <a:t>قد يستغرق الأمر بعض الوقت قبل أن تشعر الناجية بالارتياح والسعي للحصول على الخدمات النظامية. فلا تشعر بالإحباط أو الغضب بسبب خياراتها أو </a:t>
            </a:r>
            <a:r>
              <a:rPr lang="ar-JO" sz="1200" kern="1200" dirty="0">
                <a:solidFill>
                  <a:schemeClr val="tx1"/>
                </a:solidFill>
                <a:latin typeface="+mn-lt"/>
                <a:ea typeface="+mn-ea"/>
                <a:cs typeface="+mn-cs"/>
              </a:rPr>
              <a:t>بسبب </a:t>
            </a:r>
            <a:r>
              <a:rPr lang="ar-SA" sz="1200" kern="1200" dirty="0">
                <a:solidFill>
                  <a:schemeClr val="tx1"/>
                </a:solidFill>
                <a:latin typeface="+mn-lt"/>
                <a:ea typeface="+mn-ea"/>
                <a:cs typeface="+mn-cs"/>
              </a:rPr>
              <a:t>أي تأخير متوقع.</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61</a:t>
            </a:fld>
            <a:endParaRPr lang="en-US" dirty="0"/>
          </a:p>
        </p:txBody>
      </p:sp>
    </p:spTree>
    <p:extLst>
      <p:ext uri="{BB962C8B-B14F-4D97-AF65-F5344CB8AC3E}">
        <p14:creationId xmlns:p14="http://schemas.microsoft.com/office/powerpoint/2010/main" val="38518813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بين اهتمامك</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استمع للناجية </a:t>
            </a:r>
            <a:r>
              <a:rPr lang="ar-JO" sz="1200" kern="1200" dirty="0">
                <a:solidFill>
                  <a:schemeClr val="tx1"/>
                </a:solidFill>
                <a:latin typeface="+mn-lt"/>
                <a:ea typeface="+mn-ea"/>
                <a:cs typeface="+mn-cs"/>
              </a:rPr>
              <a:t>باهتمام كبير</a:t>
            </a:r>
            <a:r>
              <a:rPr lang="ar-SA" sz="1200" kern="1200" dirty="0">
                <a:solidFill>
                  <a:schemeClr val="tx1"/>
                </a:solidFill>
                <a:latin typeface="+mn-lt"/>
                <a:ea typeface="+mn-ea"/>
                <a:cs typeface="+mn-cs"/>
              </a:rPr>
              <a:t>. واعلم أن التواصل غير اللفظي "يتحدث" أيضا بصوت عال</a:t>
            </a:r>
            <a:r>
              <a:rPr lang="en-US" sz="1200" kern="1200" dirty="0">
                <a:solidFill>
                  <a:schemeClr val="tx1"/>
                </a:solidFill>
                <a:latin typeface="+mn-lt"/>
                <a:ea typeface="+mn-ea"/>
                <a:cs typeface="+mn-cs"/>
              </a:rPr>
              <a:t>.</a:t>
            </a:r>
          </a:p>
          <a:p>
            <a:pPr algn="r" rtl="1" fontAlgn="t"/>
            <a:r>
              <a:rPr lang="ar-JO" sz="1200" kern="1200" dirty="0">
                <a:solidFill>
                  <a:schemeClr val="tx1"/>
                </a:solidFill>
                <a:latin typeface="+mn-lt"/>
                <a:ea typeface="+mn-ea"/>
                <a:cs typeface="+mn-cs"/>
              </a:rPr>
              <a:t>أنظر إليها مباشرة.</a:t>
            </a:r>
            <a:endParaRPr lang="en-US" sz="1200" kern="1200" dirty="0">
              <a:solidFill>
                <a:schemeClr val="tx1"/>
              </a:solidFill>
              <a:latin typeface="+mn-lt"/>
              <a:ea typeface="+mn-ea"/>
              <a:cs typeface="+mn-cs"/>
            </a:endParaRPr>
          </a:p>
          <a:p>
            <a:pPr algn="r" rtl="1" fontAlgn="t"/>
            <a:r>
              <a:rPr lang="ar-JO" sz="1200" kern="1200" dirty="0">
                <a:solidFill>
                  <a:schemeClr val="tx1"/>
                </a:solidFill>
                <a:latin typeface="+mn-lt"/>
                <a:ea typeface="+mn-ea"/>
                <a:cs typeface="+mn-cs"/>
              </a:rPr>
              <a:t>ضع جانباً الأفكار التي تشتت الانتباه.</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حاول أن لا تقوم ذهنيا بإعداد ما تريد قوله لأن ذلك سوف يبعد تركيزك عن الاستماع</a:t>
            </a:r>
            <a:r>
              <a:rPr lang="en-US" sz="1200" kern="1200" dirty="0">
                <a:solidFill>
                  <a:schemeClr val="tx1"/>
                </a:solidFill>
                <a:latin typeface="+mn-lt"/>
                <a:ea typeface="+mn-ea"/>
                <a:cs typeface="+mn-cs"/>
              </a:rPr>
              <a:t>.</a:t>
            </a:r>
          </a:p>
          <a:p>
            <a:pPr algn="r" rtl="1"/>
            <a:r>
              <a:rPr lang="ar-SA" sz="1200" kern="1200" dirty="0">
                <a:solidFill>
                  <a:schemeClr val="tx1"/>
                </a:solidFill>
                <a:latin typeface="+mn-lt"/>
                <a:ea typeface="+mn-ea"/>
                <a:cs typeface="+mn-cs"/>
              </a:rPr>
              <a:t>تجنب تشتيت أفكارك بفعل العوامل البيئية. مثلا: المحادثات الجانبية</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a:t>
            </a:r>
            <a:r>
              <a:rPr lang="ar-SA" sz="1200" kern="1200" dirty="0">
                <a:solidFill>
                  <a:schemeClr val="tx1"/>
                </a:solidFill>
                <a:latin typeface="+mn-lt"/>
                <a:ea typeface="+mn-ea"/>
                <a:cs typeface="+mn-cs"/>
              </a:rPr>
              <a:t>استمع" إلى لغة جسد الناجية ونبرات صوتها.</a:t>
            </a:r>
            <a:endParaRPr lang="en-US" sz="1200" kern="1200" dirty="0">
              <a:solidFill>
                <a:schemeClr val="tx1"/>
              </a:solidFill>
              <a:latin typeface="+mn-lt"/>
              <a:ea typeface="+mn-ea"/>
              <a:cs typeface="+mn-cs"/>
            </a:endParaRP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بيّن للناجية أنك تستمع إليها</a:t>
            </a:r>
            <a:r>
              <a:rPr lang="ar-JO" sz="1200" b="1" kern="1200" dirty="0">
                <a:solidFill>
                  <a:schemeClr val="tx1"/>
                </a:solidFill>
                <a:latin typeface="+mn-lt"/>
                <a:ea typeface="+mn-ea"/>
                <a:cs typeface="+mn-cs"/>
              </a:rPr>
              <a:t> باهتمام</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احرص على أن يكون كلامك </a:t>
            </a:r>
            <a:r>
              <a:rPr lang="ar-JO" sz="1200" kern="1200" dirty="0">
                <a:solidFill>
                  <a:schemeClr val="tx1"/>
                </a:solidFill>
                <a:latin typeface="+mn-lt"/>
                <a:ea typeface="+mn-ea"/>
                <a:cs typeface="+mn-cs"/>
              </a:rPr>
              <a:t>صريحا </a:t>
            </a:r>
            <a:r>
              <a:rPr lang="ar-SA" sz="1200" kern="1200" dirty="0">
                <a:solidFill>
                  <a:schemeClr val="tx1"/>
                </a:solidFill>
                <a:latin typeface="+mn-lt"/>
                <a:ea typeface="+mn-ea"/>
                <a:cs typeface="+mn-cs"/>
              </a:rPr>
              <a:t>ومشوقا. يجب أن تجلس مباشرة قبالة الناجية، وتأكد من أنكما </a:t>
            </a:r>
            <a:r>
              <a:rPr lang="ar-JO" sz="1200" kern="1200" dirty="0">
                <a:solidFill>
                  <a:schemeClr val="tx1"/>
                </a:solidFill>
                <a:latin typeface="+mn-lt"/>
                <a:ea typeface="+mn-ea"/>
                <a:cs typeface="+mn-cs"/>
              </a:rPr>
              <a:t>تجلسان </a:t>
            </a:r>
            <a:r>
              <a:rPr lang="ar-SA" sz="1200" kern="1200" dirty="0">
                <a:solidFill>
                  <a:schemeClr val="tx1"/>
                </a:solidFill>
                <a:latin typeface="+mn-lt"/>
                <a:ea typeface="+mn-ea"/>
                <a:cs typeface="+mn-cs"/>
              </a:rPr>
              <a:t>على نفس المستوى. حافظ على انفتاحك واسترخائك وحاول الانحناء باتجاهها.</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عليك أن تحاول أن لا تجلس مع الناجية وبينكما مكتب أو طاولة. لا تجلس مباشرة قبالة الناجية، لأن ذلك قد يجعلها تشعر بأنها محاصرة وقيد </a:t>
            </a:r>
            <a:r>
              <a:rPr lang="ar-JO" sz="1200" kern="1200" dirty="0">
                <a:solidFill>
                  <a:schemeClr val="tx1"/>
                </a:solidFill>
                <a:latin typeface="+mn-lt"/>
                <a:ea typeface="+mn-ea"/>
                <a:cs typeface="+mn-cs"/>
              </a:rPr>
              <a:t>التحقيق.</a:t>
            </a:r>
            <a:r>
              <a:rPr lang="ar-SA" sz="1200" kern="1200" dirty="0">
                <a:solidFill>
                  <a:schemeClr val="tx1"/>
                </a:solidFill>
                <a:latin typeface="+mn-lt"/>
                <a:ea typeface="+mn-ea"/>
                <a:cs typeface="+mn-cs"/>
              </a:rPr>
              <a:t> </a:t>
            </a:r>
            <a:r>
              <a:rPr lang="ar-JO" sz="1200" kern="1200" dirty="0">
                <a:solidFill>
                  <a:schemeClr val="tx1"/>
                </a:solidFill>
                <a:latin typeface="+mn-lt"/>
                <a:ea typeface="+mn-ea"/>
                <a:cs typeface="+mn-cs"/>
              </a:rPr>
              <a:t>تذكر</a:t>
            </a:r>
            <a:r>
              <a:rPr lang="ar-JO" sz="1200" kern="1200" baseline="0" dirty="0">
                <a:solidFill>
                  <a:schemeClr val="tx1"/>
                </a:solidFill>
                <a:latin typeface="+mn-lt"/>
                <a:ea typeface="+mn-ea"/>
                <a:cs typeface="+mn-cs"/>
              </a:rPr>
              <a:t> أن </a:t>
            </a:r>
            <a:r>
              <a:rPr lang="ar-SA" sz="1200" kern="1200" dirty="0">
                <a:solidFill>
                  <a:schemeClr val="tx1"/>
                </a:solidFill>
                <a:latin typeface="+mn-lt"/>
                <a:ea typeface="+mn-ea"/>
                <a:cs typeface="+mn-cs"/>
              </a:rPr>
              <a:t>أفضل ترتيب للجلوس هو الوضع القطري الم</a:t>
            </a:r>
            <a:r>
              <a:rPr lang="ar-SY" sz="1200" kern="1200" dirty="0">
                <a:solidFill>
                  <a:schemeClr val="tx1"/>
                </a:solidFill>
                <a:latin typeface="+mn-lt"/>
                <a:ea typeface="+mn-ea"/>
                <a:cs typeface="+mn-cs"/>
              </a:rPr>
              <a:t>ائل</a:t>
            </a:r>
            <a:r>
              <a:rPr lang="ar-SA" sz="1200" kern="1200" dirty="0">
                <a:solidFill>
                  <a:schemeClr val="tx1"/>
                </a:solidFill>
                <a:latin typeface="+mn-lt"/>
                <a:ea typeface="+mn-ea"/>
                <a:cs typeface="+mn-cs"/>
              </a:rPr>
              <a:t>، فبموجب طريقة الجلوس هذه تشعر الناجية بأن المسافة أمامها مفتوحة وأنه من السهل عليكما أن ينظر كل منكما إلى الآخر مباشرة، وأن بإمكانها أيضا أن تنظر بعيدا إذا كانت تجد صعوبة في أن تنظر إليك وهي تتحدث.</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استخدم تعبيرات الوجه الأخرى للتعبير عن اهتمامك.</a:t>
            </a:r>
            <a:endParaRPr lang="en-US" sz="1200" kern="1200" dirty="0">
              <a:solidFill>
                <a:schemeClr val="tx1"/>
              </a:solidFill>
              <a:latin typeface="+mn-lt"/>
              <a:ea typeface="+mn-ea"/>
              <a:cs typeface="+mn-cs"/>
            </a:endParaRPr>
          </a:p>
          <a:p>
            <a:pPr algn="r" rtl="1" fontAlgn="t"/>
            <a:r>
              <a:rPr lang="ar-JO" sz="1200" kern="1200" dirty="0">
                <a:solidFill>
                  <a:schemeClr val="tx1"/>
                </a:solidFill>
                <a:latin typeface="+mn-lt"/>
                <a:ea typeface="+mn-ea"/>
                <a:cs typeface="+mn-cs"/>
              </a:rPr>
              <a:t>أومئ برأسك أو استخدم تعبيرات وجهك لتشجيعها على إعطاء المزيد من المعلومات، أو لكي تنقل إليها أنك تتفهم وضعها.</a:t>
            </a:r>
            <a:endParaRPr lang="en-US" sz="1200" kern="1200" dirty="0">
              <a:solidFill>
                <a:schemeClr val="tx1"/>
              </a:solidFill>
              <a:latin typeface="+mn-lt"/>
              <a:ea typeface="+mn-ea"/>
              <a:cs typeface="+mn-cs"/>
            </a:endParaRPr>
          </a:p>
          <a:p>
            <a:pPr algn="r" rtl="1" fontAlgn="t"/>
            <a:r>
              <a:rPr lang="ar-JO" sz="1200" kern="1200" dirty="0">
                <a:solidFill>
                  <a:schemeClr val="tx1"/>
                </a:solidFill>
                <a:latin typeface="+mn-lt"/>
                <a:ea typeface="+mn-ea"/>
                <a:cs typeface="+mn-cs"/>
              </a:rPr>
              <a:t>حافظ على نبرات صوتك، وتأكد من أن هذه النبرات لا توحي بأنك غاضب أو محبط أو أنها فاجأتك. يجب أن تبقي نبرات صوتك ثابتة إلى أقصى حد ممكن دون أن يبدو أنها غير متعاطفة مع الضحية.</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شجع الناجية على مواصلة حديثها بالتعليق على ما تقوله بعبارات قصيرة للغاية، مثل "نعم"، </a:t>
            </a:r>
            <a:r>
              <a:rPr lang="ar-SA" sz="1200" kern="1200" dirty="0" err="1">
                <a:solidFill>
                  <a:schemeClr val="tx1"/>
                </a:solidFill>
                <a:latin typeface="+mn-lt"/>
                <a:ea typeface="+mn-ea"/>
                <a:cs typeface="+mn-cs"/>
              </a:rPr>
              <a:t>أه</a:t>
            </a:r>
            <a:r>
              <a:rPr lang="ar-SA" sz="1200" kern="1200" dirty="0">
                <a:solidFill>
                  <a:schemeClr val="tx1"/>
                </a:solidFill>
                <a:latin typeface="+mn-lt"/>
                <a:ea typeface="+mn-ea"/>
                <a:cs typeface="+mn-cs"/>
              </a:rPr>
              <a:t>-</a:t>
            </a:r>
            <a:r>
              <a:rPr lang="ar-SA" sz="1200" kern="1200" dirty="0" err="1">
                <a:solidFill>
                  <a:schemeClr val="tx1"/>
                </a:solidFill>
                <a:latin typeface="+mn-lt"/>
                <a:ea typeface="+mn-ea"/>
                <a:cs typeface="+mn-cs"/>
              </a:rPr>
              <a:t>هاه</a:t>
            </a:r>
            <a:r>
              <a:rPr lang="en-US" sz="1200" kern="1200" dirty="0">
                <a:solidFill>
                  <a:schemeClr val="tx1"/>
                </a:solidFill>
                <a:latin typeface="+mn-lt"/>
                <a:ea typeface="+mn-ea"/>
                <a:cs typeface="+mn-cs"/>
              </a:rPr>
              <a:t>.</a:t>
            </a:r>
          </a:p>
          <a:p>
            <a:pPr algn="r" rtl="1"/>
            <a:r>
              <a:rPr lang="ar-SA" sz="1200" kern="1200" dirty="0">
                <a:solidFill>
                  <a:schemeClr val="tx1"/>
                </a:solidFill>
                <a:latin typeface="+mn-lt"/>
                <a:ea typeface="+mn-ea"/>
                <a:cs typeface="+mn-cs"/>
              </a:rPr>
              <a:t>لا تقاطعها</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استخدم لغة لائقة</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استخدم لغة تستطيع الناجية فهمها. تحدث بعبارات بسيطة وتجنب المصطلحات الغريبة. </a:t>
            </a:r>
            <a:r>
              <a:rPr lang="ar-JO" sz="1200" kern="1200" dirty="0">
                <a:solidFill>
                  <a:schemeClr val="tx1"/>
                </a:solidFill>
                <a:latin typeface="+mn-lt"/>
                <a:ea typeface="+mn-ea"/>
                <a:cs typeface="+mn-cs"/>
              </a:rPr>
              <a:t>إذا كانت الناجية طفلة، قم بتكييف لغتك </a:t>
            </a:r>
            <a:r>
              <a:rPr lang="ar-JO" sz="1200" kern="1200" dirty="0" err="1">
                <a:solidFill>
                  <a:schemeClr val="tx1"/>
                </a:solidFill>
                <a:latin typeface="+mn-lt"/>
                <a:ea typeface="+mn-ea"/>
                <a:cs typeface="+mn-cs"/>
              </a:rPr>
              <a:t>ومفرداتك</a:t>
            </a:r>
            <a:r>
              <a:rPr lang="ar-JO" sz="1200" kern="1200" dirty="0">
                <a:solidFill>
                  <a:schemeClr val="tx1"/>
                </a:solidFill>
                <a:latin typeface="+mn-lt"/>
                <a:ea typeface="+mn-ea"/>
                <a:cs typeface="+mn-cs"/>
              </a:rPr>
              <a:t> حسب مستواها</a:t>
            </a:r>
            <a:r>
              <a:rPr lang="ar-SA" sz="1200" kern="1200" dirty="0">
                <a:solidFill>
                  <a:schemeClr val="tx1"/>
                </a:solidFill>
                <a:latin typeface="+mn-lt"/>
                <a:ea typeface="+mn-ea"/>
                <a:cs typeface="+mn-cs"/>
              </a:rPr>
              <a:t>. مثلا: بدلا من </a:t>
            </a:r>
            <a:r>
              <a:rPr lang="ar-SA" sz="1200" kern="1200" dirty="0" err="1">
                <a:solidFill>
                  <a:schemeClr val="tx1"/>
                </a:solidFill>
                <a:latin typeface="+mn-lt"/>
                <a:ea typeface="+mn-ea"/>
                <a:cs typeface="+mn-cs"/>
              </a:rPr>
              <a:t>إ</a:t>
            </a:r>
            <a:r>
              <a:rPr lang="ar-JO" sz="1200" kern="1200" dirty="0">
                <a:solidFill>
                  <a:schemeClr val="tx1"/>
                </a:solidFill>
                <a:latin typeface="+mn-lt"/>
                <a:ea typeface="+mn-ea"/>
                <a:cs typeface="+mn-cs"/>
              </a:rPr>
              <a:t>بلاغ </a:t>
            </a:r>
            <a:r>
              <a:rPr lang="ar-SA" sz="1200" kern="1200" dirty="0">
                <a:solidFill>
                  <a:schemeClr val="tx1"/>
                </a:solidFill>
                <a:latin typeface="+mn-lt"/>
                <a:ea typeface="+mn-ea"/>
                <a:cs typeface="+mn-cs"/>
              </a:rPr>
              <a:t>الناجیة بأن موظفین متخصصين في الدعم النفسي-الاجتماعي يعملون في المخیم وأنه يمكنك إحالتها إلیهم، يمكنك أن تقول: "يوجد في المخيم أشخاص يمكنك التحدث إليهم وهم قادرون على مساعدتك.“</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62</a:t>
            </a:fld>
            <a:endParaRPr lang="en-US" dirty="0"/>
          </a:p>
        </p:txBody>
      </p:sp>
    </p:spTree>
    <p:extLst>
      <p:ext uri="{BB962C8B-B14F-4D97-AF65-F5344CB8AC3E}">
        <p14:creationId xmlns:p14="http://schemas.microsoft.com/office/powerpoint/2010/main" val="39365782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ar-SA" sz="1200" kern="1200" dirty="0">
                <a:solidFill>
                  <a:schemeClr val="tx1"/>
                </a:solidFill>
                <a:latin typeface="+mn-lt"/>
                <a:ea typeface="+mn-ea"/>
                <a:cs typeface="+mn-cs"/>
              </a:rPr>
              <a:t>المقصود من هذه الشريحة مساعدتك على التنقل عبر الشرائح، ولا داعي لعرضها على المشاركين.</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63</a:t>
            </a:fld>
            <a:endParaRPr lang="en-US" dirty="0"/>
          </a:p>
        </p:txBody>
      </p:sp>
    </p:spTree>
    <p:extLst>
      <p:ext uri="{BB962C8B-B14F-4D97-AF65-F5344CB8AC3E}">
        <p14:creationId xmlns:p14="http://schemas.microsoft.com/office/powerpoint/2010/main" val="957812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الميزانية</a:t>
            </a:r>
            <a:endParaRPr lang="en-US" sz="1200" kern="1200" dirty="0">
              <a:solidFill>
                <a:schemeClr val="tx1"/>
              </a:solidFill>
              <a:latin typeface="+mn-lt"/>
              <a:ea typeface="+mn-ea"/>
              <a:cs typeface="+mn-cs"/>
            </a:endParaRPr>
          </a:p>
          <a:p>
            <a:pPr algn="r" rtl="1"/>
            <a:r>
              <a:rPr lang="en-US" sz="1200" kern="1200" dirty="0">
                <a:solidFill>
                  <a:schemeClr val="tx1"/>
                </a:solidFill>
                <a:latin typeface="+mn-lt"/>
                <a:ea typeface="+mn-ea"/>
                <a:cs typeface="+mn-cs"/>
              </a:rPr>
              <a:t> </a:t>
            </a:r>
          </a:p>
          <a:p>
            <a:pPr algn="r" rtl="1"/>
            <a:r>
              <a:rPr lang="ar-SA" sz="1200" kern="1200" dirty="0">
                <a:solidFill>
                  <a:schemeClr val="tx1"/>
                </a:solidFill>
                <a:latin typeface="+mn-lt"/>
                <a:ea typeface="+mn-ea"/>
                <a:cs typeface="+mn-cs"/>
              </a:rPr>
              <a:t>تختلف الميزانية المطلوبة </a:t>
            </a:r>
            <a:r>
              <a:rPr lang="ar-SY" sz="1200" kern="1200" dirty="0">
                <a:solidFill>
                  <a:schemeClr val="tx1"/>
                </a:solidFill>
                <a:latin typeface="+mn-lt"/>
                <a:ea typeface="+mn-ea"/>
                <a:cs typeface="+mn-cs"/>
              </a:rPr>
              <a:t>للمساحة</a:t>
            </a:r>
            <a:r>
              <a:rPr lang="ar-SA" sz="1200" kern="1200" dirty="0">
                <a:solidFill>
                  <a:schemeClr val="tx1"/>
                </a:solidFill>
                <a:latin typeface="+mn-lt"/>
                <a:ea typeface="+mn-ea"/>
                <a:cs typeface="+mn-cs"/>
              </a:rPr>
              <a:t> الآمن</a:t>
            </a:r>
            <a:r>
              <a:rPr lang="ar-SY" sz="1200" kern="1200" dirty="0">
                <a:solidFill>
                  <a:schemeClr val="tx1"/>
                </a:solidFill>
                <a:latin typeface="+mn-lt"/>
                <a:ea typeface="+mn-ea"/>
                <a:cs typeface="+mn-cs"/>
              </a:rPr>
              <a:t>ة</a:t>
            </a:r>
            <a:r>
              <a:rPr lang="ar-SA" sz="1200" kern="1200" dirty="0">
                <a:solidFill>
                  <a:schemeClr val="tx1"/>
                </a:solidFill>
                <a:latin typeface="+mn-lt"/>
                <a:ea typeface="+mn-ea"/>
                <a:cs typeface="+mn-cs"/>
              </a:rPr>
              <a:t> بشكل كبير </a:t>
            </a:r>
            <a:r>
              <a:rPr lang="ar-JO" sz="1200" kern="1200" dirty="0">
                <a:solidFill>
                  <a:schemeClr val="tx1"/>
                </a:solidFill>
                <a:latin typeface="+mn-lt"/>
                <a:ea typeface="+mn-ea"/>
                <a:cs typeface="+mn-cs"/>
              </a:rPr>
              <a:t>وفق </a:t>
            </a:r>
            <a:r>
              <a:rPr lang="ar-SA" sz="1200" kern="1200" dirty="0">
                <a:solidFill>
                  <a:schemeClr val="tx1"/>
                </a:solidFill>
                <a:latin typeface="+mn-lt"/>
                <a:ea typeface="+mn-ea"/>
                <a:cs typeface="+mn-cs"/>
              </a:rPr>
              <a:t>السياق، الأجور (أو المبادئ التوجيهية لرواتب المتطوعين)، تكاليف المواد، إلخ. ومع ذلك، يجب عليك التأكد من أن الميزانية كافية لتغطية</a:t>
            </a:r>
            <a:r>
              <a:rPr lang="ar-JO" sz="1200" kern="1200" dirty="0">
                <a:solidFill>
                  <a:schemeClr val="tx1"/>
                </a:solidFill>
                <a:latin typeface="+mn-lt"/>
                <a:ea typeface="+mn-ea"/>
                <a:cs typeface="+mn-cs"/>
              </a:rPr>
              <a:t> نفقات </a:t>
            </a:r>
            <a:r>
              <a:rPr lang="ar-SA" sz="1200" kern="1200" dirty="0">
                <a:solidFill>
                  <a:schemeClr val="tx1"/>
                </a:solidFill>
                <a:latin typeface="+mn-lt"/>
                <a:ea typeface="+mn-ea"/>
                <a:cs typeface="+mn-cs"/>
              </a:rPr>
              <a:t>العناصر الرئيسية </a:t>
            </a:r>
            <a:r>
              <a:rPr lang="ar-JO" sz="1200" kern="1200" dirty="0">
                <a:solidFill>
                  <a:schemeClr val="tx1"/>
                </a:solidFill>
                <a:latin typeface="+mn-lt"/>
                <a:ea typeface="+mn-ea"/>
                <a:cs typeface="+mn-cs"/>
              </a:rPr>
              <a:t>لل</a:t>
            </a:r>
            <a:r>
              <a:rPr lang="ar-SY" sz="1200" kern="1200" dirty="0">
                <a:solidFill>
                  <a:schemeClr val="tx1"/>
                </a:solidFill>
                <a:latin typeface="+mn-lt"/>
                <a:ea typeface="+mn-ea"/>
                <a:cs typeface="+mn-cs"/>
              </a:rPr>
              <a:t>مساحة</a:t>
            </a:r>
            <a:r>
              <a:rPr lang="ar-SA" sz="1200" kern="1200" dirty="0">
                <a:solidFill>
                  <a:schemeClr val="tx1"/>
                </a:solidFill>
                <a:latin typeface="+mn-lt"/>
                <a:ea typeface="+mn-ea"/>
                <a:cs typeface="+mn-cs"/>
              </a:rPr>
              <a:t> الآمن</a:t>
            </a:r>
            <a:r>
              <a:rPr lang="ar-SY" sz="1200" kern="1200" dirty="0">
                <a:solidFill>
                  <a:schemeClr val="tx1"/>
                </a:solidFill>
                <a:latin typeface="+mn-lt"/>
                <a:ea typeface="+mn-ea"/>
                <a:cs typeface="+mn-cs"/>
              </a:rPr>
              <a:t>ة</a:t>
            </a:r>
            <a:r>
              <a:rPr lang="ar-SA" sz="1200" kern="1200" dirty="0">
                <a:solidFill>
                  <a:schemeClr val="tx1"/>
                </a:solidFill>
                <a:latin typeface="+mn-lt"/>
                <a:ea typeface="+mn-ea"/>
                <a:cs typeface="+mn-cs"/>
              </a:rPr>
              <a:t>، ومنها:</a:t>
            </a:r>
            <a:endParaRPr lang="en-US"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buFont typeface="Arial" pitchFamily="34" charset="0"/>
              <a:buChar char="•"/>
            </a:pPr>
            <a:r>
              <a:rPr lang="ar-JO" sz="1200" kern="1200" dirty="0">
                <a:solidFill>
                  <a:schemeClr val="tx1"/>
                </a:solidFill>
                <a:latin typeface="+mn-lt"/>
                <a:ea typeface="+mn-ea"/>
                <a:cs typeface="+mn-cs"/>
              </a:rPr>
              <a:t>الأثاث، مثل طاولات المكتب والكراسي، </a:t>
            </a:r>
            <a:r>
              <a:rPr lang="ar-JO" sz="1200" kern="1200" dirty="0" err="1">
                <a:solidFill>
                  <a:schemeClr val="tx1"/>
                </a:solidFill>
                <a:latin typeface="+mn-lt"/>
                <a:ea typeface="+mn-ea"/>
                <a:cs typeface="+mn-cs"/>
              </a:rPr>
              <a:t>الوسادات</a:t>
            </a:r>
            <a:r>
              <a:rPr lang="ar-JO" sz="1200" kern="1200" dirty="0">
                <a:solidFill>
                  <a:schemeClr val="tx1"/>
                </a:solidFill>
                <a:latin typeface="+mn-lt"/>
                <a:ea typeface="+mn-ea"/>
                <a:cs typeface="+mn-cs"/>
              </a:rPr>
              <a:t>، السجاد والحصائر، إلخ...؛</a:t>
            </a:r>
            <a:endParaRPr lang="en-US" sz="1200" kern="1200" dirty="0">
              <a:solidFill>
                <a:schemeClr val="tx1"/>
              </a:solidFill>
              <a:latin typeface="+mn-lt"/>
              <a:ea typeface="+mn-ea"/>
              <a:cs typeface="+mn-cs"/>
            </a:endParaRPr>
          </a:p>
          <a:p>
            <a:pPr algn="r" rtl="1">
              <a:buFont typeface="Arial" pitchFamily="34" charset="0"/>
              <a:buChar char="•"/>
            </a:pPr>
            <a:r>
              <a:rPr lang="ar-JO" sz="1200" kern="1200" dirty="0">
                <a:solidFill>
                  <a:schemeClr val="tx1"/>
                </a:solidFill>
                <a:latin typeface="+mn-lt"/>
                <a:ea typeface="+mn-ea"/>
                <a:cs typeface="+mn-cs"/>
              </a:rPr>
              <a:t>الخزائن التي يمكن قفلها بإحكام لحماية المواد السرية؛</a:t>
            </a:r>
            <a:endParaRPr lang="en-US" sz="1200" kern="1200" dirty="0">
              <a:solidFill>
                <a:schemeClr val="tx1"/>
              </a:solidFill>
              <a:latin typeface="+mn-lt"/>
              <a:ea typeface="+mn-ea"/>
              <a:cs typeface="+mn-cs"/>
            </a:endParaRPr>
          </a:p>
          <a:p>
            <a:pPr algn="r" rtl="1">
              <a:buFont typeface="Arial" pitchFamily="34" charset="0"/>
              <a:buChar char="•"/>
            </a:pPr>
            <a:r>
              <a:rPr lang="ar-JO" sz="1200" kern="1200" dirty="0">
                <a:solidFill>
                  <a:schemeClr val="tx1"/>
                </a:solidFill>
                <a:latin typeface="+mn-lt"/>
                <a:ea typeface="+mn-ea"/>
                <a:cs typeface="+mn-cs"/>
              </a:rPr>
              <a:t>خزائن إسعافات أولية وغيرها من أجهزة ومعدات الطوارئ (مثلا: طفايات الحريق)؛</a:t>
            </a:r>
            <a:endParaRPr lang="en-US" sz="1200" kern="1200" dirty="0">
              <a:solidFill>
                <a:schemeClr val="tx1"/>
              </a:solidFill>
              <a:latin typeface="+mn-lt"/>
              <a:ea typeface="+mn-ea"/>
              <a:cs typeface="+mn-cs"/>
            </a:endParaRPr>
          </a:p>
          <a:p>
            <a:pPr algn="r" rtl="1">
              <a:buFont typeface="Arial" pitchFamily="34" charset="0"/>
              <a:buChar char="•"/>
            </a:pPr>
            <a:r>
              <a:rPr lang="ar-JO" sz="1200" kern="1200" dirty="0">
                <a:solidFill>
                  <a:schemeClr val="tx1"/>
                </a:solidFill>
                <a:latin typeface="+mn-lt"/>
                <a:ea typeface="+mn-ea"/>
                <a:cs typeface="+mn-cs"/>
              </a:rPr>
              <a:t>الموظفون الذين سيشرفون على الأنشطة والخدمات وإدارة المساحة الآمنة؛</a:t>
            </a:r>
            <a:endParaRPr lang="en-US" sz="1200" kern="1200" dirty="0">
              <a:solidFill>
                <a:schemeClr val="tx1"/>
              </a:solidFill>
              <a:latin typeface="+mn-lt"/>
              <a:ea typeface="+mn-ea"/>
              <a:cs typeface="+mn-cs"/>
            </a:endParaRPr>
          </a:p>
          <a:p>
            <a:pPr algn="r" rtl="1">
              <a:buFont typeface="Arial" pitchFamily="34" charset="0"/>
              <a:buChar char="•"/>
            </a:pPr>
            <a:r>
              <a:rPr lang="ar-JO" sz="1200" kern="1200" dirty="0">
                <a:solidFill>
                  <a:schemeClr val="tx1"/>
                </a:solidFill>
                <a:latin typeface="+mn-lt"/>
                <a:ea typeface="+mn-ea"/>
                <a:cs typeface="+mn-cs"/>
              </a:rPr>
              <a:t>الموظفون أو المتطوعون الذين سيتولون رعاية الأطفال، وكذلك لعب ودمى الأطفال؛  </a:t>
            </a:r>
            <a:endParaRPr lang="en-US" sz="1200" kern="1200" dirty="0">
              <a:solidFill>
                <a:schemeClr val="tx1"/>
              </a:solidFill>
              <a:latin typeface="+mn-lt"/>
              <a:ea typeface="+mn-ea"/>
              <a:cs typeface="+mn-cs"/>
            </a:endParaRPr>
          </a:p>
          <a:p>
            <a:pPr algn="r" rtl="1">
              <a:buFont typeface="Arial" pitchFamily="34" charset="0"/>
              <a:buChar char="•"/>
            </a:pPr>
            <a:r>
              <a:rPr lang="ar-JO" sz="1200" kern="1200" dirty="0">
                <a:solidFill>
                  <a:schemeClr val="tx1"/>
                </a:solidFill>
                <a:latin typeface="+mn-lt"/>
                <a:ea typeface="+mn-ea"/>
                <a:cs typeface="+mn-cs"/>
              </a:rPr>
              <a:t>موظفو ولوازم التنظيف؛ </a:t>
            </a:r>
            <a:endParaRPr lang="en-US" sz="1200" kern="1200" dirty="0">
              <a:solidFill>
                <a:schemeClr val="tx1"/>
              </a:solidFill>
              <a:latin typeface="+mn-lt"/>
              <a:ea typeface="+mn-ea"/>
              <a:cs typeface="+mn-cs"/>
            </a:endParaRPr>
          </a:p>
          <a:p>
            <a:pPr algn="r" rtl="1">
              <a:buFont typeface="Arial" pitchFamily="34" charset="0"/>
              <a:buChar char="•"/>
            </a:pPr>
            <a:r>
              <a:rPr lang="ar-JO" sz="1200" kern="1200" dirty="0">
                <a:solidFill>
                  <a:schemeClr val="tx1"/>
                </a:solidFill>
                <a:latin typeface="+mn-lt"/>
                <a:ea typeface="+mn-ea"/>
                <a:cs typeface="+mn-cs"/>
              </a:rPr>
              <a:t>حراس يعملون بدوام كامل عند الحاجة؛</a:t>
            </a:r>
            <a:endParaRPr lang="en-US" sz="1200" kern="1200" dirty="0">
              <a:solidFill>
                <a:schemeClr val="tx1"/>
              </a:solidFill>
              <a:latin typeface="+mn-lt"/>
              <a:ea typeface="+mn-ea"/>
              <a:cs typeface="+mn-cs"/>
            </a:endParaRPr>
          </a:p>
          <a:p>
            <a:pPr algn="r" rtl="1">
              <a:buFont typeface="Arial" pitchFamily="34" charset="0"/>
              <a:buChar char="•"/>
            </a:pPr>
            <a:r>
              <a:rPr lang="ar-JO" sz="1200" kern="1200" dirty="0">
                <a:solidFill>
                  <a:schemeClr val="tx1"/>
                </a:solidFill>
                <a:latin typeface="+mn-lt"/>
                <a:ea typeface="+mn-ea"/>
                <a:cs typeface="+mn-cs"/>
              </a:rPr>
              <a:t>المواصلات من وإلى المساحة الآمنة، إن أمكن؛ </a:t>
            </a:r>
            <a:endParaRPr lang="en-US" sz="1200" kern="1200" dirty="0">
              <a:solidFill>
                <a:schemeClr val="tx1"/>
              </a:solidFill>
              <a:latin typeface="+mn-lt"/>
              <a:ea typeface="+mn-ea"/>
              <a:cs typeface="+mn-cs"/>
            </a:endParaRPr>
          </a:p>
          <a:p>
            <a:pPr algn="r" rtl="1">
              <a:buFont typeface="Arial" pitchFamily="34" charset="0"/>
              <a:buChar char="•"/>
            </a:pPr>
            <a:r>
              <a:rPr lang="ar-JO" sz="1200" kern="1200" dirty="0">
                <a:solidFill>
                  <a:schemeClr val="tx1"/>
                </a:solidFill>
                <a:latin typeface="+mn-lt"/>
                <a:ea typeface="+mn-ea"/>
                <a:cs typeface="+mn-cs"/>
              </a:rPr>
              <a:t>الأموال اللازمة للإحالات (مثلاً: تكاليف المشورة الصحية)؛</a:t>
            </a:r>
            <a:endParaRPr lang="en-US" sz="1200" kern="1200" dirty="0">
              <a:solidFill>
                <a:schemeClr val="tx1"/>
              </a:solidFill>
              <a:latin typeface="+mn-lt"/>
              <a:ea typeface="+mn-ea"/>
              <a:cs typeface="+mn-cs"/>
            </a:endParaRPr>
          </a:p>
          <a:p>
            <a:pPr algn="r" rtl="1">
              <a:buFont typeface="Arial" pitchFamily="34" charset="0"/>
              <a:buChar char="•"/>
            </a:pPr>
            <a:r>
              <a:rPr lang="ar-SA" sz="1200" kern="1200" dirty="0">
                <a:solidFill>
                  <a:schemeClr val="tx1"/>
                </a:solidFill>
                <a:latin typeface="+mn-lt"/>
                <a:ea typeface="+mn-ea"/>
                <a:cs typeface="+mn-cs"/>
              </a:rPr>
              <a:t>المرطبات والوجبات الخفيفة، عند الحاجة.</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64</a:t>
            </a:fld>
            <a:endParaRPr lang="en-US" dirty="0"/>
          </a:p>
        </p:txBody>
      </p:sp>
    </p:spTree>
    <p:extLst>
      <p:ext uri="{BB962C8B-B14F-4D97-AF65-F5344CB8AC3E}">
        <p14:creationId xmlns:p14="http://schemas.microsoft.com/office/powerpoint/2010/main" val="6196448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kern="1200" dirty="0">
                <a:solidFill>
                  <a:schemeClr val="tx1"/>
                </a:solidFill>
                <a:latin typeface="+mn-lt"/>
                <a:ea typeface="+mn-ea"/>
                <a:cs typeface="+mn-cs"/>
              </a:rPr>
              <a:t>يعتمد التوظيف على بضعة عوامل، بما فيها عدد النساء والفتيات اللواتي سوف تقدم لهن الخدمات، وأنواع الأنشطة التي سيضطلع بها المساحة الآمنة؛ ومع ذلك، فإن بعض الأدوار </a:t>
            </a:r>
            <a:r>
              <a:rPr lang="ar-JO" sz="1200" kern="1200" dirty="0">
                <a:solidFill>
                  <a:schemeClr val="tx1"/>
                </a:solidFill>
                <a:latin typeface="+mn-lt"/>
                <a:ea typeface="+mn-ea"/>
                <a:cs typeface="+mn-cs"/>
              </a:rPr>
              <a:t>مشتركة بين المساحات وضرورية لها.</a:t>
            </a:r>
            <a:endParaRPr lang="en-US"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فكر في الاستعانة بموظفين </a:t>
            </a:r>
            <a:r>
              <a:rPr lang="ar-SA" sz="1200" kern="1200" dirty="0" err="1">
                <a:solidFill>
                  <a:schemeClr val="tx1"/>
                </a:solidFill>
                <a:latin typeface="+mn-lt"/>
                <a:ea typeface="+mn-ea"/>
                <a:cs typeface="+mn-cs"/>
              </a:rPr>
              <a:t>مدفوعي</a:t>
            </a:r>
            <a:r>
              <a:rPr lang="ar-SA" sz="1200" kern="1200" dirty="0">
                <a:solidFill>
                  <a:schemeClr val="tx1"/>
                </a:solidFill>
                <a:latin typeface="+mn-lt"/>
                <a:ea typeface="+mn-ea"/>
                <a:cs typeface="+mn-cs"/>
              </a:rPr>
              <a:t> الأجر وموظفين متطوعين، حسب توفر الميزانية. ومع ذلك، احرص على تجنب استغلال المتطوعين أو الاستخفاف بمهاراتهم وقدراتهم. وغالبا ما تكون المهام التي تؤديها المرأة أقل من قيمتها الحقيقية وأجورها متدنية، ونريد تجنب تكرار تلك الدينامية. لذلك، من المهم التفكير في حوافز تدفع للعمال المتطوعين، مثل الرواتب، الدعم العيني (مثلا: الملابس، مواد للاستخدام المنزلي)، </a:t>
            </a:r>
            <a:r>
              <a:rPr lang="ar-SA" sz="1200" kern="1200" dirty="0" err="1">
                <a:solidFill>
                  <a:schemeClr val="tx1"/>
                </a:solidFill>
                <a:latin typeface="+mn-lt"/>
                <a:ea typeface="+mn-ea"/>
                <a:cs typeface="+mn-cs"/>
              </a:rPr>
              <a:t>و</a:t>
            </a:r>
            <a:r>
              <a:rPr lang="ar-SA" sz="1200" kern="1200" dirty="0">
                <a:solidFill>
                  <a:schemeClr val="tx1"/>
                </a:solidFill>
                <a:latin typeface="+mn-lt"/>
                <a:ea typeface="+mn-ea"/>
                <a:cs typeface="+mn-cs"/>
              </a:rPr>
              <a:t>/أو بناء القدرات</a:t>
            </a:r>
            <a:r>
              <a:rPr lang="en-US" sz="1200" kern="1200" dirty="0">
                <a:solidFill>
                  <a:schemeClr val="tx1"/>
                </a:solidFill>
                <a:latin typeface="+mn-lt"/>
                <a:ea typeface="+mn-ea"/>
                <a:cs typeface="+mn-cs"/>
              </a:rPr>
              <a:t>.</a:t>
            </a:r>
          </a:p>
          <a:p>
            <a:pPr lvl="0" algn="r" rtl="1"/>
            <a:endParaRPr lang="en-US" sz="1200" kern="1200" dirty="0">
              <a:solidFill>
                <a:schemeClr val="tx1"/>
              </a:solidFill>
              <a:latin typeface="+mn-lt"/>
              <a:ea typeface="+mn-ea"/>
              <a:cs typeface="+mn-cs"/>
            </a:endParaRPr>
          </a:p>
          <a:p>
            <a:pPr lvl="0" algn="r" rtl="1"/>
            <a:r>
              <a:rPr lang="ar-JO" sz="1200" kern="1200" dirty="0">
                <a:solidFill>
                  <a:schemeClr val="tx1"/>
                </a:solidFill>
                <a:latin typeface="+mn-lt"/>
                <a:ea typeface="+mn-ea"/>
                <a:cs typeface="+mn-cs"/>
              </a:rPr>
              <a:t>اتخذ القرار المناسب حول حجم فريق التوعية والاتصال، وذلك وفق حجم المجتمع المحلي وامتداده الجغرافي</a:t>
            </a:r>
            <a:r>
              <a:rPr lang="ar-SA" sz="1200" kern="1200" dirty="0">
                <a:solidFill>
                  <a:schemeClr val="tx1"/>
                </a:solidFill>
                <a:latin typeface="+mn-lt"/>
                <a:ea typeface="+mn-ea"/>
                <a:cs typeface="+mn-cs"/>
              </a:rPr>
              <a:t>. وينبغي أن يكون فريق الاتصال والتوعية مختلطا من حيث النوع الاجتماعي والعمر (يافعات صغيرات السن، يافعات كبيرات السن، نساء بالغات). وبما أن فريق الاتصال والتوعية يقوم على أساس التطوع، فلا ينبغي أن تتعارض مسؤولياته مع أية مسؤوليات أخرى قائمة على أساس المنزل أو الدخل.</a:t>
            </a:r>
            <a:endParaRPr lang="en-US"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فكر في تنويع كادر الموظفين من حيث </a:t>
            </a:r>
            <a:r>
              <a:rPr lang="ar-JO" sz="1200" kern="1200" dirty="0">
                <a:solidFill>
                  <a:schemeClr val="tx1"/>
                </a:solidFill>
                <a:latin typeface="+mn-lt"/>
                <a:ea typeface="+mn-ea"/>
                <a:cs typeface="+mn-cs"/>
              </a:rPr>
              <a:t>الأصل والانتماء الديني أو الثقافي، وفي شمول </a:t>
            </a:r>
            <a:r>
              <a:rPr lang="ar-SA" sz="1200" kern="1200" dirty="0">
                <a:solidFill>
                  <a:schemeClr val="tx1"/>
                </a:solidFill>
                <a:latin typeface="+mn-lt"/>
                <a:ea typeface="+mn-ea"/>
                <a:cs typeface="+mn-cs"/>
              </a:rPr>
              <a:t>ذوي الإعاقة. قد تفضل بعض النساء والفتيات في المساحات الآمنة أن يكون الموظفون من مجتمعهن المحلي، في حين تشعر أخريات بمزيد من الراحة والسرية عندما يكون الموظفون من مجتمعات محلية أخرى. ومع ذلك كله، فإن مشاركة النساء والفتيات في عملية صنع القرار هذه تعتبر أمرا أساسيا</a:t>
            </a:r>
            <a:r>
              <a:rPr lang="en-US" sz="1200" kern="1200" dirty="0">
                <a:solidFill>
                  <a:schemeClr val="tx1"/>
                </a:solidFill>
                <a:latin typeface="+mn-lt"/>
                <a:ea typeface="+mn-ea"/>
                <a:cs typeface="+mn-cs"/>
              </a:rPr>
              <a:t>.</a:t>
            </a: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أعط الأولوية لتوظيف الإناث. ويجوز شمول بعض الذكور في الكادر الوظيفي، على سبيل المثال كعاملين في مجال الاتصال والتوعية، أو عندما يكون ذلك استراتيجيا من حيث التعامل مع هياكل القيادة أو الشرطة. غير أنه من المهم التأكد من عدم استبعاد المرأة من هذه الأدوار، فقد يكون من المفيد أن يعمل الرجال والنساء معا لكي يتم تمكين المرأة من الاضطلاع بأدوار لم تكن متاحة لها، وكذلك من أجل وضع نموذج لمبدأ مشاركة المرأة وقيادتها في المجتمع المحلي.</a:t>
            </a:r>
            <a:endParaRPr lang="en-US"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لتحقيق هذا الهدف، ينبغي وضع برنامج متكامل لبناء القدرات بحيث يتضمن أحكاما ناظمة لعمليات التدريب والتوجيه والإشراف المنتظم. وينبغي أن يتضمن هذا البرنامج التدريبي، كحد أدنى، أساسيات العنف القائم على النوع الاجتماعي، مهارات الاتصال، ومسارات الإحالة، سبل تنظيم الأنشطة الجماعية، ومنع الاستغلال </a:t>
            </a:r>
            <a:r>
              <a:rPr lang="ar-JO" sz="1200" kern="1200" dirty="0">
                <a:solidFill>
                  <a:schemeClr val="tx1"/>
                </a:solidFill>
                <a:latin typeface="+mn-lt"/>
                <a:ea typeface="+mn-ea"/>
                <a:cs typeface="+mn-cs"/>
              </a:rPr>
              <a:t>الجنسي </a:t>
            </a:r>
            <a:r>
              <a:rPr lang="ar-SA" sz="1200" kern="1200" dirty="0">
                <a:solidFill>
                  <a:schemeClr val="tx1"/>
                </a:solidFill>
                <a:latin typeface="+mn-lt"/>
                <a:ea typeface="+mn-ea"/>
                <a:cs typeface="+mn-cs"/>
              </a:rPr>
              <a:t>والانتهاكات الجنسية. إذا كان المساحة الآمنة سيقدم خدمات متخصصة في الدعم النفسي-الاجتماعي </a:t>
            </a:r>
            <a:r>
              <a:rPr lang="ar-JO" sz="1200" kern="1200" dirty="0">
                <a:solidFill>
                  <a:schemeClr val="tx1"/>
                </a:solidFill>
                <a:latin typeface="+mn-lt"/>
                <a:ea typeface="+mn-ea"/>
                <a:cs typeface="+mn-cs"/>
              </a:rPr>
              <a:t>أو </a:t>
            </a:r>
            <a:r>
              <a:rPr lang="ar-SA" sz="1200" kern="1200" dirty="0">
                <a:solidFill>
                  <a:schemeClr val="tx1"/>
                </a:solidFill>
                <a:latin typeface="+mn-lt"/>
                <a:ea typeface="+mn-ea"/>
                <a:cs typeface="+mn-cs"/>
              </a:rPr>
              <a:t>إدارة حالة، تذكر أن مدراء الحالات وموظفي الاستجابة يحتاجون إلى الكثير من التدريب المتعمق والإشراف المستمر.</a:t>
            </a:r>
            <a:endParaRPr lang="en-US"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فكر في توظيف بعض العاملين أو المتطوعين المتخصصين للقيام بأنشطة معينة، وبعض المشرفين العامين و/أو المديرين للإشراف على عمل المساحة الآمنة بأسره وتوفير الدعم والتوجيه للآخرين</a:t>
            </a:r>
            <a:r>
              <a:rPr lang="en-US" sz="1200" kern="1200" dirty="0">
                <a:solidFill>
                  <a:schemeClr val="tx1"/>
                </a:solidFill>
                <a:latin typeface="+mn-lt"/>
                <a:ea typeface="+mn-ea"/>
                <a:cs typeface="+mn-cs"/>
              </a:rPr>
              <a:t>.</a:t>
            </a: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احرص على توفير المصادر، مثل أدلة التدريب، برامج التدريب عبر الإنترنت، والكتب وغيرها من المواد لدعم عملية التعلم وتشجيع استخدام هذه المصادر.</a:t>
            </a:r>
            <a:endParaRPr lang="en-US"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تأكد من أن الموظفين قد قرؤوا مدونة السلوك الخاصة بمنع الاستغلال </a:t>
            </a:r>
            <a:r>
              <a:rPr lang="ar-JO" sz="1200" kern="1200" dirty="0">
                <a:solidFill>
                  <a:schemeClr val="tx1"/>
                </a:solidFill>
                <a:latin typeface="+mn-lt"/>
                <a:ea typeface="+mn-ea"/>
                <a:cs typeface="+mn-cs"/>
              </a:rPr>
              <a:t>الجنسي </a:t>
            </a:r>
            <a:r>
              <a:rPr lang="ar-SA" sz="1200" kern="1200" dirty="0">
                <a:solidFill>
                  <a:schemeClr val="tx1"/>
                </a:solidFill>
                <a:latin typeface="+mn-lt"/>
                <a:ea typeface="+mn-ea"/>
                <a:cs typeface="+mn-cs"/>
              </a:rPr>
              <a:t>والانتهاكات الجنسية وفهموها ووقعوا عليها، وأن</a:t>
            </a:r>
            <a:r>
              <a:rPr lang="ar-JO" sz="1200" kern="1200" dirty="0">
                <a:solidFill>
                  <a:schemeClr val="tx1"/>
                </a:solidFill>
                <a:latin typeface="+mn-lt"/>
                <a:ea typeface="+mn-ea"/>
                <a:cs typeface="+mn-cs"/>
              </a:rPr>
              <a:t>هم قد قاموا بتطوير </a:t>
            </a:r>
            <a:r>
              <a:rPr lang="ar-SA" sz="1200" kern="1200" dirty="0">
                <a:solidFill>
                  <a:schemeClr val="tx1"/>
                </a:solidFill>
                <a:latin typeface="+mn-lt"/>
                <a:ea typeface="+mn-ea"/>
                <a:cs typeface="+mn-cs"/>
              </a:rPr>
              <a:t>خطة للتحقيق في أية إدعاءات بوقوعها.</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65</a:t>
            </a:fld>
            <a:endParaRPr lang="en-US" dirty="0"/>
          </a:p>
        </p:txBody>
      </p:sp>
    </p:spTree>
    <p:extLst>
      <p:ext uri="{BB962C8B-B14F-4D97-AF65-F5344CB8AC3E}">
        <p14:creationId xmlns:p14="http://schemas.microsoft.com/office/powerpoint/2010/main" val="105181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710392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kern="1200" dirty="0">
                <a:solidFill>
                  <a:schemeClr val="tx1"/>
                </a:solidFill>
                <a:latin typeface="+mn-lt"/>
                <a:ea typeface="+mn-ea"/>
                <a:cs typeface="+mn-cs"/>
              </a:rPr>
              <a:t>أولا، حدد العوامل التي تسبب لك الإجهاد (</a:t>
            </a:r>
            <a:r>
              <a:rPr lang="ar-JO" sz="1200" kern="1200" dirty="0">
                <a:solidFill>
                  <a:schemeClr val="tx1"/>
                </a:solidFill>
                <a:latin typeface="+mn-lt"/>
                <a:ea typeface="+mn-ea"/>
                <a:cs typeface="+mn-cs"/>
              </a:rPr>
              <a:t>الأمور </a:t>
            </a:r>
            <a:r>
              <a:rPr lang="ar-SA" sz="1200" kern="1200" dirty="0">
                <a:solidFill>
                  <a:schemeClr val="tx1"/>
                </a:solidFill>
                <a:latin typeface="+mn-lt"/>
                <a:ea typeface="+mn-ea"/>
                <a:cs typeface="+mn-cs"/>
              </a:rPr>
              <a:t>التي تخلق الإجهاد بالنسبة لك) في مكان العمل وفي الحياة الشخصية. ثانيا، حدد أنشطتك الحياتية التي تخفف الإجهاد وتعطيك الطاقة. ضع خطة للقيام بأحد أنشطتك المختارة مرة واحدة على الأقل </a:t>
            </a:r>
            <a:r>
              <a:rPr lang="ar-JO" sz="1200" kern="1200" dirty="0">
                <a:solidFill>
                  <a:schemeClr val="tx1"/>
                </a:solidFill>
                <a:latin typeface="+mn-lt"/>
                <a:ea typeface="+mn-ea"/>
                <a:cs typeface="+mn-cs"/>
              </a:rPr>
              <a:t>كل</a:t>
            </a:r>
            <a:r>
              <a:rPr lang="ar-SA" sz="1200" kern="1200" dirty="0">
                <a:solidFill>
                  <a:schemeClr val="tx1"/>
                </a:solidFill>
                <a:latin typeface="+mn-lt"/>
                <a:ea typeface="+mn-ea"/>
                <a:cs typeface="+mn-cs"/>
              </a:rPr>
              <a:t> الأسبوع، أو خلال الأوقات التي تشعر فيها بالإجهاد</a:t>
            </a:r>
            <a:r>
              <a:rPr lang="en-US" sz="1200" kern="1200" dirty="0">
                <a:solidFill>
                  <a:schemeClr val="tx1"/>
                </a:solidFill>
                <a:latin typeface="+mn-lt"/>
                <a:ea typeface="+mn-ea"/>
                <a:cs typeface="+mn-cs"/>
              </a:rPr>
              <a:t>.</a:t>
            </a:r>
          </a:p>
          <a:p>
            <a:pPr algn="r" rtl="1"/>
            <a:endParaRPr lang="en-US" sz="1200" u="sng" kern="1200" dirty="0">
              <a:solidFill>
                <a:schemeClr val="tx1"/>
              </a:solidFill>
              <a:latin typeface="+mn-lt"/>
              <a:ea typeface="+mn-ea"/>
              <a:cs typeface="+mn-cs"/>
            </a:endParaRPr>
          </a:p>
          <a:p>
            <a:pPr algn="r" rtl="1"/>
            <a:r>
              <a:rPr lang="ar-SA" sz="1200" u="sng" kern="1200" dirty="0">
                <a:solidFill>
                  <a:schemeClr val="tx1"/>
                </a:solidFill>
                <a:latin typeface="+mn-lt"/>
                <a:ea typeface="+mn-ea"/>
                <a:cs typeface="+mn-cs"/>
              </a:rPr>
              <a:t>منظمة الشلة الواحدة</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اختر أحد أفراد فريقك الذي تشعر بالارتياح عند مشاطرة المعلومات الحساسة معه. وبصفتكما أصدقاء من "شلة واحدة"، فإن المطلوب من</a:t>
            </a:r>
            <a:r>
              <a:rPr lang="ar-JO" sz="1200" kern="1200" dirty="0">
                <a:solidFill>
                  <a:schemeClr val="tx1"/>
                </a:solidFill>
                <a:latin typeface="+mn-lt"/>
                <a:ea typeface="+mn-ea"/>
                <a:cs typeface="+mn-cs"/>
              </a:rPr>
              <a:t> </a:t>
            </a:r>
            <a:r>
              <a:rPr lang="ar-SA" sz="1200" kern="1200" dirty="0">
                <a:solidFill>
                  <a:schemeClr val="tx1"/>
                </a:solidFill>
                <a:latin typeface="+mn-lt"/>
                <a:ea typeface="+mn-ea"/>
                <a:cs typeface="+mn-cs"/>
              </a:rPr>
              <a:t>كل واحد منكما الحضور بانتظام وفي نفس الوقت إلى المساحة الآمنة ومراقبة الرفاهة العاطفية للآخر. يمكنك أن تقرر كيف تريد أن يتم ذلك: أثناء التقائكما في المكتب أو في أي مكان آخر؛ أو أثناء جلوسكما معا، أو أثناء قيامكما بأنشطة أخرى (على سبيل المثال، المشي، الاستماع إلى الموسيقى، إلخ). وفي كل الحالات، يجب أن تكون لديكما خطة منتظمة للاجتماع (وتحديد الأولويات، حتى عندما </a:t>
            </a:r>
            <a:r>
              <a:rPr lang="ar-JO" sz="1200" kern="1200" dirty="0">
                <a:solidFill>
                  <a:schemeClr val="tx1"/>
                </a:solidFill>
                <a:latin typeface="+mn-lt"/>
                <a:ea typeface="+mn-ea"/>
                <a:cs typeface="+mn-cs"/>
              </a:rPr>
              <a:t>ت</a:t>
            </a:r>
            <a:r>
              <a:rPr lang="ar-SA" sz="1200" kern="1200" dirty="0">
                <a:solidFill>
                  <a:schemeClr val="tx1"/>
                </a:solidFill>
                <a:latin typeface="+mn-lt"/>
                <a:ea typeface="+mn-ea"/>
                <a:cs typeface="+mn-cs"/>
              </a:rPr>
              <a:t>كون حياتكما العملية أو الشخصية حافلة بالأحداث ومفعمة بالإجهاد). ومن مسؤولية كل منكما أن يراقب الآخر بعناية، فإذا لاحظ أحدكما أن الآخر يبدو مجهدا أو غير سعيد، يتعين عليه أن يسأله عن أحواله وأن يحاول إشراكه في أنشطة لمساعدته على الشعور بالارتياح</a:t>
            </a:r>
            <a:r>
              <a:rPr lang="en-US" sz="1200" kern="1200" dirty="0">
                <a:solidFill>
                  <a:schemeClr val="tx1"/>
                </a:solidFill>
                <a:latin typeface="+mn-lt"/>
                <a:ea typeface="+mn-ea"/>
                <a:cs typeface="+mn-cs"/>
              </a:rPr>
              <a:t>.</a:t>
            </a:r>
          </a:p>
          <a:p>
            <a:pPr algn="r" rtl="1"/>
            <a:endParaRPr lang="en-US" sz="1200" u="sng" kern="1200" dirty="0">
              <a:solidFill>
                <a:schemeClr val="tx1"/>
              </a:solidFill>
              <a:latin typeface="+mn-lt"/>
              <a:ea typeface="+mn-ea"/>
              <a:cs typeface="+mn-cs"/>
            </a:endParaRPr>
          </a:p>
          <a:p>
            <a:pPr algn="r" rtl="1"/>
            <a:r>
              <a:rPr lang="ar-SA" sz="1200" u="sng" kern="1200" dirty="0">
                <a:solidFill>
                  <a:schemeClr val="tx1"/>
                </a:solidFill>
                <a:latin typeface="+mn-lt"/>
                <a:ea typeface="+mn-ea"/>
                <a:cs typeface="+mn-cs"/>
              </a:rPr>
              <a:t>استخلاص المعلومات من المشرفين والأفراد والمجموعات</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إذا كنت تشرف على موظفين آخرين، احرص على الاجتماع مع كل واحد منهم على حدة مرة واحدة في الشهر، وذلك لاستخلاص المعلومات منهم، والاستماع إليهم وهم يعبرون عن مشاعرهم، وإذا لزم الأمر، القيام معا ببعض تمارين الاسترخاء. كما يتعين عليك أيضا الالتقاء مع مجموعة الموظفين مرة واحدة في الشهر. يمكنك استخدام الأسئلة أدناه كدليل لجلسات استخلاص المعلومات، وإتباع نفس المبادئ المستخدمة في إدارة الحالات والدعم النفسي-</a:t>
            </a:r>
            <a:r>
              <a:rPr lang="ar-JO" sz="1200" kern="1200" dirty="0">
                <a:solidFill>
                  <a:schemeClr val="tx1"/>
                </a:solidFill>
                <a:latin typeface="+mn-lt"/>
                <a:ea typeface="+mn-ea"/>
                <a:cs typeface="+mn-cs"/>
              </a:rPr>
              <a:t>ال</a:t>
            </a:r>
            <a:r>
              <a:rPr lang="ar-SA" sz="1200" kern="1200" dirty="0">
                <a:solidFill>
                  <a:schemeClr val="tx1"/>
                </a:solidFill>
                <a:latin typeface="+mn-lt"/>
                <a:ea typeface="+mn-ea"/>
                <a:cs typeface="+mn-cs"/>
              </a:rPr>
              <a:t>اجتماعي: تهيئة بيئة من السلامة الجسدية والعاطفية، إقامة علاقة تستند إلى الثقة المتبادلة، الانفتاح، إيلاء الاهتمام لما يقال، والاستماع دون إصدار الأحكام الجزافية. وإذا لزم الأمر، يمكنك دعم موظفيك في وضع الاستراتيجيات اللازمة للتصدي للعوامل المتسببة في إجهادهم أثناء عملهم، ولكن تذكر أن جميع الناس بحاجة في بعض الأحيان إلى فضاء آمن لتبادل أفكارهم ومشاعرهم</a:t>
            </a:r>
            <a:r>
              <a:rPr lang="en-US" sz="1200" kern="1200" dirty="0">
                <a:solidFill>
                  <a:schemeClr val="tx1"/>
                </a:solidFill>
                <a:latin typeface="+mn-lt"/>
                <a:ea typeface="+mn-ea"/>
                <a:cs typeface="+mn-cs"/>
              </a:rPr>
              <a:t>.</a:t>
            </a:r>
          </a:p>
          <a:p>
            <a:pPr algn="r" rtl="1"/>
            <a:endParaRPr lang="en-US" sz="1200" u="sng" kern="1200" dirty="0">
              <a:solidFill>
                <a:schemeClr val="tx1"/>
              </a:solidFill>
              <a:latin typeface="+mn-lt"/>
              <a:ea typeface="+mn-ea"/>
              <a:cs typeface="+mn-cs"/>
            </a:endParaRPr>
          </a:p>
          <a:p>
            <a:pPr algn="r" rtl="1"/>
            <a:r>
              <a:rPr lang="ar-SA" sz="1200" u="sng" kern="1200" dirty="0">
                <a:solidFill>
                  <a:schemeClr val="tx1"/>
                </a:solidFill>
                <a:latin typeface="+mn-lt"/>
                <a:ea typeface="+mn-ea"/>
                <a:cs typeface="+mn-cs"/>
              </a:rPr>
              <a:t>الدعم ال</a:t>
            </a:r>
            <a:r>
              <a:rPr lang="ar-SY" sz="1200" u="sng" kern="1200" dirty="0">
                <a:solidFill>
                  <a:schemeClr val="tx1"/>
                </a:solidFill>
                <a:latin typeface="+mn-lt"/>
                <a:ea typeface="+mn-ea"/>
                <a:cs typeface="+mn-cs"/>
              </a:rPr>
              <a:t>محترف</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ضع في اعتبارك أن الإجهاد في بعض الأحيان يكون شديد</a:t>
            </a:r>
            <a:r>
              <a:rPr lang="ar-JO" sz="1200" kern="1200" dirty="0">
                <a:solidFill>
                  <a:schemeClr val="tx1"/>
                </a:solidFill>
                <a:latin typeface="+mn-lt"/>
                <a:ea typeface="+mn-ea"/>
                <a:cs typeface="+mn-cs"/>
              </a:rPr>
              <a:t>ا</a:t>
            </a:r>
            <a:r>
              <a:rPr lang="ar-SA" sz="1200" kern="1200" dirty="0">
                <a:solidFill>
                  <a:schemeClr val="tx1"/>
                </a:solidFill>
                <a:latin typeface="+mn-lt"/>
                <a:ea typeface="+mn-ea"/>
                <a:cs typeface="+mn-cs"/>
              </a:rPr>
              <a:t> إلى درجة أن هذه الاستراتيجيات لن تكون كافية. وفي هذه الحالة، </a:t>
            </a:r>
            <a:r>
              <a:rPr lang="ar-JO" sz="1200" kern="1200" dirty="0">
                <a:solidFill>
                  <a:schemeClr val="tx1"/>
                </a:solidFill>
                <a:latin typeface="+mn-lt"/>
                <a:ea typeface="+mn-ea"/>
                <a:cs typeface="+mn-cs"/>
              </a:rPr>
              <a:t>فإنك </a:t>
            </a:r>
            <a:r>
              <a:rPr lang="ar-SA" sz="1200" kern="1200" dirty="0">
                <a:solidFill>
                  <a:schemeClr val="tx1"/>
                </a:solidFill>
                <a:latin typeface="+mn-lt"/>
                <a:ea typeface="+mn-ea"/>
                <a:cs typeface="+mn-cs"/>
              </a:rPr>
              <a:t>قد تحتاج إلى دعم</a:t>
            </a:r>
            <a:r>
              <a:rPr lang="ar-SY" sz="1200" kern="1200">
                <a:solidFill>
                  <a:schemeClr val="tx1"/>
                </a:solidFill>
                <a:latin typeface="+mn-lt"/>
                <a:ea typeface="+mn-ea"/>
                <a:cs typeface="+mn-cs"/>
              </a:rPr>
              <a:t> احترافي</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2B336590-010E-DC4C-B9B5-28416401C3C3}" type="slidenum">
              <a:rPr lang="en-US" smtClean="0"/>
              <a:pPr/>
              <a:t>68</a:t>
            </a:fld>
            <a:endParaRPr lang="en-US" dirty="0"/>
          </a:p>
        </p:txBody>
      </p:sp>
    </p:spTree>
    <p:extLst>
      <p:ext uri="{BB962C8B-B14F-4D97-AF65-F5344CB8AC3E}">
        <p14:creationId xmlns:p14="http://schemas.microsoft.com/office/powerpoint/2010/main" val="41182402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ar-SA" sz="1200" kern="1200" dirty="0">
                <a:solidFill>
                  <a:schemeClr val="tx1"/>
                </a:solidFill>
                <a:latin typeface="+mn-lt"/>
                <a:ea typeface="+mn-ea"/>
                <a:cs typeface="+mn-cs"/>
              </a:rPr>
              <a:t>المقصود من هذه الشريحة مساعدتك على التنقل عبر الشرائح، ولا داعي لعرضها على المشاركين.</a:t>
            </a:r>
            <a:endParaRPr lang="en-US" dirty="0"/>
          </a:p>
        </p:txBody>
      </p:sp>
      <p:sp>
        <p:nvSpPr>
          <p:cNvPr id="4" name="Slide Number Placeholder 3"/>
          <p:cNvSpPr>
            <a:spLocks noGrp="1"/>
          </p:cNvSpPr>
          <p:nvPr>
            <p:ph type="sldNum" sz="quarter" idx="10"/>
          </p:nvPr>
        </p:nvSpPr>
        <p:spPr/>
        <p:txBody>
          <a:bodyPr/>
          <a:lstStyle/>
          <a:p>
            <a:fld id="{2B336590-010E-DC4C-B9B5-28416401C3C3}" type="slidenum">
              <a:rPr lang="en-US" smtClean="0"/>
              <a:pPr/>
              <a:t>69</a:t>
            </a:fld>
            <a:endParaRPr lang="en-US" dirty="0"/>
          </a:p>
        </p:txBody>
      </p:sp>
    </p:spTree>
    <p:extLst>
      <p:ext uri="{BB962C8B-B14F-4D97-AF65-F5344CB8AC3E}">
        <p14:creationId xmlns:p14="http://schemas.microsoft.com/office/powerpoint/2010/main" val="30791892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kern="1200" dirty="0">
                <a:solidFill>
                  <a:schemeClr val="tx1"/>
                </a:solidFill>
                <a:latin typeface="+mn-lt"/>
                <a:ea typeface="+mn-ea"/>
                <a:cs typeface="+mn-cs"/>
              </a:rPr>
              <a:t>المراقبة والتقييم هما جزءان أساسيان من عمل المساحات الآمنة. ومن المهم التأكد من أن المساحات الآمنة تبقى آمنة حقا بالنسبة للنساء والفتيات، وأن هذه المساحات تعمل كما هو متوقع منها، وأنها تستجيب لل</a:t>
            </a:r>
            <a:r>
              <a:rPr lang="ar-JO" sz="1200" kern="1200" dirty="0">
                <a:solidFill>
                  <a:schemeClr val="tx1"/>
                </a:solidFill>
                <a:latin typeface="+mn-lt"/>
                <a:ea typeface="+mn-ea"/>
                <a:cs typeface="+mn-cs"/>
              </a:rPr>
              <a:t>هدف </a:t>
            </a:r>
            <a:r>
              <a:rPr lang="ar-SA" sz="1200" kern="1200" dirty="0">
                <a:solidFill>
                  <a:schemeClr val="tx1"/>
                </a:solidFill>
                <a:latin typeface="+mn-lt"/>
                <a:ea typeface="+mn-ea"/>
                <a:cs typeface="+mn-cs"/>
              </a:rPr>
              <a:t>المقصود من إقامتها. هناك عدة أنواع من المراقبة والتقييم التي يمكن القيام بها في المساحات الآمنة للنساء والفتيات</a:t>
            </a:r>
            <a:r>
              <a:rPr lang="en-US" sz="1200" kern="1200" dirty="0">
                <a:solidFill>
                  <a:schemeClr val="tx1"/>
                </a:solidFill>
                <a:latin typeface="+mn-lt"/>
                <a:ea typeface="+mn-ea"/>
                <a:cs typeface="+mn-cs"/>
              </a:rPr>
              <a:t>.</a:t>
            </a:r>
          </a:p>
          <a:p>
            <a:pPr algn="r" rtl="1"/>
            <a:endParaRPr lang="en-US"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مراقبة الحضور والغياب وتنفيذ العمليات</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ببساطة، يتضمن القيام بهذه المراقبة استخدام عدة أدوات، مثل نماذج الالتحاق بالمساحة الآمنة، والسجلات البرامجية، التي تبين الأنشطة التي تم تنفيذها وعدد مرات تنفيذها وأعداد المشاركات فيها. وتشمل هذه الفئة أيضا مراقبة المواد والموارد المستخدمة في المساحات الآمنة (مثل عدد الكتب والمواد الفنية وغيرها المتاحة للأنشطة الترفيهية).</a:t>
            </a:r>
            <a:endParaRPr lang="en-US" sz="1200" kern="1200" dirty="0">
              <a:solidFill>
                <a:schemeClr val="tx1"/>
              </a:solidFill>
              <a:latin typeface="+mn-lt"/>
              <a:ea typeface="+mn-ea"/>
              <a:cs typeface="+mn-cs"/>
            </a:endParaRP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التغذية الراجعة من النساء والفتيات</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من المهم الحفاظ على طبيعة التركيز على النساء والفتيات في المساحات الآمنة، بما في ذلك التركيز عليهن في جميع عمليات المراقبة والتقييم. وتعتبر مراقبة السلامة أحد أهم العناصر في تشغيل المساحات الآمنة. وعلينا، في هذا الصدد، أن نضمن عدم تعرض النساء والفتيات للخطر جراء مشاركتهن في هذه الأنشطة. وبالإضافة إلى ذلك، ينبغي أن تشمل التغذية الراجعة من النساء والفتيات مدى ارتياحهن لمختلف جوانب المساحات الآمنة، بما في ذلك الموقع وأوقات عقد الجلسات والأنشطة. وبإمكان عمليات مراجعة إجراءات السلامة، ومناقشات مجموعات التركيز، واستقصاءات الرضا الفردي أن تسهم في دعم عملية الحصول على تغذية راجعة من النساء والفتيات.</a:t>
            </a:r>
            <a:endParaRPr lang="en-US" sz="1200" kern="1200" dirty="0">
              <a:solidFill>
                <a:schemeClr val="tx1"/>
              </a:solidFill>
              <a:latin typeface="+mn-lt"/>
              <a:ea typeface="+mn-ea"/>
              <a:cs typeface="+mn-cs"/>
            </a:endParaRP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مراقبة مهارات ومواقف الموظفين</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من الأهمية بمكان مراقبة مهارات ومواقف العاملين في المساحات الآمنة للنساء والفتيات. ويتعين على مديري المساحات الآمنة أن يراجعوا بانتظام مهارات ومواقف موظفيهم ليتأكدوا من أن هؤلاء الموظفين يعملون بطريقة تركز على النساء والفتيات ولا تعزز المواقف السلبية أو تعمق التمييز الذي تواجهه النساء والفتيات في مجالات أخرى من حياتهن. ويتطلب ذلك بناء قدرات الموظفين باستمرار. ويمكن مراقبة ذلك باستخدام قائمة ضبط المهارات والمواقف</a:t>
            </a:r>
            <a:r>
              <a:rPr lang="en-US" sz="1200" kern="1200" dirty="0">
                <a:solidFill>
                  <a:schemeClr val="tx1"/>
                </a:solidFill>
                <a:latin typeface="+mn-lt"/>
                <a:ea typeface="+mn-ea"/>
                <a:cs typeface="+mn-cs"/>
              </a:rPr>
              <a:t>.</a:t>
            </a:r>
          </a:p>
          <a:p>
            <a:pPr algn="r" rtl="1"/>
            <a:r>
              <a:rPr lang="en-US" sz="1200" kern="1200" dirty="0">
                <a:solidFill>
                  <a:schemeClr val="tx1"/>
                </a:solidFill>
                <a:latin typeface="+mn-lt"/>
                <a:ea typeface="+mn-ea"/>
                <a:cs typeface="+mn-cs"/>
              </a:rPr>
              <a:t> </a:t>
            </a:r>
          </a:p>
          <a:p>
            <a:pPr algn="r" rtl="1"/>
            <a:r>
              <a:rPr lang="ar-SA" sz="1200" b="1" kern="1200" dirty="0">
                <a:solidFill>
                  <a:schemeClr val="tx1"/>
                </a:solidFill>
                <a:latin typeface="+mn-lt"/>
                <a:ea typeface="+mn-ea"/>
                <a:cs typeface="+mn-cs"/>
              </a:rPr>
              <a:t>مراقبة التغيير</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من المهم أيضا معرفة ما إذا كانت المساحات الآمنة تحدث تغييرا في حياة النساء والفتيات المشاركات في أنشطتها والمستفيدات من خدماتها. ويشكل ذلك تحديا أكبر من التحدي الذي تنطوي عليه مراقبة الأنشطة والعمليات والسلامة المذكورة أعلاه، وقد يتطلب ذلك وجود متخصصين أو تنظيم أنشطة إضافية لبناء قدرات العاملين. ومع ذلك، يمكن الحصول على بعض المعلومات النوعية من خلال مناقشات مجموعات التركيز مع النساء والفتيات، وإجراء المقابلات الفردية معهن. ومن الأدوات الأخرى الأكثر تطورا، منهجية "التغيير الأكثر أهمية"، التي يمكن الاطلاع عليها في قسم "الموارد الإضافية"</a:t>
            </a:r>
            <a:r>
              <a:rPr lang="en-US" sz="1200" kern="1200" dirty="0">
                <a:solidFill>
                  <a:schemeClr val="tx1"/>
                </a:solidFill>
                <a:latin typeface="+mn-lt"/>
                <a:ea typeface="+mn-ea"/>
                <a:cs typeface="+mn-cs"/>
              </a:rPr>
              <a:t>.</a:t>
            </a:r>
          </a:p>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70</a:t>
            </a:fld>
            <a:endParaRPr lang="en-US" dirty="0"/>
          </a:p>
        </p:txBody>
      </p:sp>
    </p:spTree>
    <p:extLst>
      <p:ext uri="{BB962C8B-B14F-4D97-AF65-F5344CB8AC3E}">
        <p14:creationId xmlns:p14="http://schemas.microsoft.com/office/powerpoint/2010/main" val="19827027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kern="1200" dirty="0">
                <a:solidFill>
                  <a:schemeClr val="tx1"/>
                </a:solidFill>
                <a:latin typeface="+mn-lt"/>
                <a:ea typeface="+mn-ea"/>
                <a:cs typeface="+mn-cs"/>
              </a:rPr>
              <a:t>فيما يلي بعض الأمثلة للأدوات الرئيسية المستخدمة في المراقبة والتقييم، والتي ينبغي تكييفها مع السياق قبل استخدامها</a:t>
            </a:r>
            <a:r>
              <a:rPr lang="en-US" sz="1200" kern="1200" dirty="0">
                <a:solidFill>
                  <a:schemeClr val="tx1"/>
                </a:solidFill>
                <a:latin typeface="+mn-lt"/>
                <a:ea typeface="+mn-ea"/>
                <a:cs typeface="+mn-cs"/>
              </a:rPr>
              <a:t>:</a:t>
            </a:r>
          </a:p>
          <a:p>
            <a:pPr marL="914400" lvl="0" algn="r" rtl="1" fontAlgn="base"/>
            <a:r>
              <a:rPr lang="ar-JO" sz="1200" kern="1200" dirty="0">
                <a:solidFill>
                  <a:schemeClr val="tx1"/>
                </a:solidFill>
                <a:latin typeface="+mn-lt"/>
                <a:ea typeface="+mn-ea"/>
                <a:cs typeface="+mn-cs"/>
              </a:rPr>
              <a:t>سجلات الالتحاق </a:t>
            </a:r>
            <a:endParaRPr lang="en-US" sz="1200" kern="1200" dirty="0">
              <a:solidFill>
                <a:schemeClr val="tx1"/>
              </a:solidFill>
              <a:latin typeface="+mn-lt"/>
              <a:ea typeface="+mn-ea"/>
              <a:cs typeface="+mn-cs"/>
            </a:endParaRPr>
          </a:p>
          <a:p>
            <a:pPr marL="914400" lvl="0" algn="r" rtl="1" fontAlgn="base"/>
            <a:r>
              <a:rPr lang="ar-JO" sz="1200" kern="1200" dirty="0">
                <a:solidFill>
                  <a:schemeClr val="tx1"/>
                </a:solidFill>
                <a:latin typeface="+mn-lt"/>
                <a:ea typeface="+mn-ea"/>
                <a:cs typeface="+mn-cs"/>
              </a:rPr>
              <a:t>التدقيق على إجراءات السلامة </a:t>
            </a:r>
            <a:endParaRPr lang="en-US" sz="1200" kern="1200" dirty="0">
              <a:solidFill>
                <a:schemeClr val="tx1"/>
              </a:solidFill>
              <a:latin typeface="+mn-lt"/>
              <a:ea typeface="+mn-ea"/>
              <a:cs typeface="+mn-cs"/>
            </a:endParaRPr>
          </a:p>
          <a:p>
            <a:pPr lvl="2" algn="r" rtl="1" fontAlgn="base"/>
            <a:r>
              <a:rPr lang="ar-JO" dirty="0"/>
              <a:t>دليل </a:t>
            </a:r>
            <a:r>
              <a:rPr lang="ar-SY" dirty="0"/>
              <a:t>مجموعات النقاش المركزة</a:t>
            </a:r>
            <a:endParaRPr lang="ar-JO" dirty="0"/>
          </a:p>
          <a:p>
            <a:pPr marL="914400" lvl="0" algn="r" rtl="1" fontAlgn="base"/>
            <a:r>
              <a:rPr lang="ar-JO" sz="1200" kern="1200" dirty="0">
                <a:solidFill>
                  <a:schemeClr val="tx1"/>
                </a:solidFill>
                <a:latin typeface="+mn-lt"/>
                <a:ea typeface="+mn-ea"/>
                <a:cs typeface="+mn-cs"/>
              </a:rPr>
              <a:t>دليل إجراء المقابلات الفردية وشبه المنظمة</a:t>
            </a:r>
            <a:endParaRPr lang="en-US" sz="1200" kern="1200" dirty="0">
              <a:solidFill>
                <a:schemeClr val="tx1"/>
              </a:solidFill>
              <a:latin typeface="+mn-lt"/>
              <a:ea typeface="+mn-ea"/>
              <a:cs typeface="+mn-cs"/>
            </a:endParaRPr>
          </a:p>
          <a:p>
            <a:pPr marL="914400" lvl="0" algn="r" rtl="1" fontAlgn="base"/>
            <a:r>
              <a:rPr lang="ar-JO" sz="1200" kern="1200" dirty="0">
                <a:solidFill>
                  <a:schemeClr val="tx1"/>
                </a:solidFill>
                <a:latin typeface="+mn-lt"/>
                <a:ea typeface="+mn-ea"/>
                <a:cs typeface="+mn-cs"/>
              </a:rPr>
              <a:t>استقصاءات التغذية الراجعة من المستفيدات </a:t>
            </a:r>
            <a:endParaRPr lang="en-US" sz="1200" kern="1200" dirty="0">
              <a:solidFill>
                <a:schemeClr val="tx1"/>
              </a:solidFill>
              <a:latin typeface="+mn-lt"/>
              <a:ea typeface="+mn-ea"/>
              <a:cs typeface="+mn-cs"/>
            </a:endParaRPr>
          </a:p>
          <a:p>
            <a:pPr marL="914400" lvl="0" algn="r" rtl="1" fontAlgn="base"/>
            <a:r>
              <a:rPr lang="ar-JO" sz="1200" kern="1200" dirty="0">
                <a:solidFill>
                  <a:schemeClr val="tx1"/>
                </a:solidFill>
                <a:latin typeface="+mn-lt"/>
                <a:ea typeface="+mn-ea"/>
                <a:cs typeface="+mn-cs"/>
              </a:rPr>
              <a:t>قائمة ضبط المهارات والمواقف </a:t>
            </a:r>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لقد تعرفت على بعض هذه الأدوات بالفعل عندما تحدثنا عن أدوات التقييم. ومع أن التوجيهات العامة ما زالت كما هي عليه، إلا أنه يتعين تغيير الأسئلة حيث أن الهدف من الأدوات قد أصبح مختلفا. ويحتوي دليلك على أسئلة مقترحة، ولكن يجب مراجعة كل أداة وتكييفها مع الإدارة قبل الاستخدام</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2B336590-010E-DC4C-B9B5-28416401C3C3}" type="slidenum">
              <a:rPr lang="en-US" smtClean="0"/>
              <a:pPr/>
              <a:t>71</a:t>
            </a:fld>
            <a:endParaRPr lang="en-US" dirty="0"/>
          </a:p>
        </p:txBody>
      </p:sp>
    </p:spTree>
    <p:extLst>
      <p:ext uri="{BB962C8B-B14F-4D97-AF65-F5344CB8AC3E}">
        <p14:creationId xmlns:p14="http://schemas.microsoft.com/office/powerpoint/2010/main" val="19734259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تذكّر ما يلي</a:t>
            </a:r>
            <a:r>
              <a:rPr lang="en-US" sz="1200" b="1" kern="1200" dirty="0">
                <a:solidFill>
                  <a:schemeClr val="tx1"/>
                </a:solidFill>
                <a:latin typeface="+mn-lt"/>
                <a:ea typeface="+mn-ea"/>
                <a:cs typeface="+mn-cs"/>
              </a:rPr>
              <a:t>:</a:t>
            </a:r>
          </a:p>
          <a:p>
            <a:pPr algn="r" rtl="1"/>
            <a:r>
              <a:rPr lang="ar-SA" sz="1200" kern="1200" dirty="0">
                <a:solidFill>
                  <a:schemeClr val="tx1"/>
                </a:solidFill>
                <a:latin typeface="+mn-lt"/>
                <a:ea typeface="+mn-ea"/>
                <a:cs typeface="+mn-cs"/>
              </a:rPr>
              <a:t>من المهم أن تقوم بإعداد خطة للمراقبة والتقييم، تشمل ما تريد قياسه، ومتى تقوم بالقياس، وكيف، ولماذا.</a:t>
            </a:r>
            <a:endParaRPr lang="en-US"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"كل زائد ناقص". من الأهمية بمكان أن تجمع فقط المعلومات التي ستستخدمها، فالمراقبة والتقييم تستلزم الكثير من الوقت والطاقات والموارد من موظفي المساحة الآمنة ومن النساء والفتيات أنفسهن. لذا، قم بإجراءات المراقبة والتقييم بحكمة، وتأكد من أن جميع المعلومات التي تجمعها سوف تستخدم لتعزيز جودة وسلامة المساحات الآمنة</a:t>
            </a:r>
            <a:r>
              <a:rPr lang="en-US" sz="1200" kern="1200" dirty="0">
                <a:solidFill>
                  <a:schemeClr val="tx1"/>
                </a:solidFill>
                <a:latin typeface="+mn-lt"/>
                <a:ea typeface="+mn-ea"/>
                <a:cs typeface="+mn-cs"/>
              </a:rPr>
              <a:t>.</a:t>
            </a:r>
          </a:p>
          <a:p>
            <a:pPr algn="r" rtl="1"/>
            <a:endParaRPr lang="en-US"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السریة:</a:t>
            </a:r>
            <a:r>
              <a:rPr lang="ar-SA" sz="1200" kern="1200" dirty="0">
                <a:solidFill>
                  <a:schemeClr val="tx1"/>
                </a:solidFill>
                <a:latin typeface="+mn-lt"/>
                <a:ea typeface="+mn-ea"/>
                <a:cs typeface="+mn-cs"/>
              </a:rPr>
              <a:t> تأكد من أن کل المعلومات التي تقوم بجمعها لا تتضمن معلومات فردیة (كأن تتناول أرقاما مجمعة – مثل: " شارکت 7 نساء في نشاط الخیاطة، الذي أقيم یوم الاثنین، الأول من آذار/مارس). وإذا كانت المعلومات تتناول نساء بصورة فردية (مثلا: قائمة أسماء النساء المشاركات في النشاط)، فيتعين عليك: </a:t>
            </a:r>
            <a:r>
              <a:rPr lang="ar-SA" sz="1200" kern="1200" dirty="0" err="1">
                <a:solidFill>
                  <a:schemeClr val="tx1"/>
                </a:solidFill>
                <a:latin typeface="+mn-lt"/>
                <a:ea typeface="+mn-ea"/>
                <a:cs typeface="+mn-cs"/>
              </a:rPr>
              <a:t>أ</a:t>
            </a:r>
            <a:r>
              <a:rPr lang="ar-SA" sz="1200" kern="1200" dirty="0">
                <a:solidFill>
                  <a:schemeClr val="tx1"/>
                </a:solidFill>
                <a:latin typeface="+mn-lt"/>
                <a:ea typeface="+mn-ea"/>
                <a:cs typeface="+mn-cs"/>
              </a:rPr>
              <a:t>) التأكد من أن تدوين هذه المعلومات يعتبر ضرورة قصوى؛ </a:t>
            </a:r>
            <a:r>
              <a:rPr lang="ar-SA" sz="1200" kern="1200" dirty="0" err="1">
                <a:solidFill>
                  <a:schemeClr val="tx1"/>
                </a:solidFill>
                <a:latin typeface="+mn-lt"/>
                <a:ea typeface="+mn-ea"/>
                <a:cs typeface="+mn-cs"/>
              </a:rPr>
              <a:t>ب</a:t>
            </a:r>
            <a:r>
              <a:rPr lang="ar-SA" sz="1200" kern="1200" dirty="0">
                <a:solidFill>
                  <a:schemeClr val="tx1"/>
                </a:solidFill>
                <a:latin typeface="+mn-lt"/>
                <a:ea typeface="+mn-ea"/>
                <a:cs typeface="+mn-cs"/>
              </a:rPr>
              <a:t>) أن يتم تخزينها في مكان آمن ومحكم في خزانة مقفلة؛ </a:t>
            </a:r>
            <a:r>
              <a:rPr lang="ar-SA" sz="1200" kern="1200" dirty="0" err="1">
                <a:solidFill>
                  <a:schemeClr val="tx1"/>
                </a:solidFill>
                <a:latin typeface="+mn-lt"/>
                <a:ea typeface="+mn-ea"/>
                <a:cs typeface="+mn-cs"/>
              </a:rPr>
              <a:t>ج</a:t>
            </a:r>
            <a:r>
              <a:rPr lang="ar-SA" sz="1200" kern="1200" dirty="0">
                <a:solidFill>
                  <a:schemeClr val="tx1"/>
                </a:solidFill>
                <a:latin typeface="+mn-lt"/>
                <a:ea typeface="+mn-ea"/>
                <a:cs typeface="+mn-cs"/>
              </a:rPr>
              <a:t>) أن النساء والفتيات على بينة بالطرق التي يتم فيها جمع هذه المعلومات وتخزينها. يرجى الرجوع إلى الملحق 14 للحصول على مزيد من المعلومات حول أهمية السرية في جمع البيانات</a:t>
            </a:r>
            <a:r>
              <a:rPr lang="en-US" sz="1200" kern="1200" dirty="0">
                <a:solidFill>
                  <a:schemeClr val="tx1"/>
                </a:solidFill>
                <a:latin typeface="+mn-lt"/>
                <a:ea typeface="+mn-ea"/>
                <a:cs typeface="+mn-cs"/>
              </a:rPr>
              <a:t>.</a:t>
            </a: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لا تستخدم سوى الأدوات والمواد التي تشعر بأن مهاراتك ومعارفك تسمح لك باستخدامها بطريقة جيدة. وقد تتطلب بعض الأدوات والأساليب تدريبات وخبرات إضافية</a:t>
            </a:r>
            <a:r>
              <a:rPr lang="en-US" sz="1200" kern="1200" dirty="0">
                <a:solidFill>
                  <a:schemeClr val="tx1"/>
                </a:solidFill>
                <a:latin typeface="+mn-lt"/>
                <a:ea typeface="+mn-ea"/>
                <a:cs typeface="+mn-cs"/>
              </a:rPr>
              <a:t>.</a:t>
            </a: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احرص على مشاركة النساء والفتيات في المراقبة والتقييم. ومن الممكن أن يشمل ذلك استخدام الأساليب التشاركية في المراقبة والتقييم، وسؤال النساء والفتيات عن الكيفية التي يرغبن فيها لإعطاء تغذيتهن الراجعة (مثلا: الطرق التي يفضلنها للتصريح بآرائهن، تكرار عملية الحصول على التغذية الراجعة، الوقت الذي يرغبن في تخصيصه لذلك، إلخ)، فضلا عن تدريب النساء والفتيات المشاركات في المساحات الآمنة على استخدام أساليب المراقبة والتقييم وجمع المعلومات من نظيراتهن.</a:t>
            </a:r>
            <a:endParaRPr lang="en-US" sz="1200" kern="1200" dirty="0">
              <a:solidFill>
                <a:schemeClr val="tx1"/>
              </a:solidFill>
              <a:latin typeface="+mn-lt"/>
              <a:ea typeface="+mn-ea"/>
              <a:cs typeface="+mn-cs"/>
            </a:endParaRPr>
          </a:p>
          <a:p>
            <a:pPr algn="r" rtl="1"/>
            <a:endParaRPr lang="en-US"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وإذا أمكن، يمكن للتقييمات المشتركة بين الوكالات أو المنسقة فيما بينها أن تساعد في توفير منظور خارجي وتقديم استنتاجات يمكن تطبيقها على نطاق أوسع</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72</a:t>
            </a:fld>
            <a:endParaRPr lang="en-US" dirty="0"/>
          </a:p>
        </p:txBody>
      </p:sp>
    </p:spTree>
    <p:extLst>
      <p:ext uri="{BB962C8B-B14F-4D97-AF65-F5344CB8AC3E}">
        <p14:creationId xmlns:p14="http://schemas.microsoft.com/office/powerpoint/2010/main" val="32039718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تذكّر ما يلي</a:t>
            </a:r>
            <a:r>
              <a:rPr lang="en-US" sz="1200" b="1" kern="1200" dirty="0">
                <a:solidFill>
                  <a:schemeClr val="tx1"/>
                </a:solidFill>
                <a:latin typeface="+mn-lt"/>
                <a:ea typeface="+mn-ea"/>
                <a:cs typeface="+mn-cs"/>
              </a:rPr>
              <a:t>:</a:t>
            </a:r>
          </a:p>
          <a:p>
            <a:pPr algn="r" rtl="1"/>
            <a:r>
              <a:rPr lang="ar-SA" sz="1200" kern="1200" dirty="0">
                <a:solidFill>
                  <a:schemeClr val="tx1"/>
                </a:solidFill>
                <a:latin typeface="+mn-lt"/>
                <a:ea typeface="+mn-ea"/>
                <a:cs typeface="+mn-cs"/>
              </a:rPr>
              <a:t>من المهم أن تقوم بإعداد خطة للمراقبة والتقييم، تشمل ما تريد قياسه، ومتى تقوم بالقياس، وكيف، ولماذا.</a:t>
            </a:r>
            <a:endParaRPr lang="en-US" sz="1200" kern="1200" dirty="0">
              <a:solidFill>
                <a:schemeClr val="tx1"/>
              </a:solidFill>
              <a:latin typeface="+mn-lt"/>
              <a:ea typeface="+mn-ea"/>
              <a:cs typeface="+mn-cs"/>
            </a:endParaRP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"كل زائد ناقص". من الأهمية بمكان أن تجمع فقط المعلومات التي ستستخدمها، فالمراقبة والتقييم تستلزم الكثير من الوقت والطاقات والموارد من موظفي المساحة الآمنة ومن النساء والفتيات أنفسهن. لذا، قم بإجراءات المراقبة والتقييم بحكمة، وتأكد من أن جميع المعلومات التي تجمعها سوف تستخدم لتعزيز جودة وسلامة المساحات الآمنة</a:t>
            </a:r>
            <a:r>
              <a:rPr lang="en-US" sz="1200" kern="1200" dirty="0">
                <a:solidFill>
                  <a:schemeClr val="tx1"/>
                </a:solidFill>
                <a:latin typeface="+mn-lt"/>
                <a:ea typeface="+mn-ea"/>
                <a:cs typeface="+mn-cs"/>
              </a:rPr>
              <a:t>.</a:t>
            </a:r>
          </a:p>
          <a:p>
            <a:pPr algn="r" rtl="1"/>
            <a:endParaRPr lang="en-US"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السریة:</a:t>
            </a:r>
            <a:r>
              <a:rPr lang="ar-SA" sz="1200" kern="1200" dirty="0">
                <a:solidFill>
                  <a:schemeClr val="tx1"/>
                </a:solidFill>
                <a:latin typeface="+mn-lt"/>
                <a:ea typeface="+mn-ea"/>
                <a:cs typeface="+mn-cs"/>
              </a:rPr>
              <a:t> تأكد من أن کل المعلومات التي تقوم بجمعها لا تتضمن معلومات فردیة (كأن تتناول أرقاما مجمعة – مثل: " شارکت 7 نساء في نشاط الخیاطة، الذي أقيم یوم الاثنین، الأول من آذار/مارس). وإذا كانت المعلومات تتناول نساء بصورة فردية (مثلا: قائمة أسماء النساء المشاركات في النشاط)، فيتعين عليك: </a:t>
            </a:r>
            <a:r>
              <a:rPr lang="ar-SA" sz="1200" kern="1200" dirty="0" err="1">
                <a:solidFill>
                  <a:schemeClr val="tx1"/>
                </a:solidFill>
                <a:latin typeface="+mn-lt"/>
                <a:ea typeface="+mn-ea"/>
                <a:cs typeface="+mn-cs"/>
              </a:rPr>
              <a:t>أ</a:t>
            </a:r>
            <a:r>
              <a:rPr lang="ar-SA" sz="1200" kern="1200" dirty="0">
                <a:solidFill>
                  <a:schemeClr val="tx1"/>
                </a:solidFill>
                <a:latin typeface="+mn-lt"/>
                <a:ea typeface="+mn-ea"/>
                <a:cs typeface="+mn-cs"/>
              </a:rPr>
              <a:t>) التأكد من أن تدوين هذه المعلومات يعتبر ضرورة قصوى؛ </a:t>
            </a:r>
            <a:r>
              <a:rPr lang="ar-SA" sz="1200" kern="1200" dirty="0" err="1">
                <a:solidFill>
                  <a:schemeClr val="tx1"/>
                </a:solidFill>
                <a:latin typeface="+mn-lt"/>
                <a:ea typeface="+mn-ea"/>
                <a:cs typeface="+mn-cs"/>
              </a:rPr>
              <a:t>ب</a:t>
            </a:r>
            <a:r>
              <a:rPr lang="ar-SA" sz="1200" kern="1200" dirty="0">
                <a:solidFill>
                  <a:schemeClr val="tx1"/>
                </a:solidFill>
                <a:latin typeface="+mn-lt"/>
                <a:ea typeface="+mn-ea"/>
                <a:cs typeface="+mn-cs"/>
              </a:rPr>
              <a:t>) أن يتم تخزينها في مكان آمن ومحكم في خزانة مقفلة؛ </a:t>
            </a:r>
            <a:r>
              <a:rPr lang="ar-SA" sz="1200" kern="1200" dirty="0" err="1">
                <a:solidFill>
                  <a:schemeClr val="tx1"/>
                </a:solidFill>
                <a:latin typeface="+mn-lt"/>
                <a:ea typeface="+mn-ea"/>
                <a:cs typeface="+mn-cs"/>
              </a:rPr>
              <a:t>ج</a:t>
            </a:r>
            <a:r>
              <a:rPr lang="ar-SA" sz="1200" kern="1200" dirty="0">
                <a:solidFill>
                  <a:schemeClr val="tx1"/>
                </a:solidFill>
                <a:latin typeface="+mn-lt"/>
                <a:ea typeface="+mn-ea"/>
                <a:cs typeface="+mn-cs"/>
              </a:rPr>
              <a:t>) أن النساء والفتيات على بينة بالطرق التي يتم فيها جمع هذه المعلومات وتخزينها. يرجى الرجوع إلى الملحق 14 للحصول على مزيد من المعلومات حول أهمية السرية في جمع البيانات</a:t>
            </a:r>
            <a:r>
              <a:rPr lang="en-US" sz="1200" kern="1200" dirty="0">
                <a:solidFill>
                  <a:schemeClr val="tx1"/>
                </a:solidFill>
                <a:latin typeface="+mn-lt"/>
                <a:ea typeface="+mn-ea"/>
                <a:cs typeface="+mn-cs"/>
              </a:rPr>
              <a:t>.</a:t>
            </a: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لا تستخدم سوى الأدوات والمواد التي تشعر بأن مهاراتك ومعارفك تسمح لك باستخدامها بطريقة جيدة. وقد تتطلب بعض الأدوات والأساليب تدريبات وخبرات إضافية</a:t>
            </a:r>
            <a:r>
              <a:rPr lang="en-US" sz="1200" kern="1200" dirty="0">
                <a:solidFill>
                  <a:schemeClr val="tx1"/>
                </a:solidFill>
                <a:latin typeface="+mn-lt"/>
                <a:ea typeface="+mn-ea"/>
                <a:cs typeface="+mn-cs"/>
              </a:rPr>
              <a:t>.</a:t>
            </a:r>
          </a:p>
          <a:p>
            <a:pPr algn="r" rtl="1"/>
            <a:endParaRPr lang="en-US" sz="1200" kern="1200" dirty="0">
              <a:solidFill>
                <a:schemeClr val="tx1"/>
              </a:solidFill>
              <a:latin typeface="+mn-lt"/>
              <a:ea typeface="+mn-ea"/>
              <a:cs typeface="+mn-cs"/>
            </a:endParaRPr>
          </a:p>
          <a:p>
            <a:pPr algn="r" rtl="1"/>
            <a:r>
              <a:rPr lang="ar-SA" sz="1200" kern="1200" dirty="0">
                <a:solidFill>
                  <a:schemeClr val="tx1"/>
                </a:solidFill>
                <a:latin typeface="+mn-lt"/>
                <a:ea typeface="+mn-ea"/>
                <a:cs typeface="+mn-cs"/>
              </a:rPr>
              <a:t>احرص على مشاركة النساء والفتيات في المراقبة والتقييم. ومن الممكن أن يشمل ذلك استخدام الأساليب التشاركية في المراقبة والتقييم، وسؤال النساء والفتيات عن الكيفية التي يرغبن فيها لإعطاء تغذيتهن الراجعة (مثلا: الطرق التي يفضلنها للتصريح بآرائهن، تكرار عملية الحصول على التغذية الراجعة، الوقت الذي يرغبن في تخصيصه لذلك، إلخ)، فضلا عن تدريب النساء والفتيات المشاركات في المساحات الآمنة على استخدام أساليب المراقبة والتقييم وجمع المعلومات من نظيراتهن.</a:t>
            </a:r>
            <a:endParaRPr lang="en-US" sz="1200" kern="1200" dirty="0">
              <a:solidFill>
                <a:schemeClr val="tx1"/>
              </a:solidFill>
              <a:latin typeface="+mn-lt"/>
              <a:ea typeface="+mn-ea"/>
              <a:cs typeface="+mn-cs"/>
            </a:endParaRPr>
          </a:p>
          <a:p>
            <a:pPr algn="r" rtl="1"/>
            <a:endParaRPr lang="en-US"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وإذا أمكن، يمكن للتقييمات المشتركة بين الوكالات أو المنسقة فيما بينها أن تساعد في توفير منظور خارجي وتقديم استنتاجات يمكن تطبيقها على نطاق أوسع</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73</a:t>
            </a:fld>
            <a:endParaRPr lang="en-US" dirty="0"/>
          </a:p>
        </p:txBody>
      </p:sp>
    </p:spTree>
    <p:extLst>
      <p:ext uri="{BB962C8B-B14F-4D97-AF65-F5344CB8AC3E}">
        <p14:creationId xmlns:p14="http://schemas.microsoft.com/office/powerpoint/2010/main" val="20135880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b="1" kern="1200" dirty="0">
                <a:solidFill>
                  <a:schemeClr val="tx1"/>
                </a:solidFill>
                <a:latin typeface="+mn-lt"/>
                <a:ea typeface="+mn-ea"/>
                <a:cs typeface="+mn-cs"/>
              </a:rPr>
              <a:t>المشارکة والملكية:</a:t>
            </a:r>
            <a:r>
              <a:rPr lang="ar-SA" sz="1200" kern="1200" dirty="0">
                <a:solidFill>
                  <a:schemeClr val="tx1"/>
                </a:solidFill>
                <a:latin typeface="+mn-lt"/>
                <a:ea typeface="+mn-ea"/>
                <a:cs typeface="+mn-cs"/>
              </a:rPr>
              <a:t> من المفيد في بداية العملية، أن تعمل مع المجموعات المجتمعية أو النسائیة أو المنظمات غير الحكومية المحلية، وأن تكون لديك خطة واضحة للمرحلة التالیة. وينبغي إشراك أصحاب المصلحة الرئيسيين في المناقشات حول ما ينبغي أن يحدث للفضاءات الآمنة</a:t>
            </a:r>
            <a:r>
              <a:rPr lang="en-US" sz="1200" kern="1200" dirty="0">
                <a:solidFill>
                  <a:schemeClr val="tx1"/>
                </a:solidFill>
                <a:latin typeface="+mn-lt"/>
                <a:ea typeface="+mn-ea"/>
                <a:cs typeface="+mn-cs"/>
              </a:rPr>
              <a:t>.</a:t>
            </a:r>
          </a:p>
          <a:p>
            <a:pPr algn="r" rtl="1"/>
            <a:endParaRPr lang="en-US"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إشراك النساء والفتيات وسلامتهن:</a:t>
            </a:r>
            <a:r>
              <a:rPr lang="ar-SA" sz="1200" kern="1200" dirty="0">
                <a:solidFill>
                  <a:schemeClr val="tx1"/>
                </a:solidFill>
                <a:latin typeface="+mn-lt"/>
                <a:ea typeface="+mn-ea"/>
                <a:cs typeface="+mn-cs"/>
              </a:rPr>
              <a:t> كما هو الحال دائما، ينبغي وضع هذه المبادئ الأساسية في الاعتبار. اسأل النساء والفتيات عما يردن أن يحدث </a:t>
            </a:r>
            <a:r>
              <a:rPr lang="ar-SY" sz="1200" kern="1200" dirty="0">
                <a:solidFill>
                  <a:schemeClr val="tx1"/>
                </a:solidFill>
                <a:latin typeface="+mn-lt"/>
                <a:ea typeface="+mn-ea"/>
                <a:cs typeface="+mn-cs"/>
              </a:rPr>
              <a:t>للمساحات</a:t>
            </a:r>
            <a:r>
              <a:rPr lang="ar-SA" sz="1200" kern="1200" dirty="0">
                <a:solidFill>
                  <a:schemeClr val="tx1"/>
                </a:solidFill>
                <a:latin typeface="+mn-lt"/>
                <a:ea typeface="+mn-ea"/>
                <a:cs typeface="+mn-cs"/>
              </a:rPr>
              <a:t> الآمنة، وكيف يعتقدن بأن ذلك يمكن أن يتحقق. تأكد من أن سلامتهن لن تتعرض للمخاطر.</a:t>
            </a:r>
            <a:endParaRPr lang="en-US" sz="1200" kern="1200" dirty="0">
              <a:solidFill>
                <a:schemeClr val="tx1"/>
              </a:solidFill>
              <a:latin typeface="+mn-lt"/>
              <a:ea typeface="+mn-ea"/>
              <a:cs typeface="+mn-cs"/>
            </a:endParaRPr>
          </a:p>
          <a:p>
            <a:pPr algn="r" rtl="1"/>
            <a:endParaRPr lang="en-US"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إتاحة الوقت الكافي:</a:t>
            </a:r>
            <a:r>
              <a:rPr lang="ar-SA" sz="1200" kern="1200" dirty="0">
                <a:solidFill>
                  <a:schemeClr val="tx1"/>
                </a:solidFill>
                <a:latin typeface="+mn-lt"/>
                <a:ea typeface="+mn-ea"/>
                <a:cs typeface="+mn-cs"/>
              </a:rPr>
              <a:t> لا يمكن إيجاد المساحات الآمنة بين ليلة وضحاها، فإقامتها تحتاج إلى وقت طويل، ونحتاج إلى وقت أطول من ذلك لكي تبدأ النساء والفتيات بالشعور بالارتياح في التفاعل فيما بينهن في المساحة الآمنة وجعله مكانا خاصا بهن. لذلك، عليك أن تخصص ما يكفي من الوقت لإقامة المساحة الآمنة، بالإضافة إلى الوقت الوافي لتسليم الأنشطة إلى منظمة أو مجموعة أخرى، بما في ذلك بناء قدرات أولئك الذين سيتولون إدارة المساحة الآمنة</a:t>
            </a:r>
            <a:r>
              <a:rPr lang="en-US" sz="1200" kern="1200" dirty="0">
                <a:solidFill>
                  <a:schemeClr val="tx1"/>
                </a:solidFill>
                <a:latin typeface="+mn-lt"/>
                <a:ea typeface="+mn-ea"/>
                <a:cs typeface="+mn-cs"/>
              </a:rPr>
              <a:t>.</a:t>
            </a:r>
          </a:p>
          <a:p>
            <a:pPr algn="r" rtl="1"/>
            <a:endParaRPr lang="en-US"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التخطيط المبكر:</a:t>
            </a:r>
            <a:r>
              <a:rPr lang="ar-SA" sz="1200" kern="1200" dirty="0">
                <a:solidFill>
                  <a:schemeClr val="tx1"/>
                </a:solidFill>
                <a:latin typeface="+mn-lt"/>
                <a:ea typeface="+mn-ea"/>
                <a:cs typeface="+mn-cs"/>
              </a:rPr>
              <a:t> يجب أن يكون الإنهاء التدريجي من بين الاعتبارات الهامة من بداية التخطيط </a:t>
            </a:r>
            <a:r>
              <a:rPr lang="ar-SY" sz="1200" kern="1200" dirty="0">
                <a:solidFill>
                  <a:schemeClr val="tx1"/>
                </a:solidFill>
                <a:latin typeface="+mn-lt"/>
                <a:ea typeface="+mn-ea"/>
                <a:cs typeface="+mn-cs"/>
              </a:rPr>
              <a:t>للمساحات</a:t>
            </a:r>
            <a:r>
              <a:rPr lang="ar-SA" sz="1200" kern="1200" dirty="0">
                <a:solidFill>
                  <a:schemeClr val="tx1"/>
                </a:solidFill>
                <a:latin typeface="+mn-lt"/>
                <a:ea typeface="+mn-ea"/>
                <a:cs typeface="+mn-cs"/>
              </a:rPr>
              <a:t> الآمنة وتقييم احتياجاتها. وينبغي، من تلك اللحظة، مناقشة الأمر مع النساء والفتيات وأصحاب المصلحة في المجتمع المحلي. عليك أن تحدد المدة التي يمكنك (أو تريد) أن يستمر فيها ارتباطك بالمساحة الآمنة، وأن تقوم بالتخطيط له وفق ذلك، فالالتزام بالجداول الزمنية أو تقييدات الميزانية يمكن أن يحول دون الإحباطات في وقت لاحق. ضع في اعتبارك الاعتبارات المالية، فلا تقم ببساطة بتسليم المساحة الآمنة لأنك لا تملك ميزانية إضافية لتغطية العمليات فيه</a:t>
            </a:r>
            <a:r>
              <a:rPr lang="ar-SY" sz="1200" kern="1200" dirty="0">
                <a:solidFill>
                  <a:schemeClr val="tx1"/>
                </a:solidFill>
                <a:latin typeface="+mn-lt"/>
                <a:ea typeface="+mn-ea"/>
                <a:cs typeface="+mn-cs"/>
              </a:rPr>
              <a:t>ا</a:t>
            </a:r>
            <a:r>
              <a:rPr lang="ar-SA" sz="1200" kern="1200" dirty="0">
                <a:solidFill>
                  <a:schemeClr val="tx1"/>
                </a:solidFill>
                <a:latin typeface="+mn-lt"/>
                <a:ea typeface="+mn-ea"/>
                <a:cs typeface="+mn-cs"/>
              </a:rPr>
              <a:t>، لأن ذلك يمكن أن يلغي العمل الجيد الذي قمت به في المساحة الآمنة بحد ذاته ويؤدي إلى زيادة المخاطر التي قد تتعرض لها النساء والفتيات.</a:t>
            </a:r>
            <a:endParaRPr lang="en-US" sz="1200" kern="1200" dirty="0">
              <a:solidFill>
                <a:schemeClr val="tx1"/>
              </a:solidFill>
              <a:latin typeface="+mn-lt"/>
              <a:ea typeface="+mn-ea"/>
              <a:cs typeface="+mn-cs"/>
            </a:endParaRPr>
          </a:p>
          <a:p>
            <a:pPr algn="r" rtl="1"/>
            <a:endParaRPr lang="en-US" sz="1200" b="1" kern="1200" dirty="0">
              <a:solidFill>
                <a:schemeClr val="tx1"/>
              </a:solidFill>
              <a:latin typeface="+mn-lt"/>
              <a:ea typeface="+mn-ea"/>
              <a:cs typeface="+mn-cs"/>
            </a:endParaRPr>
          </a:p>
          <a:p>
            <a:pPr algn="r" rtl="1"/>
            <a:r>
              <a:rPr lang="ar-SA" sz="1200" b="1" kern="1200" dirty="0">
                <a:solidFill>
                  <a:schemeClr val="tx1"/>
                </a:solidFill>
                <a:latin typeface="+mn-lt"/>
                <a:ea typeface="+mn-ea"/>
                <a:cs typeface="+mn-cs"/>
              </a:rPr>
              <a:t>تحلى بالمرونة:</a:t>
            </a:r>
            <a:r>
              <a:rPr lang="ar-SA" sz="1200" kern="1200" dirty="0">
                <a:solidFill>
                  <a:schemeClr val="tx1"/>
                </a:solidFill>
                <a:latin typeface="+mn-lt"/>
                <a:ea typeface="+mn-ea"/>
                <a:cs typeface="+mn-cs"/>
              </a:rPr>
              <a:t> قد تضطر إلى تغيير خطة تسليم المساحة الآمنة تبعا للسياق والأمن والنساء والفتيات أنفسهن. ولكي تتمكن من تحقيق ذلك، حاول أن تتضمن خططك ميزانية وجداول زمنية مرنة.</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B336590-010E-DC4C-B9B5-28416401C3C3}" type="slidenum">
              <a:rPr lang="en-US" smtClean="0"/>
              <a:pPr/>
              <a:t>74</a:t>
            </a:fld>
            <a:endParaRPr lang="en-US" dirty="0"/>
          </a:p>
        </p:txBody>
      </p:sp>
    </p:spTree>
    <p:extLst>
      <p:ext uri="{BB962C8B-B14F-4D97-AF65-F5344CB8AC3E}">
        <p14:creationId xmlns:p14="http://schemas.microsoft.com/office/powerpoint/2010/main" val="200269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968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1034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8914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49940"/>
            <a:ext cx="10363200" cy="830997"/>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37" indent="0" algn="ctr">
              <a:buNone/>
              <a:defRPr>
                <a:solidFill>
                  <a:schemeClr val="tx1">
                    <a:tint val="75000"/>
                  </a:schemeClr>
                </a:solidFill>
              </a:defRPr>
            </a:lvl2pPr>
            <a:lvl3pPr marL="1218072" indent="0" algn="ctr">
              <a:buNone/>
              <a:defRPr>
                <a:solidFill>
                  <a:schemeClr val="tx1">
                    <a:tint val="75000"/>
                  </a:schemeClr>
                </a:solidFill>
              </a:defRPr>
            </a:lvl3pPr>
            <a:lvl4pPr marL="1827109" indent="0" algn="ctr">
              <a:buNone/>
              <a:defRPr>
                <a:solidFill>
                  <a:schemeClr val="tx1">
                    <a:tint val="75000"/>
                  </a:schemeClr>
                </a:solidFill>
              </a:defRPr>
            </a:lvl4pPr>
            <a:lvl5pPr marL="2436144" indent="0" algn="ctr">
              <a:buNone/>
              <a:defRPr>
                <a:solidFill>
                  <a:schemeClr val="tx1">
                    <a:tint val="75000"/>
                  </a:schemeClr>
                </a:solidFill>
              </a:defRPr>
            </a:lvl5pPr>
            <a:lvl6pPr marL="3045181" indent="0" algn="ctr">
              <a:buNone/>
              <a:defRPr>
                <a:solidFill>
                  <a:schemeClr val="tx1">
                    <a:tint val="75000"/>
                  </a:schemeClr>
                </a:solidFill>
              </a:defRPr>
            </a:lvl6pPr>
            <a:lvl7pPr marL="3654217" indent="0" algn="ctr">
              <a:buNone/>
              <a:defRPr>
                <a:solidFill>
                  <a:schemeClr val="tx1">
                    <a:tint val="75000"/>
                  </a:schemeClr>
                </a:solidFill>
              </a:defRPr>
            </a:lvl7pPr>
            <a:lvl8pPr marL="4263253" indent="0" algn="ctr">
              <a:buNone/>
              <a:defRPr>
                <a:solidFill>
                  <a:schemeClr val="tx1">
                    <a:tint val="75000"/>
                  </a:schemeClr>
                </a:solidFill>
              </a:defRPr>
            </a:lvl8pPr>
            <a:lvl9pPr marL="48722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z="1600" smtClean="0">
                <a:solidFill>
                  <a:schemeClr val="dk2"/>
                </a:solidFill>
                <a:ea typeface="Calibri"/>
                <a:cs typeface="Calibri"/>
                <a:sym typeface="Calibri"/>
              </a:rPr>
              <a:pPr>
                <a:buSzPct val="25000"/>
              </a:pPr>
              <a:t>‹#›</a:t>
            </a:fld>
            <a:endParaRPr lang="en-US" sz="1600">
              <a:solidFill>
                <a:schemeClr val="dk2"/>
              </a:solidFill>
              <a:ea typeface="Calibri"/>
              <a:cs typeface="Calibri"/>
              <a:sym typeface="Calibri"/>
            </a:endParaRPr>
          </a:p>
        </p:txBody>
      </p:sp>
    </p:spTree>
    <p:extLst>
      <p:ext uri="{BB962C8B-B14F-4D97-AF65-F5344CB8AC3E}">
        <p14:creationId xmlns:p14="http://schemas.microsoft.com/office/powerpoint/2010/main" val="333221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buSzPct val="25000"/>
            </a:pPr>
            <a:fld id="{00000000-1234-1234-1234-123412341234}" type="slidenum">
              <a:rPr lang="en-US" sz="1867" b="1" smtClean="0">
                <a:solidFill>
                  <a:srgbClr val="FFFFFF"/>
                </a:solidFill>
                <a:ea typeface="Calibri"/>
                <a:cs typeface="Calibri"/>
                <a:sym typeface="Calibri"/>
              </a:rPr>
              <a:pPr algn="ctr">
                <a:buSzPct val="25000"/>
              </a:pPr>
              <a:t>‹#›</a:t>
            </a:fld>
            <a:endParaRPr lang="en-US" sz="1867" b="1">
              <a:solidFill>
                <a:srgbClr val="FFFFFF"/>
              </a:solidFill>
              <a:ea typeface="Calibri"/>
              <a:cs typeface="Calibri"/>
              <a:sym typeface="Calibri"/>
            </a:endParaRPr>
          </a:p>
        </p:txBody>
      </p:sp>
    </p:spTree>
    <p:extLst>
      <p:ext uri="{BB962C8B-B14F-4D97-AF65-F5344CB8AC3E}">
        <p14:creationId xmlns:p14="http://schemas.microsoft.com/office/powerpoint/2010/main" val="186555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2640" y="206377"/>
            <a:ext cx="3416320" cy="4392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92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buSzPct val="25000"/>
            </a:pPr>
            <a:fld id="{00000000-1234-1234-1234-123412341234}" type="slidenum">
              <a:rPr lang="en-US" sz="1867" b="1" smtClean="0">
                <a:solidFill>
                  <a:srgbClr val="FFFFFF"/>
                </a:solidFill>
                <a:ea typeface="Calibri"/>
                <a:cs typeface="Calibri"/>
                <a:sym typeface="Calibri"/>
              </a:rPr>
              <a:pPr algn="ctr">
                <a:buSzPct val="25000"/>
              </a:pPr>
              <a:t>‹#›</a:t>
            </a:fld>
            <a:endParaRPr lang="en-US" sz="1867" b="1">
              <a:solidFill>
                <a:srgbClr val="FFFFFF"/>
              </a:solidFill>
              <a:ea typeface="Calibri"/>
              <a:cs typeface="Calibri"/>
              <a:sym typeface="Calibri"/>
            </a:endParaRPr>
          </a:p>
        </p:txBody>
      </p:sp>
    </p:spTree>
    <p:extLst>
      <p:ext uri="{BB962C8B-B14F-4D97-AF65-F5344CB8AC3E}">
        <p14:creationId xmlns:p14="http://schemas.microsoft.com/office/powerpoint/2010/main" val="63846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34" name="Rectangle 33"/>
          <p:cNvSpPr/>
          <p:nvPr userDrawn="1"/>
        </p:nvSpPr>
        <p:spPr>
          <a:xfrm>
            <a:off x="0" y="6096002"/>
            <a:ext cx="12192000" cy="762001"/>
          </a:xfrm>
          <a:prstGeom prst="rect">
            <a:avLst/>
          </a:prstGeom>
          <a:solidFill>
            <a:srgbClr val="791E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649863" y="577078"/>
            <a:ext cx="7577856" cy="812799"/>
          </a:xfrm>
        </p:spPr>
        <p:txBody>
          <a:bodyPr anchor="t">
            <a:normAutofit/>
          </a:bodyPr>
          <a:lstStyle>
            <a:lvl1pPr algn="l">
              <a:defRPr sz="4000" b="0" i="0">
                <a:solidFill>
                  <a:srgbClr val="791E77"/>
                </a:solidFill>
                <a:latin typeface="+mj-lt"/>
                <a:cs typeface="Calibri"/>
              </a:defRPr>
            </a:lvl1pPr>
          </a:lstStyle>
          <a:p>
            <a:r>
              <a:rPr lang="en-CA" dirty="0"/>
              <a:t>Click to edit title</a:t>
            </a:r>
            <a:endParaRPr lang="en-US" dirty="0"/>
          </a:p>
        </p:txBody>
      </p:sp>
      <p:pic>
        <p:nvPicPr>
          <p:cNvPr id="15" name="Picture 14" descr="bkg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600" y="1549400"/>
            <a:ext cx="12192003" cy="6858000"/>
          </a:xfrm>
          <a:prstGeom prst="rect">
            <a:avLst/>
          </a:prstGeom>
        </p:spPr>
      </p:pic>
      <p:sp>
        <p:nvSpPr>
          <p:cNvPr id="22" name="TextBox 21"/>
          <p:cNvSpPr txBox="1"/>
          <p:nvPr userDrawn="1"/>
        </p:nvSpPr>
        <p:spPr>
          <a:xfrm>
            <a:off x="1862668" y="6320820"/>
            <a:ext cx="9008533" cy="307777"/>
          </a:xfrm>
          <a:prstGeom prst="rect">
            <a:avLst/>
          </a:prstGeom>
          <a:noFill/>
        </p:spPr>
        <p:txBody>
          <a:bodyPr wrap="square" rtlCol="0">
            <a:spAutoFit/>
          </a:bodyPr>
          <a:lstStyle/>
          <a:p>
            <a:r>
              <a:rPr lang="en-US" sz="1400" dirty="0">
                <a:solidFill>
                  <a:schemeClr val="bg1"/>
                </a:solidFill>
                <a:latin typeface="+mj-lt"/>
              </a:rPr>
              <a:t>Guidelines for Integrating Gender-based Violence Interventions in Humanitarian Action</a:t>
            </a:r>
          </a:p>
        </p:txBody>
      </p:sp>
      <p:pic>
        <p:nvPicPr>
          <p:cNvPr id="26" name="Picture 25" descr="GPC_logo-transparent.png"/>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4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45065" y="6166932"/>
            <a:ext cx="1382137" cy="691069"/>
          </a:xfrm>
          <a:prstGeom prst="rect">
            <a:avLst/>
          </a:prstGeom>
        </p:spPr>
      </p:pic>
    </p:spTree>
    <p:extLst>
      <p:ext uri="{BB962C8B-B14F-4D97-AF65-F5344CB8AC3E}">
        <p14:creationId xmlns:p14="http://schemas.microsoft.com/office/powerpoint/2010/main" val="200124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987" y="482719"/>
            <a:ext cx="11088413" cy="861775"/>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buSzPct val="25000"/>
            </a:pPr>
            <a:fld id="{00000000-1234-1234-1234-123412341234}" type="slidenum">
              <a:rPr lang="en-US" sz="1867" b="1" smtClean="0">
                <a:solidFill>
                  <a:srgbClr val="FFFFFF"/>
                </a:solidFill>
                <a:ea typeface="Calibri"/>
                <a:cs typeface="Calibri"/>
                <a:sym typeface="Calibri"/>
              </a:rPr>
              <a:pPr algn="ctr">
                <a:buSzPct val="25000"/>
              </a:pPr>
              <a:t>‹#›</a:t>
            </a:fld>
            <a:endParaRPr lang="en-US" sz="1867" b="1">
              <a:solidFill>
                <a:srgbClr val="FFFFFF"/>
              </a:solidFill>
              <a:ea typeface="Calibri"/>
              <a:cs typeface="Calibri"/>
              <a:sym typeface="Calibri"/>
            </a:endParaRPr>
          </a:p>
        </p:txBody>
      </p:sp>
    </p:spTree>
    <p:extLst>
      <p:ext uri="{BB962C8B-B14F-4D97-AF65-F5344CB8AC3E}">
        <p14:creationId xmlns:p14="http://schemas.microsoft.com/office/powerpoint/2010/main" val="411041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732141"/>
          </a:xfrm>
        </p:spPr>
        <p:txBody>
          <a:bodyPr anchor="t"/>
          <a:lstStyle>
            <a:lvl1pPr algn="l">
              <a:defRPr sz="532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4">
                <a:solidFill>
                  <a:schemeClr val="tx1">
                    <a:tint val="75000"/>
                  </a:schemeClr>
                </a:solidFill>
              </a:defRPr>
            </a:lvl1pPr>
            <a:lvl2pPr marL="609037" indent="0">
              <a:buNone/>
              <a:defRPr sz="2397">
                <a:solidFill>
                  <a:schemeClr val="tx1">
                    <a:tint val="75000"/>
                  </a:schemeClr>
                </a:solidFill>
              </a:defRPr>
            </a:lvl2pPr>
            <a:lvl3pPr marL="1218072" indent="0">
              <a:buNone/>
              <a:defRPr sz="2132">
                <a:solidFill>
                  <a:schemeClr val="tx1">
                    <a:tint val="75000"/>
                  </a:schemeClr>
                </a:solidFill>
              </a:defRPr>
            </a:lvl3pPr>
            <a:lvl4pPr marL="1827109" indent="0">
              <a:buNone/>
              <a:defRPr sz="1865">
                <a:solidFill>
                  <a:schemeClr val="tx1">
                    <a:tint val="75000"/>
                  </a:schemeClr>
                </a:solidFill>
              </a:defRPr>
            </a:lvl4pPr>
            <a:lvl5pPr marL="2436144" indent="0">
              <a:buNone/>
              <a:defRPr sz="1865">
                <a:solidFill>
                  <a:schemeClr val="tx1">
                    <a:tint val="75000"/>
                  </a:schemeClr>
                </a:solidFill>
              </a:defRPr>
            </a:lvl5pPr>
            <a:lvl6pPr marL="3045181" indent="0">
              <a:buNone/>
              <a:defRPr sz="1865">
                <a:solidFill>
                  <a:schemeClr val="tx1">
                    <a:tint val="75000"/>
                  </a:schemeClr>
                </a:solidFill>
              </a:defRPr>
            </a:lvl6pPr>
            <a:lvl7pPr marL="3654217" indent="0">
              <a:buNone/>
              <a:defRPr sz="1865">
                <a:solidFill>
                  <a:schemeClr val="tx1">
                    <a:tint val="75000"/>
                  </a:schemeClr>
                </a:solidFill>
              </a:defRPr>
            </a:lvl7pPr>
            <a:lvl8pPr marL="4263253" indent="0">
              <a:buNone/>
              <a:defRPr sz="1865">
                <a:solidFill>
                  <a:schemeClr val="tx1">
                    <a:tint val="75000"/>
                  </a:schemeClr>
                </a:solidFill>
              </a:defRPr>
            </a:lvl8pPr>
            <a:lvl9pPr marL="4872289"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buSzPct val="25000"/>
            </a:pPr>
            <a:fld id="{00000000-1234-1234-1234-123412341234}" type="slidenum">
              <a:rPr lang="en-US" sz="3200" b="1" smtClean="0">
                <a:solidFill>
                  <a:srgbClr val="FFFFFF"/>
                </a:solidFill>
                <a:ea typeface="Calibri"/>
                <a:cs typeface="Calibri"/>
                <a:sym typeface="Calibri"/>
              </a:rPr>
              <a:pPr algn="ctr">
                <a:buSzPct val="25000"/>
              </a:pPr>
              <a:t>‹#›</a:t>
            </a:fld>
            <a:endParaRPr lang="en-US" sz="3200" b="1">
              <a:solidFill>
                <a:srgbClr val="FFFFFF"/>
              </a:solidFill>
              <a:ea typeface="Calibri"/>
              <a:cs typeface="Calibri"/>
              <a:sym typeface="Calibri"/>
            </a:endParaRPr>
          </a:p>
        </p:txBody>
      </p:sp>
    </p:spTree>
    <p:extLst>
      <p:ext uri="{BB962C8B-B14F-4D97-AF65-F5344CB8AC3E}">
        <p14:creationId xmlns:p14="http://schemas.microsoft.com/office/powerpoint/2010/main" val="234268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2965" y="656987"/>
            <a:ext cx="10710041" cy="861775"/>
          </a:xfrm>
        </p:spPr>
        <p:txBody>
          <a:bodyPr/>
          <a:lstStyle>
            <a:lvl1pPr>
              <a:defRPr sz="4800"/>
            </a:lvl1pPr>
          </a:lstStyle>
          <a:p>
            <a:r>
              <a:rPr lang="en-US" dirty="0"/>
              <a:t>Click to edit Master title style</a:t>
            </a:r>
          </a:p>
        </p:txBody>
      </p:sp>
      <p:sp>
        <p:nvSpPr>
          <p:cNvPr id="3" name="Content Placeholder 2"/>
          <p:cNvSpPr>
            <a:spLocks noGrp="1"/>
          </p:cNvSpPr>
          <p:nvPr>
            <p:ph sz="half" idx="1"/>
          </p:nvPr>
        </p:nvSpPr>
        <p:spPr>
          <a:xfrm>
            <a:off x="609600" y="2210732"/>
            <a:ext cx="5384800" cy="3397251"/>
          </a:xfrm>
        </p:spPr>
        <p:txBody>
          <a:bodyPr>
            <a:noAutofit/>
          </a:bodyPr>
          <a:lstStyle>
            <a:lvl1pPr>
              <a:defRPr sz="3200">
                <a:latin typeface="+mn-lt"/>
              </a:defRPr>
            </a:lvl1pPr>
            <a:lvl2pPr>
              <a:defRPr sz="3200"/>
            </a:lvl2pPr>
            <a:lvl3pPr>
              <a:defRPr sz="3200"/>
            </a:lvl3pPr>
            <a:lvl4pPr>
              <a:defRPr sz="3200"/>
            </a:lvl4pPr>
            <a:lvl5pPr>
              <a:defRPr sz="3200"/>
            </a:lvl5pPr>
            <a:lvl6pPr>
              <a:defRPr sz="2397"/>
            </a:lvl6pPr>
            <a:lvl7pPr>
              <a:defRPr sz="2397"/>
            </a:lvl7pPr>
            <a:lvl8pPr>
              <a:defRPr sz="2397"/>
            </a:lvl8pPr>
            <a:lvl9pPr>
              <a:defRPr sz="239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10732"/>
            <a:ext cx="5384800" cy="3397251"/>
          </a:xfrm>
        </p:spPr>
        <p:txBody>
          <a:bodyPr/>
          <a:lstStyle>
            <a:lvl1pPr>
              <a:defRPr sz="3729"/>
            </a:lvl1pPr>
            <a:lvl2pPr>
              <a:defRPr sz="3197"/>
            </a:lvl2pPr>
            <a:lvl3pPr>
              <a:defRPr sz="2664"/>
            </a:lvl3pPr>
            <a:lvl4pPr>
              <a:defRPr sz="2397"/>
            </a:lvl4pPr>
            <a:lvl5pPr>
              <a:defRPr sz="2397"/>
            </a:lvl5pPr>
            <a:lvl6pPr>
              <a:defRPr sz="2397"/>
            </a:lvl6pPr>
            <a:lvl7pPr>
              <a:defRPr sz="2397"/>
            </a:lvl7pPr>
            <a:lvl8pPr>
              <a:defRPr sz="2397"/>
            </a:lvl8pPr>
            <a:lvl9pPr>
              <a:defRPr sz="239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buSzPct val="25000"/>
            </a:pPr>
            <a:fld id="{00000000-1234-1234-1234-123412341234}" type="slidenum">
              <a:rPr lang="en-US" sz="1867" b="1" smtClean="0">
                <a:solidFill>
                  <a:srgbClr val="FFFFFF"/>
                </a:solidFill>
                <a:ea typeface="Calibri"/>
                <a:cs typeface="Calibri"/>
                <a:sym typeface="Calibri"/>
              </a:rPr>
              <a:pPr algn="ctr">
                <a:buSzPct val="25000"/>
              </a:pPr>
              <a:t>‹#›</a:t>
            </a:fld>
            <a:endParaRPr lang="en-US" sz="1867" b="1">
              <a:solidFill>
                <a:srgbClr val="FFFFFF"/>
              </a:solidFill>
              <a:ea typeface="Calibri"/>
              <a:cs typeface="Calibri"/>
              <a:sym typeface="Calibri"/>
            </a:endParaRPr>
          </a:p>
        </p:txBody>
      </p:sp>
    </p:spTree>
    <p:extLst>
      <p:ext uri="{BB962C8B-B14F-4D97-AF65-F5344CB8AC3E}">
        <p14:creationId xmlns:p14="http://schemas.microsoft.com/office/powerpoint/2010/main" val="238955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30638"/>
            <a:ext cx="10972800" cy="83099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197" b="1"/>
            </a:lvl1pPr>
            <a:lvl2pPr marL="609037" indent="0">
              <a:buNone/>
              <a:defRPr sz="2664" b="1"/>
            </a:lvl2pPr>
            <a:lvl3pPr marL="1218072" indent="0">
              <a:buNone/>
              <a:defRPr sz="2397" b="1"/>
            </a:lvl3pPr>
            <a:lvl4pPr marL="1827109" indent="0">
              <a:buNone/>
              <a:defRPr sz="2132" b="1"/>
            </a:lvl4pPr>
            <a:lvl5pPr marL="2436144" indent="0">
              <a:buNone/>
              <a:defRPr sz="2132" b="1"/>
            </a:lvl5pPr>
            <a:lvl6pPr marL="3045181" indent="0">
              <a:buNone/>
              <a:defRPr sz="2132" b="1"/>
            </a:lvl6pPr>
            <a:lvl7pPr marL="3654217" indent="0">
              <a:buNone/>
              <a:defRPr sz="2132" b="1"/>
            </a:lvl7pPr>
            <a:lvl8pPr marL="4263253" indent="0">
              <a:buNone/>
              <a:defRPr sz="2132" b="1"/>
            </a:lvl8pPr>
            <a:lvl9pPr marL="4872289" indent="0">
              <a:buNone/>
              <a:defRPr sz="2132"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7"/>
            </a:lvl1pPr>
            <a:lvl2pPr>
              <a:defRPr sz="2664"/>
            </a:lvl2pPr>
            <a:lvl3pPr>
              <a:defRPr sz="2397"/>
            </a:lvl3pPr>
            <a:lvl4pPr>
              <a:defRPr sz="2132"/>
            </a:lvl4pPr>
            <a:lvl5pPr>
              <a:defRPr sz="2132"/>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197" b="1"/>
            </a:lvl1pPr>
            <a:lvl2pPr marL="609037" indent="0">
              <a:buNone/>
              <a:defRPr sz="2664" b="1"/>
            </a:lvl2pPr>
            <a:lvl3pPr marL="1218072" indent="0">
              <a:buNone/>
              <a:defRPr sz="2397" b="1"/>
            </a:lvl3pPr>
            <a:lvl4pPr marL="1827109" indent="0">
              <a:buNone/>
              <a:defRPr sz="2132" b="1"/>
            </a:lvl4pPr>
            <a:lvl5pPr marL="2436144" indent="0">
              <a:buNone/>
              <a:defRPr sz="2132" b="1"/>
            </a:lvl5pPr>
            <a:lvl6pPr marL="3045181" indent="0">
              <a:buNone/>
              <a:defRPr sz="2132" b="1"/>
            </a:lvl6pPr>
            <a:lvl7pPr marL="3654217" indent="0">
              <a:buNone/>
              <a:defRPr sz="2132" b="1"/>
            </a:lvl7pPr>
            <a:lvl8pPr marL="4263253" indent="0">
              <a:buNone/>
              <a:defRPr sz="2132" b="1"/>
            </a:lvl8pPr>
            <a:lvl9pPr marL="4872289" indent="0">
              <a:buNone/>
              <a:defRPr sz="2132"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7"/>
            </a:lvl1pPr>
            <a:lvl2pPr>
              <a:defRPr sz="2664"/>
            </a:lvl2pPr>
            <a:lvl3pPr>
              <a:defRPr sz="2397"/>
            </a:lvl3pPr>
            <a:lvl4pPr>
              <a:defRPr sz="2132"/>
            </a:lvl4pPr>
            <a:lvl5pPr>
              <a:defRPr sz="2132"/>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buSzPct val="25000"/>
            </a:pPr>
            <a:fld id="{00000000-1234-1234-1234-123412341234}" type="slidenum">
              <a:rPr lang="en-US" sz="1867" b="1" smtClean="0">
                <a:solidFill>
                  <a:srgbClr val="FFFFFF"/>
                </a:solidFill>
                <a:ea typeface="Calibri"/>
                <a:cs typeface="Calibri"/>
                <a:sym typeface="Calibri"/>
              </a:rPr>
              <a:pPr algn="ctr">
                <a:buSzPct val="25000"/>
              </a:pPr>
              <a:t>‹#›</a:t>
            </a:fld>
            <a:endParaRPr lang="en-US" sz="1867" b="1">
              <a:solidFill>
                <a:srgbClr val="FFFFFF"/>
              </a:solidFill>
              <a:ea typeface="Calibri"/>
              <a:cs typeface="Calibri"/>
              <a:sym typeface="Calibri"/>
            </a:endParaRPr>
          </a:p>
        </p:txBody>
      </p:sp>
    </p:spTree>
    <p:extLst>
      <p:ext uri="{BB962C8B-B14F-4D97-AF65-F5344CB8AC3E}">
        <p14:creationId xmlns:p14="http://schemas.microsoft.com/office/powerpoint/2010/main" val="319290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z="1600" smtClean="0">
                <a:solidFill>
                  <a:srgbClr val="FFFFFF"/>
                </a:solidFill>
                <a:ea typeface="Calibri"/>
                <a:cs typeface="Calibri"/>
                <a:sym typeface="Calibri"/>
              </a:rPr>
              <a:pPr>
                <a:buSzPct val="25000"/>
              </a:pPr>
              <a:t>‹#›</a:t>
            </a:fld>
            <a:endParaRPr lang="en-US" sz="1600">
              <a:solidFill>
                <a:srgbClr val="FFFFFF"/>
              </a:solidFill>
              <a:ea typeface="Calibri"/>
              <a:cs typeface="Calibri"/>
              <a:sym typeface="Calibri"/>
            </a:endParaRPr>
          </a:p>
        </p:txBody>
      </p:sp>
    </p:spTree>
    <p:extLst>
      <p:ext uri="{BB962C8B-B14F-4D97-AF65-F5344CB8AC3E}">
        <p14:creationId xmlns:p14="http://schemas.microsoft.com/office/powerpoint/2010/main" val="337292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z="1600" smtClean="0">
                <a:solidFill>
                  <a:schemeClr val="dk2"/>
                </a:solidFill>
                <a:ea typeface="Calibri"/>
                <a:cs typeface="Calibri"/>
                <a:sym typeface="Calibri"/>
              </a:rPr>
              <a:pPr>
                <a:buSzPct val="25000"/>
              </a:pPr>
              <a:t>‹#›</a:t>
            </a:fld>
            <a:endParaRPr lang="en-US" sz="1600">
              <a:solidFill>
                <a:schemeClr val="dk2"/>
              </a:solidFill>
              <a:ea typeface="Calibri"/>
              <a:cs typeface="Calibri"/>
              <a:sym typeface="Calibri"/>
            </a:endParaRPr>
          </a:p>
        </p:txBody>
      </p:sp>
    </p:spTree>
    <p:extLst>
      <p:ext uri="{BB962C8B-B14F-4D97-AF65-F5344CB8AC3E}">
        <p14:creationId xmlns:p14="http://schemas.microsoft.com/office/powerpoint/2010/main" val="213259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12817"/>
            <a:ext cx="4011084" cy="1322285"/>
          </a:xfrm>
        </p:spPr>
        <p:txBody>
          <a:bodyPr anchor="b"/>
          <a:lstStyle>
            <a:lvl1pPr algn="l">
              <a:defRPr sz="2664"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4263"/>
            </a:lvl1pPr>
            <a:lvl2pPr>
              <a:defRPr sz="3729"/>
            </a:lvl2pPr>
            <a:lvl3pPr>
              <a:defRPr sz="3197"/>
            </a:lvl3pPr>
            <a:lvl4pPr>
              <a:defRPr sz="2664"/>
            </a:lvl4pPr>
            <a:lvl5pPr>
              <a:defRPr sz="2664"/>
            </a:lvl5pPr>
            <a:lvl6pPr>
              <a:defRPr sz="2664"/>
            </a:lvl6pPr>
            <a:lvl7pPr>
              <a:defRPr sz="2664"/>
            </a:lvl7pPr>
            <a:lvl8pPr>
              <a:defRPr sz="2664"/>
            </a:lvl8pPr>
            <a:lvl9pPr>
              <a:defRPr sz="26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865"/>
            </a:lvl1pPr>
            <a:lvl2pPr marL="609037" indent="0">
              <a:buNone/>
              <a:defRPr sz="1599"/>
            </a:lvl2pPr>
            <a:lvl3pPr marL="1218072" indent="0">
              <a:buNone/>
              <a:defRPr sz="1332"/>
            </a:lvl3pPr>
            <a:lvl4pPr marL="1827109" indent="0">
              <a:buNone/>
              <a:defRPr sz="1199"/>
            </a:lvl4pPr>
            <a:lvl5pPr marL="2436144" indent="0">
              <a:buNone/>
              <a:defRPr sz="1199"/>
            </a:lvl5pPr>
            <a:lvl6pPr marL="3045181" indent="0">
              <a:buNone/>
              <a:defRPr sz="1199"/>
            </a:lvl6pPr>
            <a:lvl7pPr marL="3654217" indent="0">
              <a:buNone/>
              <a:defRPr sz="1199"/>
            </a:lvl7pPr>
            <a:lvl8pPr marL="4263253" indent="0">
              <a:buNone/>
              <a:defRPr sz="1199"/>
            </a:lvl8pPr>
            <a:lvl9pPr marL="4872289" indent="0">
              <a:buNone/>
              <a:defRPr sz="1199"/>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z="1600" smtClean="0">
                <a:solidFill>
                  <a:srgbClr val="FFFFFF"/>
                </a:solidFill>
                <a:ea typeface="Calibri"/>
                <a:cs typeface="Calibri"/>
                <a:sym typeface="Calibri"/>
              </a:rPr>
              <a:pPr>
                <a:buSzPct val="25000"/>
              </a:pPr>
              <a:t>‹#›</a:t>
            </a:fld>
            <a:endParaRPr lang="en-US" sz="1600">
              <a:solidFill>
                <a:srgbClr val="FFFFFF"/>
              </a:solidFill>
              <a:ea typeface="Calibri"/>
              <a:cs typeface="Calibri"/>
              <a:sym typeface="Calibri"/>
            </a:endParaRPr>
          </a:p>
        </p:txBody>
      </p:sp>
    </p:spTree>
    <p:extLst>
      <p:ext uri="{BB962C8B-B14F-4D97-AF65-F5344CB8AC3E}">
        <p14:creationId xmlns:p14="http://schemas.microsoft.com/office/powerpoint/2010/main" val="318013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65022"/>
            <a:ext cx="7315200" cy="502317"/>
          </a:xfrm>
        </p:spPr>
        <p:txBody>
          <a:bodyPr anchor="b"/>
          <a:lstStyle>
            <a:lvl1pPr algn="l">
              <a:defRPr sz="2664"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4263"/>
            </a:lvl1pPr>
            <a:lvl2pPr marL="609037" indent="0">
              <a:buNone/>
              <a:defRPr sz="3729"/>
            </a:lvl2pPr>
            <a:lvl3pPr marL="1218072" indent="0">
              <a:buNone/>
              <a:defRPr sz="3197"/>
            </a:lvl3pPr>
            <a:lvl4pPr marL="1827109" indent="0">
              <a:buNone/>
              <a:defRPr sz="2664"/>
            </a:lvl4pPr>
            <a:lvl5pPr marL="2436144" indent="0">
              <a:buNone/>
              <a:defRPr sz="2664"/>
            </a:lvl5pPr>
            <a:lvl6pPr marL="3045181" indent="0">
              <a:buNone/>
              <a:defRPr sz="2664"/>
            </a:lvl6pPr>
            <a:lvl7pPr marL="3654217" indent="0">
              <a:buNone/>
              <a:defRPr sz="2664"/>
            </a:lvl7pPr>
            <a:lvl8pPr marL="4263253" indent="0">
              <a:buNone/>
              <a:defRPr sz="2664"/>
            </a:lvl8pPr>
            <a:lvl9pPr marL="4872289" indent="0">
              <a:buNone/>
              <a:defRPr sz="2664"/>
            </a:lvl9pPr>
          </a:lstStyle>
          <a:p>
            <a:r>
              <a:rPr lang="en-US"/>
              <a:t>Click icon to add picture</a:t>
            </a:r>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865"/>
            </a:lvl1pPr>
            <a:lvl2pPr marL="609037" indent="0">
              <a:buNone/>
              <a:defRPr sz="1599"/>
            </a:lvl2pPr>
            <a:lvl3pPr marL="1218072" indent="0">
              <a:buNone/>
              <a:defRPr sz="1332"/>
            </a:lvl3pPr>
            <a:lvl4pPr marL="1827109" indent="0">
              <a:buNone/>
              <a:defRPr sz="1199"/>
            </a:lvl4pPr>
            <a:lvl5pPr marL="2436144" indent="0">
              <a:buNone/>
              <a:defRPr sz="1199"/>
            </a:lvl5pPr>
            <a:lvl6pPr marL="3045181" indent="0">
              <a:buNone/>
              <a:defRPr sz="1199"/>
            </a:lvl6pPr>
            <a:lvl7pPr marL="3654217" indent="0">
              <a:buNone/>
              <a:defRPr sz="1199"/>
            </a:lvl7pPr>
            <a:lvl8pPr marL="4263253" indent="0">
              <a:buNone/>
              <a:defRPr sz="1199"/>
            </a:lvl8pPr>
            <a:lvl9pPr marL="4872289" indent="0">
              <a:buNone/>
              <a:defRPr sz="1199"/>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buSzPct val="25000"/>
            </a:pPr>
            <a:fld id="{00000000-1234-1234-1234-123412341234}" type="slidenum">
              <a:rPr lang="en-US" sz="3733" b="1" smtClean="0">
                <a:solidFill>
                  <a:srgbClr val="FFFFFF"/>
                </a:solidFill>
                <a:ea typeface="Calibri"/>
                <a:cs typeface="Calibri"/>
                <a:sym typeface="Calibri"/>
              </a:rPr>
              <a:pPr algn="ctr">
                <a:buSzPct val="25000"/>
              </a:pPr>
              <a:t>‹#›</a:t>
            </a:fld>
            <a:endParaRPr lang="en-US" sz="3733" b="1">
              <a:solidFill>
                <a:srgbClr val="FFFFFF"/>
              </a:solidFill>
              <a:ea typeface="Calibri"/>
              <a:cs typeface="Calibri"/>
              <a:sym typeface="Calibri"/>
            </a:endParaRPr>
          </a:p>
        </p:txBody>
      </p:sp>
    </p:spTree>
    <p:extLst>
      <p:ext uri="{BB962C8B-B14F-4D97-AF65-F5344CB8AC3E}">
        <p14:creationId xmlns:p14="http://schemas.microsoft.com/office/powerpoint/2010/main" val="60003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82719"/>
            <a:ext cx="11582400" cy="861775"/>
          </a:xfrm>
          <a:prstGeom prst="rect">
            <a:avLst/>
          </a:prstGeom>
        </p:spPr>
        <p:txBody>
          <a:bodyPr vert="horz" lIns="274320" tIns="45720" rIns="1645920" bIns="45720" rtlCol="0" anchor="ctr">
            <a:spAutoFit/>
          </a:bodyPr>
          <a:lstStyle/>
          <a:p>
            <a:r>
              <a:rPr lang="en-US" dirty="0"/>
              <a:t>Click to edit Master title style</a:t>
            </a:r>
          </a:p>
        </p:txBody>
      </p:sp>
      <p:sp>
        <p:nvSpPr>
          <p:cNvPr id="3" name="Text Placeholder 2"/>
          <p:cNvSpPr>
            <a:spLocks noGrp="1"/>
          </p:cNvSpPr>
          <p:nvPr>
            <p:ph type="body" idx="1"/>
          </p:nvPr>
        </p:nvSpPr>
        <p:spPr>
          <a:xfrm>
            <a:off x="115613" y="1902372"/>
            <a:ext cx="12076387" cy="4223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4"/>
          </a:xfrm>
          <a:prstGeom prst="rect">
            <a:avLst/>
          </a:prstGeom>
        </p:spPr>
        <p:txBody>
          <a:bodyPr vert="horz" lIns="91440" tIns="45720" rIns="91440" bIns="45720" rtlCol="0" anchor="ctr"/>
          <a:lstStyle>
            <a:lvl1pPr algn="l">
              <a:defRPr sz="1599">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3"/>
            <a:ext cx="3860800" cy="365124"/>
          </a:xfrm>
          <a:prstGeom prst="rect">
            <a:avLst/>
          </a:prstGeom>
        </p:spPr>
        <p:txBody>
          <a:bodyPr vert="horz" lIns="91440" tIns="45720" rIns="91440" bIns="45720" rtlCol="0" anchor="ctr"/>
          <a:lstStyle>
            <a:lvl1pPr algn="ctr">
              <a:defRPr sz="15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4"/>
          </a:xfrm>
          <a:prstGeom prst="rect">
            <a:avLst/>
          </a:prstGeom>
        </p:spPr>
        <p:txBody>
          <a:bodyPr vert="horz" lIns="91440" tIns="45720" rIns="91440" bIns="45720" rtlCol="0" anchor="ctr"/>
          <a:lstStyle>
            <a:lvl1pPr algn="r">
              <a:defRPr sz="1599">
                <a:solidFill>
                  <a:schemeClr val="tx1">
                    <a:tint val="75000"/>
                  </a:schemeClr>
                </a:solidFill>
              </a:defRPr>
            </a:lvl1pPr>
          </a:lstStyle>
          <a:p>
            <a:pPr algn="ctr">
              <a:buSzPct val="25000"/>
            </a:pPr>
            <a:fld id="{00000000-1234-1234-1234-123412341234}" type="slidenum">
              <a:rPr lang="en-US" sz="1867" b="1" smtClean="0">
                <a:solidFill>
                  <a:srgbClr val="FFFFFF"/>
                </a:solidFill>
                <a:ea typeface="Calibri"/>
                <a:cs typeface="Calibri"/>
                <a:sym typeface="Calibri"/>
              </a:rPr>
              <a:pPr algn="ctr">
                <a:buSzPct val="25000"/>
              </a:pPr>
              <a:t>‹#›</a:t>
            </a:fld>
            <a:endParaRPr lang="en-US" sz="1867" b="1">
              <a:solidFill>
                <a:srgbClr val="FFFFFF"/>
              </a:solidFill>
              <a:ea typeface="Calibri"/>
              <a:cs typeface="Calibri"/>
              <a:sym typeface="Calibri"/>
            </a:endParaRPr>
          </a:p>
        </p:txBody>
      </p:sp>
    </p:spTree>
    <p:extLst>
      <p:ext uri="{BB962C8B-B14F-4D97-AF65-F5344CB8AC3E}">
        <p14:creationId xmlns:p14="http://schemas.microsoft.com/office/powerpoint/2010/main" val="3217753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609037" rtl="0" eaLnBrk="1" latinLnBrk="0" hangingPunct="1">
        <a:spcBef>
          <a:spcPct val="0"/>
        </a:spcBef>
        <a:buNone/>
        <a:defRPr sz="4800" kern="1200">
          <a:solidFill>
            <a:schemeClr val="bg1"/>
          </a:solidFill>
          <a:latin typeface="+mj-lt"/>
          <a:ea typeface="+mj-ea"/>
          <a:cs typeface="+mj-cs"/>
        </a:defRPr>
      </a:lvl1pPr>
    </p:titleStyle>
    <p:bodyStyle>
      <a:lvl1pPr marL="456777" indent="-456777" algn="l" defTabSz="609037" rtl="0" eaLnBrk="1" latinLnBrk="0" hangingPunct="1">
        <a:spcBef>
          <a:spcPct val="20000"/>
        </a:spcBef>
        <a:buFont typeface="Arial"/>
        <a:buChar char="•"/>
        <a:defRPr sz="4263" kern="1200">
          <a:solidFill>
            <a:schemeClr val="tx1"/>
          </a:solidFill>
          <a:latin typeface="+mn-lt"/>
          <a:ea typeface="+mn-ea"/>
          <a:cs typeface="+mn-cs"/>
        </a:defRPr>
      </a:lvl1pPr>
      <a:lvl2pPr marL="989683" indent="-380648" algn="l" defTabSz="609037" rtl="0" eaLnBrk="1" latinLnBrk="0" hangingPunct="1">
        <a:spcBef>
          <a:spcPct val="20000"/>
        </a:spcBef>
        <a:buFont typeface="Arial"/>
        <a:buChar char="–"/>
        <a:defRPr sz="3729" kern="1200">
          <a:solidFill>
            <a:schemeClr val="tx1"/>
          </a:solidFill>
          <a:latin typeface="+mn-lt"/>
          <a:ea typeface="+mn-ea"/>
          <a:cs typeface="+mn-cs"/>
        </a:defRPr>
      </a:lvl2pPr>
      <a:lvl3pPr marL="1522590" indent="-304518" algn="l" defTabSz="609037" rtl="0" eaLnBrk="1" latinLnBrk="0" hangingPunct="1">
        <a:spcBef>
          <a:spcPct val="20000"/>
        </a:spcBef>
        <a:buFont typeface="Arial"/>
        <a:buChar char="•"/>
        <a:defRPr sz="3197" kern="1200">
          <a:solidFill>
            <a:schemeClr val="tx1"/>
          </a:solidFill>
          <a:latin typeface="+mn-lt"/>
          <a:ea typeface="+mn-ea"/>
          <a:cs typeface="+mn-cs"/>
        </a:defRPr>
      </a:lvl3pPr>
      <a:lvl4pPr marL="2131627" indent="-304518" algn="l" defTabSz="609037" rtl="0" eaLnBrk="1" latinLnBrk="0" hangingPunct="1">
        <a:spcBef>
          <a:spcPct val="20000"/>
        </a:spcBef>
        <a:buFont typeface="Arial"/>
        <a:buChar char="–"/>
        <a:defRPr sz="2664" kern="1200">
          <a:solidFill>
            <a:schemeClr val="tx1"/>
          </a:solidFill>
          <a:latin typeface="+mn-lt"/>
          <a:ea typeface="+mn-ea"/>
          <a:cs typeface="+mn-cs"/>
        </a:defRPr>
      </a:lvl4pPr>
      <a:lvl5pPr marL="2740662" indent="-304518" algn="l" defTabSz="609037"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7" rtl="0" eaLnBrk="1" latinLnBrk="0" hangingPunct="1">
        <a:spcBef>
          <a:spcPct val="20000"/>
        </a:spcBef>
        <a:buFont typeface="Arial"/>
        <a:buChar char="•"/>
        <a:defRPr sz="2664" kern="1200">
          <a:solidFill>
            <a:schemeClr val="tx1"/>
          </a:solidFill>
          <a:latin typeface="+mn-lt"/>
          <a:ea typeface="+mn-ea"/>
          <a:cs typeface="+mn-cs"/>
        </a:defRPr>
      </a:lvl6pPr>
      <a:lvl7pPr marL="3958734" indent="-304518" algn="l" defTabSz="609037"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7"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7"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7" rtl="0" eaLnBrk="1" latinLnBrk="0" hangingPunct="1">
        <a:defRPr sz="2397" kern="1200">
          <a:solidFill>
            <a:schemeClr val="tx1"/>
          </a:solidFill>
          <a:latin typeface="+mn-lt"/>
          <a:ea typeface="+mn-ea"/>
          <a:cs typeface="+mn-cs"/>
        </a:defRPr>
      </a:lvl1pPr>
      <a:lvl2pPr marL="609037" algn="l" defTabSz="609037" rtl="0" eaLnBrk="1" latinLnBrk="0" hangingPunct="1">
        <a:defRPr sz="2397" kern="1200">
          <a:solidFill>
            <a:schemeClr val="tx1"/>
          </a:solidFill>
          <a:latin typeface="+mn-lt"/>
          <a:ea typeface="+mn-ea"/>
          <a:cs typeface="+mn-cs"/>
        </a:defRPr>
      </a:lvl2pPr>
      <a:lvl3pPr marL="1218072" algn="l" defTabSz="609037" rtl="0" eaLnBrk="1" latinLnBrk="0" hangingPunct="1">
        <a:defRPr sz="2397" kern="1200">
          <a:solidFill>
            <a:schemeClr val="tx1"/>
          </a:solidFill>
          <a:latin typeface="+mn-lt"/>
          <a:ea typeface="+mn-ea"/>
          <a:cs typeface="+mn-cs"/>
        </a:defRPr>
      </a:lvl3pPr>
      <a:lvl4pPr marL="1827109" algn="l" defTabSz="609037" rtl="0" eaLnBrk="1" latinLnBrk="0" hangingPunct="1">
        <a:defRPr sz="2397" kern="1200">
          <a:solidFill>
            <a:schemeClr val="tx1"/>
          </a:solidFill>
          <a:latin typeface="+mn-lt"/>
          <a:ea typeface="+mn-ea"/>
          <a:cs typeface="+mn-cs"/>
        </a:defRPr>
      </a:lvl4pPr>
      <a:lvl5pPr marL="2436144" algn="l" defTabSz="609037" rtl="0" eaLnBrk="1" latinLnBrk="0" hangingPunct="1">
        <a:defRPr sz="2397" kern="1200">
          <a:solidFill>
            <a:schemeClr val="tx1"/>
          </a:solidFill>
          <a:latin typeface="+mn-lt"/>
          <a:ea typeface="+mn-ea"/>
          <a:cs typeface="+mn-cs"/>
        </a:defRPr>
      </a:lvl5pPr>
      <a:lvl6pPr marL="3045181" algn="l" defTabSz="609037" rtl="0" eaLnBrk="1" latinLnBrk="0" hangingPunct="1">
        <a:defRPr sz="2397" kern="1200">
          <a:solidFill>
            <a:schemeClr val="tx1"/>
          </a:solidFill>
          <a:latin typeface="+mn-lt"/>
          <a:ea typeface="+mn-ea"/>
          <a:cs typeface="+mn-cs"/>
        </a:defRPr>
      </a:lvl6pPr>
      <a:lvl7pPr marL="3654217" algn="l" defTabSz="609037" rtl="0" eaLnBrk="1" latinLnBrk="0" hangingPunct="1">
        <a:defRPr sz="2397" kern="1200">
          <a:solidFill>
            <a:schemeClr val="tx1"/>
          </a:solidFill>
          <a:latin typeface="+mn-lt"/>
          <a:ea typeface="+mn-ea"/>
          <a:cs typeface="+mn-cs"/>
        </a:defRPr>
      </a:lvl7pPr>
      <a:lvl8pPr marL="4263253" algn="l" defTabSz="609037" rtl="0" eaLnBrk="1" latinLnBrk="0" hangingPunct="1">
        <a:defRPr sz="2397" kern="1200">
          <a:solidFill>
            <a:schemeClr val="tx1"/>
          </a:solidFill>
          <a:latin typeface="+mn-lt"/>
          <a:ea typeface="+mn-ea"/>
          <a:cs typeface="+mn-cs"/>
        </a:defRPr>
      </a:lvl8pPr>
      <a:lvl9pPr marL="4872289" algn="l" defTabSz="609037"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711199" y="2817165"/>
            <a:ext cx="10363200" cy="2265071"/>
          </a:xfrm>
          <a:prstGeom prst="rect">
            <a:avLst/>
          </a:prstGeom>
          <a:noFill/>
          <a:ln>
            <a:noFill/>
          </a:ln>
        </p:spPr>
        <p:txBody>
          <a:bodyPr vert="horz" lIns="121900" tIns="60933" rIns="121900" bIns="60933" rtlCol="0" anchor="ctr" anchorCtr="0">
            <a:noAutofit/>
          </a:bodyPr>
          <a:lstStyle/>
          <a:p>
            <a:pPr lvl="0" algn="ctr" rtl="1">
              <a:buSzPct val="25000"/>
            </a:pPr>
            <a:r>
              <a:rPr lang="ar-SY" sz="2667" dirty="0">
                <a:solidFill>
                  <a:schemeClr val="tx1"/>
                </a:solidFill>
                <a:sym typeface="Calibri"/>
              </a:rPr>
              <a:t> </a:t>
            </a:r>
            <a:r>
              <a:rPr lang="ar-SY" sz="2667">
                <a:solidFill>
                  <a:schemeClr val="tx1"/>
                </a:solidFill>
                <a:sym typeface="Calibri"/>
              </a:rPr>
              <a:t>تدريب المدربين </a:t>
            </a:r>
            <a:r>
              <a:rPr lang="ar-SY" sz="2667" dirty="0">
                <a:solidFill>
                  <a:schemeClr val="tx1"/>
                </a:solidFill>
                <a:sym typeface="Calibri"/>
              </a:rPr>
              <a:t>حول إنشاء المساحات الآمنة للنساء والفتيات</a:t>
            </a:r>
            <a:br>
              <a:rPr lang="ar-SY" sz="2667" i="1" dirty="0">
                <a:solidFill>
                  <a:schemeClr val="tx1"/>
                </a:solidFill>
              </a:rPr>
            </a:br>
            <a:br>
              <a:rPr lang="en-US" sz="2667" i="1" dirty="0">
                <a:solidFill>
                  <a:schemeClr val="tx1"/>
                </a:solidFill>
              </a:rPr>
            </a:br>
            <a:r>
              <a:rPr lang="ar-SY" sz="2667" i="1" dirty="0">
                <a:solidFill>
                  <a:schemeClr val="tx1"/>
                </a:solidFill>
              </a:rPr>
              <a:t>23-25 آب 2017</a:t>
            </a:r>
            <a:br>
              <a:rPr lang="ar-SY" sz="2667" i="1" dirty="0">
                <a:solidFill>
                  <a:schemeClr val="tx1"/>
                </a:solidFill>
              </a:rPr>
            </a:br>
            <a:br>
              <a:rPr lang="ar-SY" sz="2667" i="1" dirty="0">
                <a:solidFill>
                  <a:schemeClr val="tx1"/>
                </a:solidFill>
              </a:rPr>
            </a:br>
            <a:r>
              <a:rPr lang="en-US" sz="2667" i="1" dirty="0">
                <a:solidFill>
                  <a:schemeClr val="tx1"/>
                </a:solidFill>
              </a:rPr>
              <a:t>Establishing Women and Girls Safe Spaces </a:t>
            </a:r>
            <a:r>
              <a:rPr lang="en-US" sz="2667" i="1" dirty="0" err="1">
                <a:solidFill>
                  <a:schemeClr val="tx1"/>
                </a:solidFill>
              </a:rPr>
              <a:t>ToT</a:t>
            </a:r>
            <a:endParaRPr lang="en-US" sz="2667" i="1" dirty="0">
              <a:solidFill>
                <a:schemeClr val="tx1"/>
              </a:solidFill>
            </a:endParaRPr>
          </a:p>
        </p:txBody>
      </p:sp>
      <p:sp>
        <p:nvSpPr>
          <p:cNvPr id="90" name="Shape 90"/>
          <p:cNvSpPr txBox="1">
            <a:spLocks noGrp="1"/>
          </p:cNvSpPr>
          <p:nvPr>
            <p:ph type="subTitle" idx="1"/>
          </p:nvPr>
        </p:nvSpPr>
        <p:spPr>
          <a:xfrm>
            <a:off x="1727201" y="5765800"/>
            <a:ext cx="8331199" cy="863600"/>
          </a:xfrm>
          <a:prstGeom prst="rect">
            <a:avLst/>
          </a:prstGeom>
          <a:noFill/>
          <a:ln>
            <a:noFill/>
          </a:ln>
        </p:spPr>
        <p:txBody>
          <a:bodyPr vert="horz" lIns="121900" tIns="60933" rIns="121900" bIns="60933" rtlCol="0" anchor="t" anchorCtr="0">
            <a:noAutofit/>
          </a:bodyPr>
          <a:lstStyle/>
          <a:p>
            <a:pPr>
              <a:spcBef>
                <a:spcPts val="0"/>
              </a:spcBef>
              <a:buClr>
                <a:srgbClr val="888888"/>
              </a:buClr>
              <a:buSzPct val="25000"/>
            </a:pPr>
            <a:r>
              <a:rPr lang="en-US" sz="3200" dirty="0">
                <a:solidFill>
                  <a:schemeClr val="tx1"/>
                </a:solidFill>
                <a:latin typeface="Calibri"/>
                <a:ea typeface="Calibri"/>
                <a:cs typeface="Calibri"/>
                <a:sym typeface="Calibri"/>
              </a:rPr>
              <a:t>23-25 August 2017</a:t>
            </a:r>
          </a:p>
        </p:txBody>
      </p:sp>
      <p:sp>
        <p:nvSpPr>
          <p:cNvPr id="92" name="Shape 92"/>
          <p:cNvSpPr txBox="1"/>
          <p:nvPr/>
        </p:nvSpPr>
        <p:spPr>
          <a:xfrm>
            <a:off x="914400" y="663576"/>
            <a:ext cx="10363200" cy="1470024"/>
          </a:xfrm>
          <a:prstGeom prst="rect">
            <a:avLst/>
          </a:prstGeom>
          <a:noFill/>
          <a:ln>
            <a:noFill/>
          </a:ln>
        </p:spPr>
        <p:txBody>
          <a:bodyPr lIns="121900" tIns="60933" rIns="121900" bIns="60933" anchor="ctr" anchorCtr="0">
            <a:noAutofit/>
          </a:bodyPr>
          <a:lstStyle/>
          <a:p>
            <a:pPr algn="ctr" defTabSz="1219170">
              <a:buClr>
                <a:prstClr val="black"/>
              </a:buClr>
              <a:buSzPct val="25000"/>
            </a:pPr>
            <a:r>
              <a:rPr lang="en-US" sz="5720" kern="0" dirty="0">
                <a:solidFill>
                  <a:prstClr val="white"/>
                </a:solidFill>
                <a:latin typeface="Calibri"/>
                <a:ea typeface="Calibri"/>
                <a:cs typeface="Calibri"/>
                <a:sym typeface="Calibri"/>
              </a:rPr>
              <a:t>!</a:t>
            </a:r>
            <a:r>
              <a:rPr lang="en-US" sz="5720" kern="0" dirty="0" err="1">
                <a:solidFill>
                  <a:prstClr val="white"/>
                </a:solidFill>
                <a:latin typeface="Calibri"/>
                <a:ea typeface="Calibri"/>
                <a:cs typeface="Calibri"/>
                <a:sym typeface="Calibri"/>
              </a:rPr>
              <a:t>مرحباً</a:t>
            </a:r>
            <a:endParaRPr lang="en-US" sz="5720" kern="0" dirty="0">
              <a:solidFill>
                <a:prstClr val="white"/>
              </a:solidFill>
              <a:latin typeface="Calibri"/>
              <a:ea typeface="Calibri"/>
              <a:cs typeface="Calibri"/>
              <a:sym typeface="Calibri"/>
            </a:endParaRPr>
          </a:p>
          <a:p>
            <a:pPr algn="ctr" defTabSz="1219170">
              <a:buClr>
                <a:prstClr val="black"/>
              </a:buClr>
              <a:buSzPct val="25000"/>
            </a:pPr>
            <a:endParaRPr lang="en-US" sz="5720" kern="0"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62445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1127760" y="462280"/>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en-US" b="1" dirty="0"/>
              <a:t> </a:t>
            </a:r>
            <a:r>
              <a:rPr lang="en-US" b="1" dirty="0" err="1"/>
              <a:t>الإجابة</a:t>
            </a:r>
            <a:r>
              <a:rPr lang="en-US" b="1" dirty="0"/>
              <a:t> </a:t>
            </a:r>
            <a:r>
              <a:rPr lang="x-none" b="1" dirty="0"/>
              <a:t>1</a:t>
            </a:r>
            <a:br>
              <a:rPr lang="en-US" b="1" dirty="0"/>
            </a:br>
            <a:r>
              <a:rPr lang="en-GB" b="1" dirty="0"/>
              <a:t>Answer 1</a:t>
            </a:r>
            <a:endParaRPr lang="en-US" b="1" dirty="0"/>
          </a:p>
        </p:txBody>
      </p:sp>
      <p:sp>
        <p:nvSpPr>
          <p:cNvPr id="147" name="Shape 147"/>
          <p:cNvSpPr txBox="1"/>
          <p:nvPr/>
        </p:nvSpPr>
        <p:spPr>
          <a:xfrm>
            <a:off x="602075" y="1897628"/>
            <a:ext cx="10888885" cy="4446640"/>
          </a:xfrm>
          <a:prstGeom prst="rect">
            <a:avLst/>
          </a:prstGeom>
          <a:noFill/>
          <a:ln>
            <a:noFill/>
          </a:ln>
        </p:spPr>
        <p:txBody>
          <a:bodyPr lIns="121900" tIns="60933" rIns="121900" bIns="60933" anchor="t" anchorCtr="0">
            <a:noAutofit/>
          </a:bodyPr>
          <a:lstStyle/>
          <a:p>
            <a:pPr algn="r" defTabSz="1219170" rtl="1">
              <a:buClr>
                <a:prstClr val="black"/>
              </a:buClr>
              <a:buSzPct val="44000"/>
            </a:pPr>
            <a:r>
              <a:rPr lang="en-US" sz="3733" kern="0" dirty="0" err="1">
                <a:solidFill>
                  <a:prstClr val="black"/>
                </a:solidFill>
                <a:latin typeface="Calibri"/>
                <a:ea typeface="Simplified Arabic"/>
                <a:cs typeface="Simplified Arabic"/>
                <a:sym typeface="Simplified Arabic"/>
              </a:rPr>
              <a:t>النوع</a:t>
            </a:r>
            <a:r>
              <a:rPr lang="en-US" sz="3733" kern="0" dirty="0">
                <a:solidFill>
                  <a:prstClr val="black"/>
                </a:solidFill>
                <a:latin typeface="Calibri"/>
                <a:ea typeface="Simplified Arabic"/>
                <a:cs typeface="Simplified Arabic"/>
                <a:sym typeface="Simplified Arabic"/>
              </a:rPr>
              <a:t> </a:t>
            </a:r>
            <a:r>
              <a:rPr lang="ar-SY" sz="3733" kern="0" dirty="0">
                <a:solidFill>
                  <a:prstClr val="black"/>
                </a:solidFill>
                <a:latin typeface="Calibri"/>
                <a:ea typeface="Simplified Arabic"/>
                <a:cs typeface="Simplified Arabic"/>
                <a:sym typeface="Simplified Arabic"/>
              </a:rPr>
              <a:t>الاجتماعي</a:t>
            </a:r>
            <a:r>
              <a:rPr lang="en-US" sz="3733" kern="0" dirty="0">
                <a:solidFill>
                  <a:prstClr val="black"/>
                </a:solidFill>
                <a:latin typeface="Calibri"/>
                <a:ea typeface="Simplified Arabic"/>
                <a:cs typeface="Simplified Arabic"/>
                <a:sym typeface="Simplified Arabic"/>
              </a:rPr>
              <a:t> (Gender) </a:t>
            </a:r>
            <a:r>
              <a:rPr lang="en-US" sz="3733" kern="0" dirty="0" err="1">
                <a:solidFill>
                  <a:prstClr val="black"/>
                </a:solidFill>
                <a:latin typeface="Calibri"/>
                <a:ea typeface="Simplified Arabic"/>
                <a:cs typeface="Simplified Arabic"/>
                <a:sym typeface="Simplified Arabic"/>
              </a:rPr>
              <a:t>هو</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مصطلح</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يُستخدم</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لتوضيح</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الفوارق</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بين</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الرجال</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والنساء</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والتي</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يتم</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تحديدها</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إجتماعياً</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بالمقابل</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يُوضح</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الجنس</a:t>
            </a:r>
            <a:r>
              <a:rPr lang="en-US" sz="3733" kern="0" dirty="0">
                <a:solidFill>
                  <a:prstClr val="black"/>
                </a:solidFill>
                <a:latin typeface="Calibri"/>
                <a:ea typeface="Simplified Arabic"/>
                <a:cs typeface="Simplified Arabic"/>
                <a:sym typeface="Simplified Arabic"/>
              </a:rPr>
              <a:t> (Sex) </a:t>
            </a:r>
            <a:r>
              <a:rPr lang="en-US" sz="3733" kern="0" dirty="0" err="1">
                <a:solidFill>
                  <a:prstClr val="black"/>
                </a:solidFill>
                <a:latin typeface="Calibri"/>
                <a:ea typeface="Simplified Arabic"/>
                <a:cs typeface="Simplified Arabic"/>
                <a:sym typeface="Simplified Arabic"/>
              </a:rPr>
              <a:t>الخصائص</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البيولوجية</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التي</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تميّز</a:t>
            </a:r>
            <a:r>
              <a:rPr lang="en-US" sz="3733" kern="0" dirty="0">
                <a:solidFill>
                  <a:prstClr val="black"/>
                </a:solidFill>
                <a:latin typeface="Calibri"/>
                <a:ea typeface="Simplified Arabic"/>
                <a:cs typeface="Simplified Arabic"/>
                <a:sym typeface="Simplified Arabic"/>
              </a:rPr>
              <a:t> </a:t>
            </a:r>
            <a:r>
              <a:rPr lang="ar-SY" sz="3733" kern="0" dirty="0">
                <a:solidFill>
                  <a:prstClr val="black"/>
                </a:solidFill>
                <a:latin typeface="Calibri"/>
                <a:ea typeface="Simplified Arabic"/>
                <a:cs typeface="Simplified Arabic"/>
                <a:sym typeface="Simplified Arabic"/>
              </a:rPr>
              <a:t>الذكور</a:t>
            </a:r>
            <a:r>
              <a:rPr lang="en-US" sz="3733" kern="0" dirty="0">
                <a:solidFill>
                  <a:prstClr val="black"/>
                </a:solidFill>
                <a:latin typeface="Calibri"/>
                <a:ea typeface="Simplified Arabic"/>
                <a:cs typeface="Simplified Arabic"/>
                <a:sym typeface="Simplified Arabic"/>
              </a:rPr>
              <a:t> </a:t>
            </a:r>
            <a:r>
              <a:rPr lang="en-US" sz="3733" kern="0" dirty="0" err="1">
                <a:solidFill>
                  <a:prstClr val="black"/>
                </a:solidFill>
                <a:latin typeface="Calibri"/>
                <a:ea typeface="Simplified Arabic"/>
                <a:cs typeface="Simplified Arabic"/>
                <a:sym typeface="Simplified Arabic"/>
              </a:rPr>
              <a:t>عن</a:t>
            </a:r>
            <a:r>
              <a:rPr lang="en-US" sz="3733" kern="0" dirty="0">
                <a:solidFill>
                  <a:prstClr val="black"/>
                </a:solidFill>
                <a:latin typeface="Calibri"/>
                <a:ea typeface="Simplified Arabic"/>
                <a:cs typeface="Simplified Arabic"/>
                <a:sym typeface="Simplified Arabic"/>
              </a:rPr>
              <a:t> </a:t>
            </a:r>
            <a:r>
              <a:rPr lang="ar-SY" sz="3733" kern="0" dirty="0">
                <a:solidFill>
                  <a:prstClr val="black"/>
                </a:solidFill>
                <a:latin typeface="Calibri"/>
                <a:ea typeface="Simplified Arabic"/>
                <a:cs typeface="Simplified Arabic"/>
                <a:sym typeface="Simplified Arabic"/>
              </a:rPr>
              <a:t>الإناث.</a:t>
            </a:r>
            <a:r>
              <a:rPr lang="en-US" sz="3733" kern="0" dirty="0">
                <a:solidFill>
                  <a:srgbClr val="888888"/>
                </a:solidFill>
                <a:latin typeface="Calibri"/>
                <a:ea typeface="Simplified Arabic"/>
                <a:cs typeface="Simplified Arabic"/>
                <a:sym typeface="Simplified Arabic"/>
              </a:rPr>
              <a:t> </a:t>
            </a:r>
          </a:p>
          <a:p>
            <a:pPr algn="r" defTabSz="1219170" rtl="1">
              <a:buClr>
                <a:prstClr val="black"/>
              </a:buClr>
              <a:buSzPct val="44000"/>
            </a:pPr>
            <a:endParaRPr lang="en-US" sz="2400" kern="0" dirty="0">
              <a:solidFill>
                <a:prstClr val="black"/>
              </a:solidFill>
              <a:latin typeface="Calibri"/>
              <a:cs typeface="Arial"/>
              <a:sym typeface="Arial"/>
            </a:endParaRPr>
          </a:p>
          <a:p>
            <a:pPr defTabSz="1219170" rtl="1">
              <a:buClr>
                <a:prstClr val="black"/>
              </a:buClr>
              <a:buSzPct val="44000"/>
            </a:pPr>
            <a:r>
              <a:rPr lang="en-US" sz="3733" kern="0" dirty="0">
                <a:solidFill>
                  <a:prstClr val="black"/>
                </a:solidFill>
                <a:latin typeface="Calibri"/>
                <a:cs typeface="Arial"/>
                <a:sym typeface="Arial"/>
              </a:rPr>
              <a:t>Gender is a term used to describe differences between men and women which are socially determined. However, sex describes the biological characteristics that differentiate males from females</a:t>
            </a:r>
            <a:r>
              <a:rPr lang="en-US" sz="3733" kern="0" dirty="0">
                <a:solidFill>
                  <a:srgbClr val="888888"/>
                </a:solidFill>
                <a:latin typeface="Calibri"/>
                <a:ea typeface="Simplified Arabic"/>
                <a:cs typeface="Simplified Arabic"/>
                <a:sym typeface="Simplified Arabic"/>
              </a:rPr>
              <a:t> </a:t>
            </a:r>
          </a:p>
          <a:p>
            <a:pPr algn="r" defTabSz="1219170" rtl="1">
              <a:buClr>
                <a:prstClr val="black"/>
              </a:buClr>
              <a:buSzPct val="44000"/>
            </a:pPr>
            <a:r>
              <a:rPr lang="en-GB" sz="11733" kern="0" dirty="0">
                <a:solidFill>
                  <a:srgbClr val="000000"/>
                </a:solidFill>
                <a:latin typeface="Arial"/>
                <a:cs typeface="Arial"/>
                <a:sym typeface="Arial"/>
              </a:rPr>
              <a:t> </a:t>
            </a:r>
          </a:p>
          <a:p>
            <a:pPr defTabSz="1219170"/>
            <a:r>
              <a:rPr lang="en-GB" sz="11733" kern="0" dirty="0">
                <a:solidFill>
                  <a:srgbClr val="000000"/>
                </a:solidFill>
                <a:latin typeface="Arial"/>
                <a:cs typeface="Arial"/>
                <a:sym typeface="Arial"/>
              </a:rPr>
              <a:t>  </a:t>
            </a:r>
          </a:p>
          <a:p>
            <a:pPr defTabSz="1219170"/>
            <a:r>
              <a:rPr lang="en-GB" sz="11733" kern="0" dirty="0">
                <a:solidFill>
                  <a:srgbClr val="000000"/>
                </a:solidFill>
                <a:latin typeface="Arial"/>
                <a:cs typeface="Arial"/>
                <a:sym typeface="Arial"/>
              </a:rPr>
              <a:t>   </a:t>
            </a:r>
            <a:endParaRPr lang="en-US" sz="11733" kern="0" dirty="0">
              <a:solidFill>
                <a:srgbClr val="000000"/>
              </a:solidFill>
              <a:latin typeface="Arial"/>
              <a:cs typeface="Arial"/>
              <a:sym typeface="Arial"/>
            </a:endParaRPr>
          </a:p>
          <a:p>
            <a:pPr algn="r" defTabSz="1219170" rtl="1">
              <a:buClr>
                <a:prstClr val="black"/>
              </a:buClr>
              <a:buSzPct val="44000"/>
            </a:pPr>
            <a:endParaRPr lang="en-US" sz="5867" kern="0" dirty="0">
              <a:solidFill>
                <a:srgbClr val="888888"/>
              </a:solidFill>
              <a:latin typeface="Simplified Arabic"/>
              <a:ea typeface="Simplified Arabic"/>
              <a:cs typeface="Simplified Arabic"/>
              <a:sym typeface="Simplified Arabic"/>
            </a:endParaRPr>
          </a:p>
          <a:p>
            <a:pPr algn="r" defTabSz="1219170" rtl="1">
              <a:lnSpc>
                <a:spcPct val="115000"/>
              </a:lnSpc>
              <a:buClr>
                <a:prstClr val="black"/>
              </a:buClr>
              <a:buSzPct val="100000"/>
            </a:pPr>
            <a:r>
              <a:rPr lang="en-US" sz="1467" kern="0" dirty="0">
                <a:solidFill>
                  <a:prstClr val="black"/>
                </a:solidFill>
                <a:latin typeface="Simplified Arabic"/>
                <a:ea typeface="Simplified Arabic"/>
                <a:cs typeface="Simplified Arabic"/>
                <a:sym typeface="Simplified Arabic"/>
              </a:rPr>
              <a:t> </a:t>
            </a:r>
          </a:p>
          <a:p>
            <a:pPr algn="r" defTabSz="1219170" rtl="1">
              <a:spcBef>
                <a:spcPts val="1173"/>
              </a:spcBef>
              <a:buClr>
                <a:srgbClr val="888888"/>
              </a:buClr>
            </a:pPr>
            <a:endParaRPr sz="5867"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4250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p:nvPr>
        </p:nvSpPr>
        <p:spPr>
          <a:xfrm>
            <a:off x="1016000" y="1498600"/>
            <a:ext cx="10363200" cy="1470024"/>
          </a:xfrm>
          <a:prstGeom prst="rect">
            <a:avLst/>
          </a:prstGeom>
          <a:noFill/>
          <a:ln>
            <a:noFill/>
          </a:ln>
        </p:spPr>
        <p:txBody>
          <a:bodyPr vert="horz" lIns="121900" tIns="60933" rIns="121900" bIns="60933" rtlCol="0" anchor="ctr" anchorCtr="0">
            <a:normAutofit fontScale="90000"/>
          </a:bodyPr>
          <a:lstStyle/>
          <a:p>
            <a:r>
              <a:rPr lang="x-none" b="1" dirty="0"/>
              <a:t>السؤال </a:t>
            </a:r>
            <a:r>
              <a:rPr lang="ar-SY" b="1" dirty="0"/>
              <a:t>2</a:t>
            </a:r>
            <a:br>
              <a:rPr lang="en-US" b="1" dirty="0"/>
            </a:br>
            <a:r>
              <a:rPr lang="en-GB" sz="5333" b="1" dirty="0"/>
              <a:t>Question 2</a:t>
            </a:r>
            <a:br>
              <a:rPr lang="en-GB" sz="5333" b="1" dirty="0"/>
            </a:br>
            <a:br>
              <a:rPr lang="en-GB" sz="5333" b="1" dirty="0"/>
            </a:br>
            <a:br>
              <a:rPr lang="en-GB" sz="5333" b="1" dirty="0"/>
            </a:br>
            <a:r>
              <a:rPr lang="en-GB" dirty="0"/>
              <a:t>What is violence?</a:t>
            </a:r>
            <a:br>
              <a:rPr lang="en-GB" dirty="0"/>
            </a:br>
            <a:endParaRPr lang="en-US" b="1" dirty="0"/>
          </a:p>
        </p:txBody>
      </p:sp>
      <p:sp>
        <p:nvSpPr>
          <p:cNvPr id="155" name="Shape 155"/>
          <p:cNvSpPr txBox="1"/>
          <p:nvPr/>
        </p:nvSpPr>
        <p:spPr>
          <a:xfrm>
            <a:off x="762000" y="3733800"/>
            <a:ext cx="10363200" cy="1727200"/>
          </a:xfrm>
          <a:prstGeom prst="rect">
            <a:avLst/>
          </a:prstGeom>
          <a:noFill/>
          <a:ln>
            <a:noFill/>
          </a:ln>
        </p:spPr>
        <p:txBody>
          <a:bodyPr lIns="121900" tIns="60933" rIns="121900" bIns="60933" anchor="ctr" anchorCtr="0">
            <a:noAutofit/>
          </a:bodyPr>
          <a:lstStyle/>
          <a:p>
            <a:pPr marL="609585" lvl="1" algn="ctr" defTabSz="1219170">
              <a:buSzPct val="25000"/>
            </a:pPr>
            <a:r>
              <a:rPr lang="en-US" sz="4289" kern="0" dirty="0" err="1">
                <a:solidFill>
                  <a:prstClr val="black"/>
                </a:solidFill>
                <a:latin typeface="Calibri"/>
                <a:ea typeface="Calibri"/>
                <a:cs typeface="Calibri"/>
                <a:sym typeface="Calibri"/>
              </a:rPr>
              <a:t>ما</a:t>
            </a:r>
            <a:r>
              <a:rPr lang="en-US" sz="4289" kern="0" dirty="0">
                <a:solidFill>
                  <a:prstClr val="black"/>
                </a:solidFill>
                <a:latin typeface="Calibri"/>
                <a:ea typeface="Calibri"/>
                <a:cs typeface="Calibri"/>
                <a:sym typeface="Calibri"/>
              </a:rPr>
              <a:t> </a:t>
            </a:r>
            <a:r>
              <a:rPr lang="en-US" sz="4289" kern="0" dirty="0" err="1">
                <a:solidFill>
                  <a:prstClr val="black"/>
                </a:solidFill>
                <a:latin typeface="Calibri"/>
                <a:ea typeface="Calibri"/>
                <a:cs typeface="Calibri"/>
                <a:sym typeface="Calibri"/>
              </a:rPr>
              <a:t>هو</a:t>
            </a:r>
            <a:r>
              <a:rPr lang="en-US" sz="4289" kern="0" dirty="0">
                <a:solidFill>
                  <a:prstClr val="black"/>
                </a:solidFill>
                <a:latin typeface="Calibri"/>
                <a:ea typeface="Calibri"/>
                <a:cs typeface="Calibri"/>
                <a:sym typeface="Calibri"/>
              </a:rPr>
              <a:t> </a:t>
            </a:r>
            <a:r>
              <a:rPr lang="en-US" sz="4289" kern="0" dirty="0" err="1">
                <a:solidFill>
                  <a:prstClr val="black"/>
                </a:solidFill>
                <a:latin typeface="Calibri"/>
                <a:ea typeface="Calibri"/>
                <a:cs typeface="Calibri"/>
                <a:sym typeface="Calibri"/>
              </a:rPr>
              <a:t>العنف</a:t>
            </a:r>
            <a:r>
              <a:rPr lang="en-US" sz="4289" kern="0" dirty="0">
                <a:solidFill>
                  <a:prstClr val="black"/>
                </a:solidFill>
                <a:latin typeface="Calibri"/>
                <a:ea typeface="Calibri"/>
                <a:cs typeface="Calibri"/>
                <a:sym typeface="Calibri"/>
              </a:rPr>
              <a:t>؟</a:t>
            </a:r>
          </a:p>
          <a:p>
            <a:pPr marL="609585" lvl="1" algn="ctr" defTabSz="1219170">
              <a:buSzPct val="25000"/>
            </a:pPr>
            <a:r>
              <a:rPr lang="en-US" sz="4289" kern="0" dirty="0">
                <a:solidFill>
                  <a:prstClr val="black"/>
                </a:solidFill>
                <a:latin typeface="Calibri"/>
                <a:ea typeface="Calibri"/>
                <a:cs typeface="Calibri"/>
                <a:sym typeface="Calibri"/>
              </a:rPr>
              <a:t>What is violence?</a:t>
            </a:r>
          </a:p>
        </p:txBody>
      </p:sp>
    </p:spTree>
    <p:extLst>
      <p:ext uri="{BB962C8B-B14F-4D97-AF65-F5344CB8AC3E}">
        <p14:creationId xmlns:p14="http://schemas.microsoft.com/office/powerpoint/2010/main" val="283337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1016000" y="272571"/>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x-none" b="1" dirty="0"/>
              <a:t>الإجابة 2</a:t>
            </a:r>
            <a:br>
              <a:rPr lang="en-US" b="1" dirty="0"/>
            </a:br>
            <a:r>
              <a:rPr lang="en-GB" b="1" dirty="0"/>
              <a:t>Answer 2</a:t>
            </a:r>
            <a:endParaRPr lang="en-US" b="1" dirty="0"/>
          </a:p>
        </p:txBody>
      </p:sp>
      <p:sp>
        <p:nvSpPr>
          <p:cNvPr id="163" name="Shape 163"/>
          <p:cNvSpPr txBox="1"/>
          <p:nvPr/>
        </p:nvSpPr>
        <p:spPr>
          <a:xfrm>
            <a:off x="406400" y="2311399"/>
            <a:ext cx="10972800" cy="4102207"/>
          </a:xfrm>
          <a:prstGeom prst="rect">
            <a:avLst/>
          </a:prstGeom>
          <a:noFill/>
          <a:ln>
            <a:noFill/>
          </a:ln>
        </p:spPr>
        <p:txBody>
          <a:bodyPr lIns="121900" tIns="60933" rIns="121900" bIns="60933" anchor="t" anchorCtr="0">
            <a:noAutofit/>
          </a:bodyPr>
          <a:lstStyle/>
          <a:p>
            <a:pPr algn="r" defTabSz="1219170" rtl="1">
              <a:buClr>
                <a:srgbClr val="888888"/>
              </a:buClr>
              <a:buSzPct val="25000"/>
            </a:pPr>
            <a:r>
              <a:rPr lang="en-US" sz="4267" kern="0" dirty="0" err="1">
                <a:solidFill>
                  <a:srgbClr val="000000"/>
                </a:solidFill>
                <a:latin typeface="Calibri"/>
                <a:ea typeface="Calibri"/>
                <a:cs typeface="Calibri"/>
                <a:sym typeface="Calibri"/>
              </a:rPr>
              <a:t>العنف</a:t>
            </a:r>
            <a:r>
              <a:rPr lang="en-US" sz="4267" kern="0" dirty="0">
                <a:solidFill>
                  <a:srgbClr val="000000"/>
                </a:solidFill>
                <a:latin typeface="Calibri"/>
                <a:ea typeface="Calibri"/>
                <a:cs typeface="Calibri"/>
                <a:sym typeface="Calibri"/>
              </a:rPr>
              <a:t> </a:t>
            </a:r>
            <a:r>
              <a:rPr lang="en-US" sz="4267" kern="0" dirty="0" err="1">
                <a:solidFill>
                  <a:srgbClr val="000000"/>
                </a:solidFill>
                <a:latin typeface="Calibri"/>
                <a:ea typeface="Calibri"/>
                <a:cs typeface="Calibri"/>
                <a:sym typeface="Calibri"/>
              </a:rPr>
              <a:t>هو</a:t>
            </a:r>
            <a:r>
              <a:rPr lang="en-US" sz="4267" kern="0" dirty="0">
                <a:solidFill>
                  <a:srgbClr val="000000"/>
                </a:solidFill>
                <a:latin typeface="Calibri"/>
                <a:ea typeface="Calibri"/>
                <a:cs typeface="Calibri"/>
                <a:sym typeface="Calibri"/>
              </a:rPr>
              <a:t> </a:t>
            </a:r>
            <a:r>
              <a:rPr lang="en-US" sz="4267" kern="0" dirty="0" err="1">
                <a:solidFill>
                  <a:srgbClr val="000000"/>
                </a:solidFill>
                <a:latin typeface="Calibri"/>
                <a:ea typeface="Calibri"/>
                <a:cs typeface="Calibri"/>
                <a:sym typeface="Calibri"/>
              </a:rPr>
              <a:t>عبارة</a:t>
            </a:r>
            <a:r>
              <a:rPr lang="en-US" sz="4267" kern="0" dirty="0">
                <a:solidFill>
                  <a:srgbClr val="000000"/>
                </a:solidFill>
                <a:latin typeface="Calibri"/>
                <a:ea typeface="Calibri"/>
                <a:cs typeface="Calibri"/>
                <a:sym typeface="Calibri"/>
              </a:rPr>
              <a:t> </a:t>
            </a:r>
            <a:r>
              <a:rPr lang="en-US" sz="4267" kern="0" dirty="0" err="1">
                <a:solidFill>
                  <a:srgbClr val="000000"/>
                </a:solidFill>
                <a:latin typeface="Calibri"/>
                <a:ea typeface="Calibri"/>
                <a:cs typeface="Calibri"/>
                <a:sym typeface="Calibri"/>
              </a:rPr>
              <a:t>عن</a:t>
            </a:r>
            <a:r>
              <a:rPr lang="en-US" sz="4267" kern="0" dirty="0">
                <a:solidFill>
                  <a:srgbClr val="000000"/>
                </a:solidFill>
                <a:latin typeface="Calibri"/>
                <a:ea typeface="Calibri"/>
                <a:cs typeface="Calibri"/>
                <a:sym typeface="Calibri"/>
              </a:rPr>
              <a:t> </a:t>
            </a:r>
            <a:r>
              <a:rPr lang="ar-SY" sz="4267" kern="0" dirty="0">
                <a:solidFill>
                  <a:srgbClr val="000000"/>
                </a:solidFill>
                <a:latin typeface="Calibri"/>
                <a:ea typeface="Calibri"/>
                <a:cs typeface="Calibri"/>
                <a:sym typeface="Calibri"/>
              </a:rPr>
              <a:t>إساءة </a:t>
            </a:r>
            <a:r>
              <a:rPr lang="ar-JO" sz="4267" kern="0" dirty="0">
                <a:solidFill>
                  <a:srgbClr val="000000"/>
                </a:solidFill>
                <a:latin typeface="Calibri"/>
                <a:ea typeface="Calibri"/>
                <a:cs typeface="Calibri"/>
                <a:sym typeface="Calibri"/>
              </a:rPr>
              <a:t>تحدث عندما</a:t>
            </a:r>
            <a:r>
              <a:rPr lang="en-US" sz="4267" kern="0" dirty="0">
                <a:solidFill>
                  <a:srgbClr val="000000"/>
                </a:solidFill>
                <a:latin typeface="Calibri"/>
                <a:ea typeface="Calibri"/>
                <a:cs typeface="Calibri"/>
                <a:sym typeface="Calibri"/>
              </a:rPr>
              <a:t> </a:t>
            </a:r>
            <a:r>
              <a:rPr lang="en-US" sz="4267" kern="0" dirty="0" err="1">
                <a:solidFill>
                  <a:srgbClr val="000000"/>
                </a:solidFill>
                <a:latin typeface="Calibri"/>
                <a:ea typeface="Calibri"/>
                <a:cs typeface="Calibri"/>
                <a:sym typeface="Calibri"/>
              </a:rPr>
              <a:t>يستخدم</a:t>
            </a:r>
            <a:r>
              <a:rPr lang="en-US" sz="4267" kern="0" dirty="0">
                <a:solidFill>
                  <a:srgbClr val="000000"/>
                </a:solidFill>
                <a:latin typeface="Calibri"/>
                <a:ea typeface="Calibri"/>
                <a:cs typeface="Calibri"/>
                <a:sym typeface="Calibri"/>
              </a:rPr>
              <a:t> </a:t>
            </a:r>
            <a:r>
              <a:rPr lang="en-US" sz="4267" kern="0" dirty="0" err="1">
                <a:solidFill>
                  <a:srgbClr val="000000"/>
                </a:solidFill>
                <a:latin typeface="Calibri"/>
                <a:ea typeface="Calibri"/>
                <a:cs typeface="Calibri"/>
                <a:sym typeface="Calibri"/>
              </a:rPr>
              <a:t>شخص</a:t>
            </a:r>
            <a:r>
              <a:rPr lang="en-US" sz="4267" kern="0" dirty="0">
                <a:solidFill>
                  <a:srgbClr val="000000"/>
                </a:solidFill>
                <a:latin typeface="Calibri"/>
                <a:ea typeface="Calibri"/>
                <a:cs typeface="Calibri"/>
                <a:sym typeface="Calibri"/>
              </a:rPr>
              <a:t> </a:t>
            </a:r>
            <a:r>
              <a:rPr lang="en-US" sz="4267" kern="0" dirty="0" err="1">
                <a:solidFill>
                  <a:srgbClr val="000000"/>
                </a:solidFill>
                <a:latin typeface="Calibri"/>
                <a:ea typeface="Calibri"/>
                <a:cs typeface="Calibri"/>
                <a:sym typeface="Calibri"/>
              </a:rPr>
              <a:t>أو</a:t>
            </a:r>
            <a:r>
              <a:rPr lang="en-US" sz="4267" kern="0" dirty="0">
                <a:solidFill>
                  <a:srgbClr val="000000"/>
                </a:solidFill>
                <a:latin typeface="Calibri"/>
                <a:ea typeface="Calibri"/>
                <a:cs typeface="Calibri"/>
                <a:sym typeface="Calibri"/>
              </a:rPr>
              <a:t> </a:t>
            </a:r>
            <a:r>
              <a:rPr lang="en-US" sz="4267" kern="0" dirty="0" err="1">
                <a:solidFill>
                  <a:srgbClr val="000000"/>
                </a:solidFill>
                <a:latin typeface="Calibri"/>
                <a:ea typeface="Calibri"/>
                <a:cs typeface="Calibri"/>
                <a:sym typeface="Calibri"/>
              </a:rPr>
              <a:t>مجموعة</a:t>
            </a:r>
            <a:r>
              <a:rPr lang="en-US" sz="4267" kern="0" dirty="0">
                <a:solidFill>
                  <a:srgbClr val="000000"/>
                </a:solidFill>
                <a:latin typeface="Calibri"/>
                <a:ea typeface="Calibri"/>
                <a:cs typeface="Calibri"/>
                <a:sym typeface="Calibri"/>
              </a:rPr>
              <a:t> </a:t>
            </a:r>
            <a:r>
              <a:rPr lang="en-US" sz="4267" kern="0" dirty="0" err="1">
                <a:solidFill>
                  <a:srgbClr val="000000"/>
                </a:solidFill>
                <a:latin typeface="Calibri"/>
                <a:ea typeface="Calibri"/>
                <a:cs typeface="Calibri"/>
                <a:sym typeface="Calibri"/>
              </a:rPr>
              <a:t>من</a:t>
            </a:r>
            <a:r>
              <a:rPr lang="en-US" sz="4267" kern="0" dirty="0">
                <a:solidFill>
                  <a:srgbClr val="000000"/>
                </a:solidFill>
                <a:latin typeface="Calibri"/>
                <a:ea typeface="Calibri"/>
                <a:cs typeface="Calibri"/>
                <a:sym typeface="Calibri"/>
              </a:rPr>
              <a:t> </a:t>
            </a:r>
            <a:r>
              <a:rPr lang="en-US" sz="4267" kern="0" dirty="0" err="1">
                <a:solidFill>
                  <a:srgbClr val="000000"/>
                </a:solidFill>
                <a:latin typeface="Calibri"/>
                <a:ea typeface="Calibri"/>
                <a:cs typeface="Calibri"/>
                <a:sym typeface="Calibri"/>
              </a:rPr>
              <a:t>الأشخاص</a:t>
            </a:r>
            <a:r>
              <a:rPr lang="en-US" sz="4267" kern="0" dirty="0">
                <a:solidFill>
                  <a:srgbClr val="000000"/>
                </a:solidFill>
                <a:latin typeface="Calibri"/>
                <a:ea typeface="Calibri"/>
                <a:cs typeface="Calibri"/>
                <a:sym typeface="Calibri"/>
              </a:rPr>
              <a:t> </a:t>
            </a:r>
            <a:r>
              <a:rPr lang="ar-SY" sz="4267" kern="0" dirty="0">
                <a:solidFill>
                  <a:srgbClr val="000000"/>
                </a:solidFill>
                <a:latin typeface="Calibri"/>
                <a:ea typeface="Calibri"/>
                <a:cs typeface="Calibri"/>
                <a:sym typeface="Calibri"/>
              </a:rPr>
              <a:t>سلطتهم</a:t>
            </a:r>
            <a:r>
              <a:rPr lang="en-US" sz="4267" kern="0" dirty="0">
                <a:solidFill>
                  <a:srgbClr val="000000"/>
                </a:solidFill>
                <a:latin typeface="Calibri"/>
                <a:ea typeface="Calibri"/>
                <a:cs typeface="Calibri"/>
                <a:sym typeface="Calibri"/>
              </a:rPr>
              <a:t> ب</a:t>
            </a:r>
            <a:r>
              <a:rPr lang="ar-JO" sz="4267" kern="0" dirty="0">
                <a:solidFill>
                  <a:srgbClr val="000000"/>
                </a:solidFill>
                <a:latin typeface="Calibri"/>
                <a:ea typeface="Calibri"/>
                <a:cs typeface="Calibri"/>
                <a:sym typeface="Calibri"/>
              </a:rPr>
              <a:t>طريقة مؤذية.</a:t>
            </a:r>
            <a:r>
              <a:rPr lang="en-US" sz="4267" kern="0" dirty="0">
                <a:solidFill>
                  <a:srgbClr val="000000"/>
                </a:solidFill>
                <a:latin typeface="Calibri"/>
                <a:ea typeface="Calibri"/>
                <a:cs typeface="Calibri"/>
                <a:sym typeface="Calibri"/>
              </a:rPr>
              <a:t> </a:t>
            </a:r>
          </a:p>
          <a:p>
            <a:pPr algn="ctr" defTabSz="1219170">
              <a:buClr>
                <a:srgbClr val="888888"/>
              </a:buClr>
              <a:buSzPct val="25000"/>
            </a:pPr>
            <a:r>
              <a:rPr lang="en-US" sz="4267" kern="0" dirty="0">
                <a:solidFill>
                  <a:srgbClr val="000000"/>
                </a:solidFill>
                <a:latin typeface="Calibri"/>
                <a:cs typeface="Arial"/>
                <a:sym typeface="Arial"/>
              </a:rPr>
              <a:t>Violence is an abuse that happens when an individual or group exerts their power in a harmful way.</a:t>
            </a:r>
          </a:p>
          <a:p>
            <a:pPr algn="ctr" defTabSz="1219170">
              <a:buClr>
                <a:srgbClr val="888888"/>
              </a:buClr>
              <a:buSzPct val="25000"/>
            </a:pPr>
            <a:endParaRPr lang="en-US" sz="4267" kern="0" dirty="0">
              <a:solidFill>
                <a:srgbClr val="000000"/>
              </a:solidFill>
              <a:latin typeface="Calibri"/>
              <a:ea typeface="Calibri"/>
              <a:cs typeface="Calibri"/>
              <a:sym typeface="Calibri"/>
            </a:endParaRPr>
          </a:p>
          <a:p>
            <a:pPr algn="ctr" defTabSz="1219170">
              <a:spcBef>
                <a:spcPts val="1173"/>
              </a:spcBef>
              <a:buClr>
                <a:srgbClr val="888888"/>
              </a:buClr>
            </a:pPr>
            <a:endParaRPr sz="5867" kern="0" dirty="0">
              <a:solidFill>
                <a:srgbClr val="888888"/>
              </a:solidFill>
              <a:latin typeface="Calibri"/>
              <a:ea typeface="Calibri"/>
              <a:cs typeface="Calibri"/>
              <a:sym typeface="Calibri"/>
            </a:endParaRPr>
          </a:p>
          <a:p>
            <a:pPr algn="ctr" defTabSz="1219170">
              <a:spcBef>
                <a:spcPts val="1173"/>
              </a:spcBef>
              <a:buClr>
                <a:srgbClr val="888888"/>
              </a:buClr>
              <a:buSzPct val="25000"/>
            </a:pPr>
            <a:r>
              <a:rPr lang="en-US" sz="5867" kern="0" dirty="0">
                <a:solidFill>
                  <a:srgbClr val="888888"/>
                </a:solidFill>
                <a:latin typeface="Calibri"/>
                <a:ea typeface="Calibri"/>
                <a:cs typeface="Calibri"/>
                <a:sym typeface="Calibri"/>
              </a:rPr>
              <a:t>  </a:t>
            </a:r>
          </a:p>
          <a:p>
            <a:pPr algn="ctr" defTabSz="1219170">
              <a:spcBef>
                <a:spcPts val="1173"/>
              </a:spcBef>
              <a:buClr>
                <a:srgbClr val="888888"/>
              </a:buClr>
              <a:buSzPct val="25000"/>
            </a:pPr>
            <a:r>
              <a:rPr lang="en-US" sz="5867" kern="0" dirty="0">
                <a:solidFill>
                  <a:srgbClr val="888888"/>
                </a:solidFill>
                <a:latin typeface="Calibri"/>
                <a:ea typeface="Calibri"/>
                <a:cs typeface="Calibri"/>
                <a:sym typeface="Calibri"/>
              </a:rPr>
              <a:t>   </a:t>
            </a:r>
          </a:p>
          <a:p>
            <a:pPr algn="ctr" defTabSz="1219170">
              <a:spcBef>
                <a:spcPts val="1173"/>
              </a:spcBef>
              <a:buClr>
                <a:srgbClr val="888888"/>
              </a:buClr>
            </a:pPr>
            <a:endParaRPr sz="5867"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176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1016000" y="241833"/>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x-none" b="1" kern="0" dirty="0">
                <a:sym typeface="Calibri"/>
              </a:rPr>
              <a:t>السؤال 3</a:t>
            </a:r>
            <a:br>
              <a:rPr lang="en-US" b="1" kern="0" dirty="0">
                <a:sym typeface="Calibri"/>
              </a:rPr>
            </a:br>
            <a:r>
              <a:rPr lang="en-GB" b="1" kern="0" dirty="0">
                <a:sym typeface="Calibri"/>
              </a:rPr>
              <a:t>Question 3</a:t>
            </a:r>
            <a:endParaRPr lang="en-US" b="1" dirty="0"/>
          </a:p>
        </p:txBody>
      </p:sp>
      <p:sp>
        <p:nvSpPr>
          <p:cNvPr id="163" name="Shape 163"/>
          <p:cNvSpPr txBox="1"/>
          <p:nvPr/>
        </p:nvSpPr>
        <p:spPr>
          <a:xfrm>
            <a:off x="406400" y="2311399"/>
            <a:ext cx="10972800" cy="4102207"/>
          </a:xfrm>
          <a:prstGeom prst="rect">
            <a:avLst/>
          </a:prstGeom>
          <a:noFill/>
          <a:ln>
            <a:noFill/>
          </a:ln>
        </p:spPr>
        <p:txBody>
          <a:bodyPr lIns="121900" tIns="60933" rIns="121900" bIns="60933" anchor="t" anchorCtr="0">
            <a:noAutofit/>
          </a:bodyPr>
          <a:lstStyle/>
          <a:p>
            <a:pPr algn="r" defTabSz="1219170" rtl="1">
              <a:lnSpc>
                <a:spcPct val="115000"/>
              </a:lnSpc>
              <a:buSzPct val="30555"/>
            </a:pPr>
            <a:endParaRPr lang="en-US" sz="4800" kern="0" dirty="0">
              <a:solidFill>
                <a:srgbClr val="000000"/>
              </a:solidFill>
              <a:latin typeface="Simplified Arabic"/>
              <a:ea typeface="Simplified Arabic"/>
              <a:cs typeface="Simplified Arabic"/>
              <a:sym typeface="Simplified Arabic"/>
            </a:endParaRPr>
          </a:p>
          <a:p>
            <a:pPr algn="r" defTabSz="1219170" rtl="1">
              <a:lnSpc>
                <a:spcPct val="115000"/>
              </a:lnSpc>
              <a:buSzPct val="30555"/>
            </a:pPr>
            <a:r>
              <a:rPr lang="en-US" sz="4800" kern="0" dirty="0" err="1">
                <a:solidFill>
                  <a:srgbClr val="000000"/>
                </a:solidFill>
                <a:latin typeface="Simplified Arabic"/>
                <a:ea typeface="Simplified Arabic"/>
                <a:cs typeface="Simplified Arabic"/>
                <a:sym typeface="Simplified Arabic"/>
              </a:rPr>
              <a:t>ما</a:t>
            </a:r>
            <a:r>
              <a:rPr lang="en-US" sz="4800" kern="0" dirty="0">
                <a:solidFill>
                  <a:srgbClr val="000000"/>
                </a:solidFill>
                <a:latin typeface="Simplified Arabic"/>
                <a:ea typeface="Simplified Arabic"/>
                <a:cs typeface="Simplified Arabic"/>
                <a:sym typeface="Simplified Arabic"/>
              </a:rPr>
              <a:t> </a:t>
            </a:r>
            <a:r>
              <a:rPr lang="en-US" sz="4800" kern="0" dirty="0" err="1">
                <a:solidFill>
                  <a:srgbClr val="000000"/>
                </a:solidFill>
                <a:latin typeface="Simplified Arabic"/>
                <a:ea typeface="Simplified Arabic"/>
                <a:cs typeface="Simplified Arabic"/>
                <a:sym typeface="Simplified Arabic"/>
              </a:rPr>
              <a:t>هو</a:t>
            </a:r>
            <a:r>
              <a:rPr lang="en-US" sz="4800" kern="0" dirty="0">
                <a:solidFill>
                  <a:srgbClr val="000000"/>
                </a:solidFill>
                <a:latin typeface="Simplified Arabic"/>
                <a:ea typeface="Simplified Arabic"/>
                <a:cs typeface="Simplified Arabic"/>
                <a:sym typeface="Simplified Arabic"/>
              </a:rPr>
              <a:t> </a:t>
            </a:r>
            <a:r>
              <a:rPr lang="en-US" sz="4800" kern="0" dirty="0" err="1">
                <a:solidFill>
                  <a:srgbClr val="000000"/>
                </a:solidFill>
                <a:latin typeface="Simplified Arabic"/>
                <a:ea typeface="Simplified Arabic"/>
                <a:cs typeface="Simplified Arabic"/>
                <a:sym typeface="Simplified Arabic"/>
              </a:rPr>
              <a:t>العنف</a:t>
            </a:r>
            <a:r>
              <a:rPr lang="en-US" sz="4800" kern="0" dirty="0">
                <a:solidFill>
                  <a:srgbClr val="000000"/>
                </a:solidFill>
                <a:latin typeface="Simplified Arabic"/>
                <a:ea typeface="Simplified Arabic"/>
                <a:cs typeface="Simplified Arabic"/>
                <a:sym typeface="Simplified Arabic"/>
              </a:rPr>
              <a:t> </a:t>
            </a:r>
            <a:r>
              <a:rPr lang="en-US" sz="4800" kern="0" dirty="0" err="1">
                <a:solidFill>
                  <a:srgbClr val="000000"/>
                </a:solidFill>
                <a:latin typeface="Simplified Arabic"/>
                <a:ea typeface="Simplified Arabic"/>
                <a:cs typeface="Simplified Arabic"/>
                <a:sym typeface="Simplified Arabic"/>
              </a:rPr>
              <a:t>القائم</a:t>
            </a:r>
            <a:r>
              <a:rPr lang="en-US" sz="4800" kern="0" dirty="0">
                <a:solidFill>
                  <a:srgbClr val="000000"/>
                </a:solidFill>
                <a:latin typeface="Simplified Arabic"/>
                <a:ea typeface="Simplified Arabic"/>
                <a:cs typeface="Simplified Arabic"/>
                <a:sym typeface="Simplified Arabic"/>
              </a:rPr>
              <a:t> </a:t>
            </a:r>
            <a:r>
              <a:rPr lang="en-US" sz="4800" kern="0" dirty="0" err="1">
                <a:solidFill>
                  <a:srgbClr val="000000"/>
                </a:solidFill>
                <a:latin typeface="Simplified Arabic"/>
                <a:ea typeface="Simplified Arabic"/>
                <a:cs typeface="Simplified Arabic"/>
                <a:sym typeface="Simplified Arabic"/>
              </a:rPr>
              <a:t>عل</a:t>
            </a:r>
            <a:r>
              <a:rPr lang="ar-SY" sz="4800" kern="0" dirty="0">
                <a:solidFill>
                  <a:srgbClr val="000000"/>
                </a:solidFill>
                <a:latin typeface="Simplified Arabic"/>
                <a:ea typeface="Simplified Arabic"/>
                <a:cs typeface="Simplified Arabic"/>
                <a:sym typeface="Simplified Arabic"/>
              </a:rPr>
              <a:t>ى</a:t>
            </a:r>
            <a:r>
              <a:rPr lang="en-US" sz="4800" kern="0" dirty="0">
                <a:solidFill>
                  <a:srgbClr val="000000"/>
                </a:solidFill>
                <a:latin typeface="Simplified Arabic"/>
                <a:ea typeface="Simplified Arabic"/>
                <a:cs typeface="Simplified Arabic"/>
                <a:sym typeface="Simplified Arabic"/>
              </a:rPr>
              <a:t> </a:t>
            </a:r>
            <a:r>
              <a:rPr lang="en-US" sz="4800" kern="0" dirty="0" err="1">
                <a:solidFill>
                  <a:srgbClr val="000000"/>
                </a:solidFill>
                <a:latin typeface="Simplified Arabic"/>
                <a:ea typeface="Simplified Arabic"/>
                <a:cs typeface="Simplified Arabic"/>
                <a:sym typeface="Simplified Arabic"/>
              </a:rPr>
              <a:t>النوع</a:t>
            </a:r>
            <a:r>
              <a:rPr lang="en-US" sz="4800" kern="0" dirty="0">
                <a:solidFill>
                  <a:srgbClr val="000000"/>
                </a:solidFill>
                <a:latin typeface="Simplified Arabic"/>
                <a:ea typeface="Simplified Arabic"/>
                <a:cs typeface="Simplified Arabic"/>
                <a:sym typeface="Simplified Arabic"/>
              </a:rPr>
              <a:t> </a:t>
            </a:r>
            <a:r>
              <a:rPr lang="en-US" sz="4800" kern="0" dirty="0" err="1">
                <a:solidFill>
                  <a:srgbClr val="000000"/>
                </a:solidFill>
                <a:latin typeface="Simplified Arabic"/>
                <a:ea typeface="Simplified Arabic"/>
                <a:cs typeface="Simplified Arabic"/>
                <a:sym typeface="Simplified Arabic"/>
              </a:rPr>
              <a:t>الإجتماعي</a:t>
            </a:r>
            <a:r>
              <a:rPr lang="en-US" sz="4800" kern="0" dirty="0">
                <a:solidFill>
                  <a:srgbClr val="000000"/>
                </a:solidFill>
                <a:latin typeface="Simplified Arabic"/>
                <a:ea typeface="Simplified Arabic"/>
                <a:cs typeface="Simplified Arabic"/>
                <a:sym typeface="Simplified Arabic"/>
              </a:rPr>
              <a:t> (GBV)؟</a:t>
            </a:r>
          </a:p>
          <a:p>
            <a:pPr marL="0" lvl="1" defTabSz="1219170"/>
            <a:endParaRPr lang="en-GB" sz="3733" kern="0" dirty="0">
              <a:solidFill>
                <a:srgbClr val="000000"/>
              </a:solidFill>
              <a:latin typeface="Arial"/>
              <a:cs typeface="Arial"/>
              <a:sym typeface="Arial"/>
            </a:endParaRPr>
          </a:p>
          <a:p>
            <a:pPr marL="0" lvl="1" defTabSz="1219170"/>
            <a:r>
              <a:rPr lang="en-GB" sz="3733" kern="0" dirty="0">
                <a:solidFill>
                  <a:srgbClr val="000000"/>
                </a:solidFill>
                <a:latin typeface="Arial"/>
                <a:cs typeface="Arial"/>
                <a:sym typeface="Arial"/>
              </a:rPr>
              <a:t>What is gender-based violence or GBV?</a:t>
            </a:r>
          </a:p>
          <a:p>
            <a:pPr algn="ctr" defTabSz="1219170">
              <a:buClr>
                <a:srgbClr val="888888"/>
              </a:buClr>
              <a:buSzPct val="25000"/>
            </a:pPr>
            <a:endParaRPr lang="en-US" sz="4267" kern="0" dirty="0">
              <a:solidFill>
                <a:srgbClr val="000000"/>
              </a:solidFill>
              <a:latin typeface="Calibri"/>
              <a:ea typeface="Calibri"/>
              <a:cs typeface="Calibri"/>
              <a:sym typeface="Calibri"/>
            </a:endParaRPr>
          </a:p>
          <a:p>
            <a:pPr algn="ctr" defTabSz="1219170">
              <a:spcBef>
                <a:spcPts val="1173"/>
              </a:spcBef>
              <a:buClr>
                <a:srgbClr val="888888"/>
              </a:buClr>
            </a:pPr>
            <a:endParaRPr sz="5867" kern="0" dirty="0">
              <a:solidFill>
                <a:srgbClr val="888888"/>
              </a:solidFill>
              <a:latin typeface="Calibri"/>
              <a:ea typeface="Calibri"/>
              <a:cs typeface="Calibri"/>
              <a:sym typeface="Calibri"/>
            </a:endParaRPr>
          </a:p>
          <a:p>
            <a:pPr algn="ctr" defTabSz="1219170">
              <a:spcBef>
                <a:spcPts val="1173"/>
              </a:spcBef>
              <a:buClr>
                <a:srgbClr val="888888"/>
              </a:buClr>
              <a:buSzPct val="25000"/>
            </a:pPr>
            <a:r>
              <a:rPr lang="en-US" sz="5867" kern="0" dirty="0">
                <a:solidFill>
                  <a:srgbClr val="888888"/>
                </a:solidFill>
                <a:latin typeface="Calibri"/>
                <a:ea typeface="Calibri"/>
                <a:cs typeface="Calibri"/>
                <a:sym typeface="Calibri"/>
              </a:rPr>
              <a:t>  </a:t>
            </a:r>
          </a:p>
          <a:p>
            <a:pPr algn="ctr" defTabSz="1219170">
              <a:spcBef>
                <a:spcPts val="1173"/>
              </a:spcBef>
              <a:buClr>
                <a:srgbClr val="888888"/>
              </a:buClr>
              <a:buSzPct val="25000"/>
            </a:pPr>
            <a:r>
              <a:rPr lang="en-US" sz="5867" kern="0" dirty="0">
                <a:solidFill>
                  <a:srgbClr val="888888"/>
                </a:solidFill>
                <a:latin typeface="Calibri"/>
                <a:ea typeface="Calibri"/>
                <a:cs typeface="Calibri"/>
                <a:sym typeface="Calibri"/>
              </a:rPr>
              <a:t>   </a:t>
            </a:r>
          </a:p>
          <a:p>
            <a:pPr algn="ctr" defTabSz="1219170">
              <a:spcBef>
                <a:spcPts val="1173"/>
              </a:spcBef>
              <a:buClr>
                <a:srgbClr val="888888"/>
              </a:buClr>
            </a:pPr>
            <a:endParaRPr sz="5867"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9477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893055" y="354533"/>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x-none" b="1" dirty="0"/>
              <a:t>الجواب 3</a:t>
            </a:r>
            <a:br>
              <a:rPr lang="en-US" b="1" dirty="0"/>
            </a:br>
            <a:r>
              <a:rPr lang="en-GB" b="1" dirty="0"/>
              <a:t>Answer 3</a:t>
            </a:r>
            <a:endParaRPr lang="en-US" b="1" dirty="0"/>
          </a:p>
        </p:txBody>
      </p:sp>
      <p:sp>
        <p:nvSpPr>
          <p:cNvPr id="179" name="Shape 179"/>
          <p:cNvSpPr txBox="1"/>
          <p:nvPr/>
        </p:nvSpPr>
        <p:spPr>
          <a:xfrm>
            <a:off x="406400" y="2311400"/>
            <a:ext cx="10972800" cy="4368587"/>
          </a:xfrm>
          <a:prstGeom prst="rect">
            <a:avLst/>
          </a:prstGeom>
          <a:noFill/>
          <a:ln>
            <a:noFill/>
          </a:ln>
        </p:spPr>
        <p:txBody>
          <a:bodyPr lIns="121900" tIns="60933" rIns="121900" bIns="60933" anchor="t" anchorCtr="0">
            <a:noAutofit/>
          </a:bodyPr>
          <a:lstStyle/>
          <a:p>
            <a:pPr algn="r" defTabSz="1219170" rtl="1">
              <a:lnSpc>
                <a:spcPct val="115000"/>
              </a:lnSpc>
              <a:buClr>
                <a:prstClr val="black"/>
              </a:buClr>
              <a:buSzPct val="34375"/>
            </a:pPr>
            <a:r>
              <a:rPr lang="en-US" sz="3733" kern="0" dirty="0" err="1">
                <a:solidFill>
                  <a:prstClr val="black"/>
                </a:solidFill>
                <a:latin typeface="Calibri"/>
                <a:cs typeface="Arial"/>
                <a:sym typeface="Arial"/>
              </a:rPr>
              <a:t>هو</a:t>
            </a:r>
            <a:r>
              <a:rPr lang="en-US"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مصطلح</a:t>
            </a:r>
            <a:r>
              <a:rPr lang="en-US"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شامل</a:t>
            </a:r>
            <a:r>
              <a:rPr lang="en-US"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لأي</a:t>
            </a:r>
            <a:r>
              <a:rPr lang="en-US"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فعل</a:t>
            </a:r>
            <a:r>
              <a:rPr lang="en-US" sz="3733" kern="0" dirty="0">
                <a:solidFill>
                  <a:prstClr val="black"/>
                </a:solidFill>
                <a:latin typeface="Calibri"/>
                <a:cs typeface="Arial"/>
                <a:sym typeface="Arial"/>
              </a:rPr>
              <a:t> </a:t>
            </a:r>
            <a:r>
              <a:rPr lang="ar-JO" sz="3733" kern="0" dirty="0">
                <a:solidFill>
                  <a:prstClr val="black"/>
                </a:solidFill>
                <a:latin typeface="Calibri"/>
                <a:cs typeface="Arial"/>
                <a:sym typeface="Arial"/>
              </a:rPr>
              <a:t>مؤذ</a:t>
            </a:r>
            <a:r>
              <a:rPr lang="ar-SY" sz="3733" kern="0" dirty="0">
                <a:solidFill>
                  <a:prstClr val="black"/>
                </a:solidFill>
                <a:latin typeface="Calibri"/>
                <a:cs typeface="Arial"/>
                <a:sym typeface="Arial"/>
              </a:rPr>
              <a:t>ٍ يرتكب ضد إ</a:t>
            </a:r>
            <a:r>
              <a:rPr lang="en-US" sz="3733" kern="0" dirty="0" err="1">
                <a:solidFill>
                  <a:prstClr val="black"/>
                </a:solidFill>
                <a:latin typeface="Calibri"/>
                <a:cs typeface="Arial"/>
                <a:sym typeface="Arial"/>
              </a:rPr>
              <a:t>رادة</a:t>
            </a:r>
            <a:r>
              <a:rPr lang="en-US"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أي</a:t>
            </a:r>
            <a:r>
              <a:rPr lang="en-US"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شخص</a:t>
            </a:r>
            <a:r>
              <a:rPr lang="en-US"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وأن</a:t>
            </a:r>
            <a:r>
              <a:rPr lang="en-US" sz="3733" kern="0" dirty="0">
                <a:solidFill>
                  <a:prstClr val="black"/>
                </a:solidFill>
                <a:latin typeface="Calibri"/>
                <a:cs typeface="Arial"/>
                <a:sym typeface="Arial"/>
              </a:rPr>
              <a:t> </a:t>
            </a:r>
            <a:r>
              <a:rPr lang="ar-SY" sz="3733" kern="0" dirty="0">
                <a:solidFill>
                  <a:prstClr val="black"/>
                </a:solidFill>
                <a:latin typeface="Calibri"/>
                <a:cs typeface="Arial"/>
                <a:sym typeface="Arial"/>
              </a:rPr>
              <a:t>بناءاً</a:t>
            </a:r>
            <a:r>
              <a:rPr lang="en-US" sz="3733" kern="0" dirty="0">
                <a:solidFill>
                  <a:prstClr val="black"/>
                </a:solidFill>
                <a:latin typeface="Calibri"/>
                <a:cs typeface="Arial"/>
                <a:sym typeface="Arial"/>
              </a:rPr>
              <a:t> </a:t>
            </a:r>
            <a:r>
              <a:rPr lang="ar-SY" sz="3733" kern="0" dirty="0">
                <a:solidFill>
                  <a:prstClr val="black"/>
                </a:solidFill>
                <a:latin typeface="Calibri"/>
                <a:cs typeface="Arial"/>
                <a:sym typeface="Arial"/>
              </a:rPr>
              <a:t>على</a:t>
            </a:r>
            <a:r>
              <a:rPr lang="ar-JO" sz="3733" kern="0" dirty="0">
                <a:solidFill>
                  <a:prstClr val="black"/>
                </a:solidFill>
                <a:latin typeface="Calibri"/>
                <a:cs typeface="Arial"/>
                <a:sym typeface="Arial"/>
              </a:rPr>
              <a:t> الفوارق الاجتماعية (النوع الاجتماعي) بين الذكور والإناث</a:t>
            </a:r>
            <a:r>
              <a:rPr lang="x-none" sz="3733" kern="0" dirty="0">
                <a:solidFill>
                  <a:prstClr val="black"/>
                </a:solidFill>
                <a:latin typeface="Calibri"/>
                <a:cs typeface="Arial"/>
                <a:sym typeface="Arial"/>
              </a:rPr>
              <a:t> .</a:t>
            </a:r>
            <a:endParaRPr lang="en-US" sz="3733" kern="0" dirty="0">
              <a:solidFill>
                <a:srgbClr val="000000"/>
              </a:solidFill>
              <a:latin typeface="Calibri"/>
              <a:cs typeface="Arial"/>
              <a:sym typeface="Arial"/>
            </a:endParaRPr>
          </a:p>
          <a:p>
            <a:pPr defTabSz="1219170"/>
            <a:r>
              <a:rPr lang="en-US" sz="3733" kern="0" dirty="0">
                <a:solidFill>
                  <a:srgbClr val="000000"/>
                </a:solidFill>
                <a:latin typeface="Calibri"/>
                <a:cs typeface="Arial"/>
                <a:sym typeface="Arial"/>
              </a:rPr>
              <a:t>An umbrella term for any harmful act that is perpetrated against a person’s will and that is based on socially ascribed (gender) differences between males and females. </a:t>
            </a:r>
            <a:endParaRPr lang="en-GB" sz="3733" kern="0" dirty="0">
              <a:solidFill>
                <a:srgbClr val="000000"/>
              </a:solidFill>
              <a:latin typeface="Calibri"/>
              <a:cs typeface="Arial"/>
              <a:sym typeface="Arial"/>
            </a:endParaRPr>
          </a:p>
          <a:p>
            <a:pPr defTabSz="1219170"/>
            <a:endParaRPr lang="en-GB" sz="1600" kern="0" dirty="0">
              <a:solidFill>
                <a:srgbClr val="000000"/>
              </a:solidFill>
              <a:latin typeface="Arial"/>
              <a:cs typeface="Arial"/>
              <a:sym typeface="Arial"/>
            </a:endParaRPr>
          </a:p>
          <a:p>
            <a:pPr defTabSz="1219170"/>
            <a:r>
              <a:rPr lang="en-GB" sz="11733" kern="0" dirty="0">
                <a:solidFill>
                  <a:srgbClr val="000000"/>
                </a:solidFill>
                <a:latin typeface="Arial"/>
                <a:cs typeface="Arial"/>
                <a:sym typeface="Arial"/>
              </a:rPr>
              <a:t>   </a:t>
            </a:r>
            <a:endParaRPr lang="en-US" sz="11733" kern="0" dirty="0">
              <a:solidFill>
                <a:srgbClr val="000000"/>
              </a:solidFill>
              <a:latin typeface="Arial"/>
              <a:cs typeface="Arial"/>
              <a:sym typeface="Arial"/>
            </a:endParaRPr>
          </a:p>
          <a:p>
            <a:pPr algn="r" defTabSz="1219170">
              <a:lnSpc>
                <a:spcPct val="115000"/>
              </a:lnSpc>
              <a:buClr>
                <a:prstClr val="black"/>
              </a:buClr>
              <a:buSzPct val="34375"/>
            </a:pPr>
            <a:endParaRPr sz="5867"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9531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1097964" y="307976"/>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x-none" b="1" dirty="0"/>
              <a:t>السؤال 4</a:t>
            </a:r>
            <a:br>
              <a:rPr lang="en-US" b="1" dirty="0"/>
            </a:br>
            <a:r>
              <a:rPr lang="en-GB" b="1" dirty="0"/>
              <a:t>Question 4</a:t>
            </a:r>
            <a:endParaRPr lang="en-US" b="1" dirty="0"/>
          </a:p>
        </p:txBody>
      </p:sp>
      <p:sp>
        <p:nvSpPr>
          <p:cNvPr id="187" name="Shape 187"/>
          <p:cNvSpPr txBox="1"/>
          <p:nvPr/>
        </p:nvSpPr>
        <p:spPr>
          <a:xfrm>
            <a:off x="0" y="1905640"/>
            <a:ext cx="12080240" cy="4952360"/>
          </a:xfrm>
          <a:prstGeom prst="rect">
            <a:avLst/>
          </a:prstGeom>
          <a:noFill/>
          <a:ln>
            <a:noFill/>
          </a:ln>
        </p:spPr>
        <p:txBody>
          <a:bodyPr lIns="121900" tIns="60933" rIns="121900" bIns="60933" anchor="ctr" anchorCtr="0">
            <a:noAutofit/>
          </a:bodyPr>
          <a:lstStyle/>
          <a:p>
            <a:pPr algn="ctr" defTabSz="1219170">
              <a:buClr>
                <a:srgbClr val="000000"/>
              </a:buClr>
            </a:pPr>
            <a:endParaRPr sz="4289" kern="0" dirty="0">
              <a:solidFill>
                <a:srgbClr val="000000"/>
              </a:solidFill>
              <a:latin typeface="Calibri"/>
              <a:ea typeface="Calibri"/>
              <a:cs typeface="Calibri"/>
              <a:sym typeface="Calibri"/>
            </a:endParaRPr>
          </a:p>
          <a:p>
            <a:pPr algn="r" defTabSz="1219170">
              <a:buClr>
                <a:srgbClr val="000000"/>
              </a:buClr>
              <a:buSzPct val="25000"/>
            </a:pPr>
            <a:endParaRPr lang="en-US" sz="4289" kern="0" dirty="0">
              <a:solidFill>
                <a:srgbClr val="000000"/>
              </a:solidFill>
              <a:latin typeface="Calibri"/>
              <a:ea typeface="Calibri"/>
              <a:cs typeface="Calibri"/>
              <a:sym typeface="Calibri"/>
            </a:endParaRPr>
          </a:p>
          <a:p>
            <a:pPr algn="r" defTabSz="1219170" rtl="1">
              <a:buClr>
                <a:srgbClr val="000000"/>
              </a:buClr>
              <a:buSzPct val="25000"/>
            </a:pPr>
            <a:r>
              <a:rPr lang="en-US" sz="4289" kern="0" dirty="0" err="1">
                <a:solidFill>
                  <a:srgbClr val="000000"/>
                </a:solidFill>
                <a:latin typeface="Calibri"/>
                <a:ea typeface="Calibri"/>
                <a:cs typeface="Calibri"/>
                <a:sym typeface="Calibri"/>
              </a:rPr>
              <a:t>حدد</a:t>
            </a:r>
            <a:r>
              <a:rPr lang="en-US" sz="4289" kern="0" dirty="0">
                <a:solidFill>
                  <a:srgbClr val="000000"/>
                </a:solidFill>
                <a:latin typeface="Calibri"/>
                <a:ea typeface="Calibri"/>
                <a:cs typeface="Calibri"/>
                <a:sym typeface="Calibri"/>
              </a:rPr>
              <a:t> </a:t>
            </a:r>
            <a:r>
              <a:rPr lang="en-US" sz="4289" kern="0" dirty="0" err="1">
                <a:solidFill>
                  <a:srgbClr val="000000"/>
                </a:solidFill>
                <a:latin typeface="Calibri"/>
                <a:ea typeface="Calibri"/>
                <a:cs typeface="Calibri"/>
                <a:sym typeface="Calibri"/>
              </a:rPr>
              <a:t>أربعة</a:t>
            </a:r>
            <a:r>
              <a:rPr lang="en-US" sz="4289" kern="0" dirty="0">
                <a:solidFill>
                  <a:srgbClr val="000000"/>
                </a:solidFill>
                <a:latin typeface="Calibri"/>
                <a:ea typeface="Calibri"/>
                <a:cs typeface="Calibri"/>
                <a:sym typeface="Calibri"/>
              </a:rPr>
              <a:t> </a:t>
            </a:r>
            <a:r>
              <a:rPr lang="en-US" sz="4289" kern="0" dirty="0" err="1">
                <a:solidFill>
                  <a:srgbClr val="000000"/>
                </a:solidFill>
                <a:latin typeface="Calibri"/>
                <a:ea typeface="Calibri"/>
                <a:cs typeface="Calibri"/>
                <a:sym typeface="Calibri"/>
              </a:rPr>
              <a:t>أنواع</a:t>
            </a:r>
            <a:r>
              <a:rPr lang="en-US" sz="4289" kern="0" dirty="0">
                <a:solidFill>
                  <a:srgbClr val="000000"/>
                </a:solidFill>
                <a:latin typeface="Calibri"/>
                <a:ea typeface="Calibri"/>
                <a:cs typeface="Calibri"/>
                <a:sym typeface="Calibri"/>
              </a:rPr>
              <a:t> </a:t>
            </a:r>
            <a:r>
              <a:rPr lang="en-US" sz="4289" kern="0" dirty="0" err="1">
                <a:solidFill>
                  <a:srgbClr val="000000"/>
                </a:solidFill>
                <a:latin typeface="Calibri"/>
                <a:ea typeface="Calibri"/>
                <a:cs typeface="Calibri"/>
                <a:sym typeface="Calibri"/>
              </a:rPr>
              <a:t>تعرفها</a:t>
            </a:r>
            <a:r>
              <a:rPr lang="en-US" sz="4289" kern="0" dirty="0">
                <a:solidFill>
                  <a:srgbClr val="000000"/>
                </a:solidFill>
                <a:latin typeface="Calibri"/>
                <a:ea typeface="Calibri"/>
                <a:cs typeface="Calibri"/>
                <a:sym typeface="Calibri"/>
              </a:rPr>
              <a:t> </a:t>
            </a:r>
            <a:r>
              <a:rPr lang="en-US" sz="4289" kern="0" dirty="0" err="1">
                <a:solidFill>
                  <a:srgbClr val="000000"/>
                </a:solidFill>
                <a:latin typeface="Calibri"/>
                <a:ea typeface="Calibri"/>
                <a:cs typeface="Calibri"/>
                <a:sym typeface="Calibri"/>
              </a:rPr>
              <a:t>للعنف</a:t>
            </a:r>
            <a:r>
              <a:rPr lang="en-US" sz="4289" kern="0" dirty="0">
                <a:solidFill>
                  <a:srgbClr val="000000"/>
                </a:solidFill>
                <a:latin typeface="Calibri"/>
                <a:ea typeface="Calibri"/>
                <a:cs typeface="Calibri"/>
                <a:sym typeface="Calibri"/>
              </a:rPr>
              <a:t> </a:t>
            </a:r>
            <a:r>
              <a:rPr lang="ar-SY" sz="4289" kern="0" dirty="0">
                <a:solidFill>
                  <a:srgbClr val="000000"/>
                </a:solidFill>
                <a:latin typeface="Calibri"/>
                <a:ea typeface="Calibri"/>
                <a:cs typeface="Calibri"/>
                <a:sym typeface="Calibri"/>
              </a:rPr>
              <a:t>القائم على</a:t>
            </a:r>
            <a:r>
              <a:rPr lang="en-US" sz="4289" kern="0" dirty="0">
                <a:solidFill>
                  <a:srgbClr val="000000"/>
                </a:solidFill>
                <a:latin typeface="Calibri"/>
                <a:ea typeface="Calibri"/>
                <a:cs typeface="Calibri"/>
                <a:sym typeface="Calibri"/>
              </a:rPr>
              <a:t> </a:t>
            </a:r>
            <a:r>
              <a:rPr lang="en-US" sz="4289" kern="0" dirty="0" err="1">
                <a:solidFill>
                  <a:srgbClr val="000000"/>
                </a:solidFill>
                <a:latin typeface="Calibri"/>
                <a:ea typeface="Calibri"/>
                <a:cs typeface="Calibri"/>
                <a:sym typeface="Calibri"/>
              </a:rPr>
              <a:t>ال</a:t>
            </a:r>
            <a:r>
              <a:rPr lang="ar-JO" sz="4289" kern="0" dirty="0">
                <a:solidFill>
                  <a:srgbClr val="000000"/>
                </a:solidFill>
                <a:latin typeface="Calibri"/>
                <a:ea typeface="Calibri"/>
                <a:cs typeface="Calibri"/>
                <a:sym typeface="Calibri"/>
              </a:rPr>
              <a:t>نوع الاجتماعي.</a:t>
            </a:r>
            <a:endParaRPr lang="en-US" sz="4289" kern="0" dirty="0">
              <a:solidFill>
                <a:srgbClr val="000000"/>
              </a:solidFill>
              <a:latin typeface="Calibri"/>
              <a:ea typeface="Calibri"/>
              <a:cs typeface="Calibri"/>
              <a:sym typeface="Calibri"/>
            </a:endParaRPr>
          </a:p>
          <a:p>
            <a:pPr algn="ctr" defTabSz="1219170">
              <a:buClr>
                <a:srgbClr val="000000"/>
              </a:buClr>
              <a:buSzPct val="25000"/>
            </a:pPr>
            <a:endParaRPr lang="en-US" sz="4289" kern="0" dirty="0">
              <a:solidFill>
                <a:srgbClr val="000000"/>
              </a:solidFill>
              <a:latin typeface="Calibri"/>
              <a:ea typeface="Calibri"/>
              <a:cs typeface="Calibri"/>
              <a:sym typeface="Calibri"/>
            </a:endParaRPr>
          </a:p>
          <a:p>
            <a:pPr defTabSz="1219170"/>
            <a:r>
              <a:rPr lang="en-GB" sz="4400" kern="0" dirty="0">
                <a:solidFill>
                  <a:srgbClr val="000000"/>
                </a:solidFill>
                <a:latin typeface="Calibri"/>
                <a:cs typeface="Arial"/>
                <a:sym typeface="Arial"/>
              </a:rPr>
              <a:t>Name 4 types of </a:t>
            </a:r>
            <a:r>
              <a:rPr lang="en-GB" sz="4400" kern="0" dirty="0">
                <a:solidFill>
                  <a:prstClr val="black"/>
                </a:solidFill>
                <a:latin typeface="Calibri"/>
                <a:cs typeface="Arial"/>
                <a:sym typeface="Arial"/>
              </a:rPr>
              <a:t>GBV</a:t>
            </a:r>
            <a:r>
              <a:rPr lang="en-GB" sz="4400" kern="0" dirty="0">
                <a:solidFill>
                  <a:srgbClr val="FF0000"/>
                </a:solidFill>
                <a:latin typeface="Calibri"/>
                <a:cs typeface="Arial"/>
                <a:sym typeface="Arial"/>
              </a:rPr>
              <a:t> </a:t>
            </a:r>
            <a:r>
              <a:rPr lang="en-GB" sz="4400" kern="0" dirty="0">
                <a:solidFill>
                  <a:srgbClr val="000000"/>
                </a:solidFill>
                <a:latin typeface="Calibri"/>
                <a:cs typeface="Arial"/>
                <a:sym typeface="Arial"/>
              </a:rPr>
              <a:t>that you know.</a:t>
            </a:r>
          </a:p>
          <a:p>
            <a:pPr marL="0" lvl="1" defTabSz="1219170"/>
            <a:endParaRPr lang="en-US" sz="3467" kern="0" dirty="0">
              <a:solidFill>
                <a:srgbClr val="000000"/>
              </a:solidFill>
              <a:latin typeface="Arial"/>
              <a:cs typeface="Arial"/>
              <a:sym typeface="Arial"/>
            </a:endParaRPr>
          </a:p>
          <a:p>
            <a:pPr marL="0" lvl="1" defTabSz="1219170"/>
            <a:endParaRPr lang="en-US" sz="3467" kern="0" dirty="0">
              <a:solidFill>
                <a:srgbClr val="000000"/>
              </a:solidFill>
              <a:latin typeface="Arial"/>
              <a:cs typeface="Arial"/>
              <a:sym typeface="Arial"/>
            </a:endParaRPr>
          </a:p>
          <a:p>
            <a:pPr algn="ctr" defTabSz="1219170">
              <a:buClr>
                <a:srgbClr val="000000"/>
              </a:buClr>
              <a:buSzPct val="25000"/>
            </a:pPr>
            <a:endParaRPr lang="en-US" sz="4289" kern="0" dirty="0">
              <a:solidFill>
                <a:srgbClr val="000000"/>
              </a:solidFill>
              <a:latin typeface="Calibri"/>
              <a:ea typeface="Calibri"/>
              <a:cs typeface="Calibri"/>
              <a:sym typeface="Calibri"/>
            </a:endParaRPr>
          </a:p>
          <a:p>
            <a:pPr marL="609585" lvl="1" defTabSz="1219170"/>
            <a:endParaRPr sz="3380" kern="0"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793794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ctrTitle"/>
          </p:nvPr>
        </p:nvSpPr>
        <p:spPr>
          <a:xfrm>
            <a:off x="1148079" y="242888"/>
            <a:ext cx="10363200" cy="1470024"/>
          </a:xfrm>
          <a:prstGeom prst="rect">
            <a:avLst/>
          </a:prstGeom>
          <a:noFill/>
          <a:ln>
            <a:noFill/>
          </a:ln>
        </p:spPr>
        <p:txBody>
          <a:bodyPr vert="horz" lIns="121900" tIns="60933" rIns="121900" bIns="60933" rtlCol="0" anchor="ctr" anchorCtr="0">
            <a:noAutofit/>
          </a:bodyPr>
          <a:lstStyle/>
          <a:p>
            <a:pPr lvl="0">
              <a:buSzPct val="25000"/>
            </a:pPr>
            <a:r>
              <a:rPr lang="en-US" b="1" dirty="0" err="1"/>
              <a:t>الإجابة</a:t>
            </a:r>
            <a:r>
              <a:rPr lang="x-none" b="1" dirty="0"/>
              <a:t>4 </a:t>
            </a:r>
            <a:br>
              <a:rPr lang="en-US" b="1" dirty="0"/>
            </a:br>
            <a:r>
              <a:rPr lang="en-GB" b="1" dirty="0"/>
              <a:t>Answer 4</a:t>
            </a:r>
            <a:endParaRPr lang="en-US" b="1" dirty="0"/>
          </a:p>
        </p:txBody>
      </p:sp>
      <p:sp>
        <p:nvSpPr>
          <p:cNvPr id="195" name="Shape 195"/>
          <p:cNvSpPr txBox="1"/>
          <p:nvPr/>
        </p:nvSpPr>
        <p:spPr>
          <a:xfrm>
            <a:off x="686441" y="1626760"/>
            <a:ext cx="10624457" cy="5013832"/>
          </a:xfrm>
          <a:prstGeom prst="rect">
            <a:avLst/>
          </a:prstGeom>
          <a:noFill/>
          <a:ln>
            <a:noFill/>
          </a:ln>
        </p:spPr>
        <p:txBody>
          <a:bodyPr lIns="121900" tIns="60933" rIns="121900" bIns="60933" anchor="t" anchorCtr="0">
            <a:noAutofit/>
          </a:bodyPr>
          <a:lstStyle/>
          <a:p>
            <a:pPr marL="609585" indent="-609585" algn="r" defTabSz="1219170" rtl="1">
              <a:lnSpc>
                <a:spcPct val="115000"/>
              </a:lnSpc>
              <a:buClr>
                <a:prstClr val="black"/>
              </a:buClr>
              <a:buSzPct val="34375"/>
              <a:buFontTx/>
              <a:buChar char="-"/>
            </a:pPr>
            <a:r>
              <a:rPr lang="en-US" sz="4267" kern="0" dirty="0" err="1">
                <a:solidFill>
                  <a:prstClr val="black"/>
                </a:solidFill>
                <a:latin typeface="Arial"/>
                <a:cs typeface="Arial"/>
                <a:sym typeface="Arial"/>
              </a:rPr>
              <a:t>العنف</a:t>
            </a:r>
            <a:r>
              <a:rPr lang="en-US" sz="4267" kern="0" dirty="0">
                <a:solidFill>
                  <a:prstClr val="black"/>
                </a:solidFill>
                <a:latin typeface="Arial"/>
                <a:cs typeface="Arial"/>
                <a:sym typeface="Arial"/>
              </a:rPr>
              <a:t> </a:t>
            </a:r>
            <a:r>
              <a:rPr lang="en-US" sz="3733" kern="0" dirty="0" err="1">
                <a:solidFill>
                  <a:prstClr val="black"/>
                </a:solidFill>
                <a:latin typeface="Calibri"/>
                <a:cs typeface="Arial"/>
                <a:sym typeface="Arial"/>
              </a:rPr>
              <a:t>الجنسي</a:t>
            </a:r>
            <a:endParaRPr lang="ar-IQ" sz="3733" kern="0" dirty="0">
              <a:solidFill>
                <a:prstClr val="black"/>
              </a:solidFill>
              <a:latin typeface="Calibri"/>
              <a:cs typeface="Arial"/>
              <a:sym typeface="Arial"/>
            </a:endParaRPr>
          </a:p>
          <a:p>
            <a:pPr marL="609585" indent="-609585" defTabSz="1219170">
              <a:lnSpc>
                <a:spcPct val="115000"/>
              </a:lnSpc>
              <a:buClr>
                <a:prstClr val="black"/>
              </a:buClr>
              <a:buSzPct val="34375"/>
              <a:buFontTx/>
              <a:buChar char="-"/>
            </a:pPr>
            <a:r>
              <a:rPr lang="en-GB" sz="3733" kern="0" dirty="0">
                <a:solidFill>
                  <a:srgbClr val="000000"/>
                </a:solidFill>
                <a:latin typeface="Calibri"/>
                <a:cs typeface="Arial"/>
                <a:sym typeface="Arial"/>
              </a:rPr>
              <a:t>- Sexual violence</a:t>
            </a:r>
            <a:endParaRPr lang="tr-TR" sz="3733" kern="0" dirty="0">
              <a:solidFill>
                <a:prstClr val="black"/>
              </a:solidFill>
              <a:latin typeface="Calibri"/>
              <a:cs typeface="Arial"/>
              <a:sym typeface="Arial"/>
            </a:endParaRPr>
          </a:p>
          <a:p>
            <a:pPr marL="609585" indent="-609585" algn="r" defTabSz="1219170" rtl="1">
              <a:lnSpc>
                <a:spcPct val="115000"/>
              </a:lnSpc>
              <a:buClr>
                <a:prstClr val="black"/>
              </a:buClr>
              <a:buSzPct val="34375"/>
              <a:buFontTx/>
              <a:buChar char="-"/>
            </a:pPr>
            <a:r>
              <a:rPr lang="en-US" sz="3733" kern="0" dirty="0" err="1">
                <a:solidFill>
                  <a:prstClr val="black"/>
                </a:solidFill>
                <a:latin typeface="Calibri"/>
                <a:cs typeface="Arial"/>
                <a:sym typeface="Arial"/>
              </a:rPr>
              <a:t>العنف</a:t>
            </a:r>
            <a:r>
              <a:rPr lang="en-US"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الجسدي</a:t>
            </a:r>
            <a:endParaRPr lang="ar-IQ" sz="3733" kern="0" dirty="0">
              <a:solidFill>
                <a:prstClr val="black"/>
              </a:solidFill>
              <a:latin typeface="Calibri"/>
              <a:cs typeface="Arial"/>
              <a:sym typeface="Arial"/>
            </a:endParaRPr>
          </a:p>
          <a:p>
            <a:pPr marL="609585" indent="-609585" defTabSz="1219170">
              <a:lnSpc>
                <a:spcPct val="115000"/>
              </a:lnSpc>
              <a:buClr>
                <a:prstClr val="black"/>
              </a:buClr>
              <a:buSzPct val="34375"/>
              <a:buFontTx/>
              <a:buChar char="-"/>
            </a:pPr>
            <a:r>
              <a:rPr lang="en-GB" sz="3733" kern="0" dirty="0">
                <a:solidFill>
                  <a:srgbClr val="000000"/>
                </a:solidFill>
                <a:latin typeface="Calibri"/>
                <a:cs typeface="Arial"/>
                <a:sym typeface="Arial"/>
              </a:rPr>
              <a:t>- Physical violence</a:t>
            </a:r>
            <a:endParaRPr lang="tr-TR" sz="3733" kern="0" dirty="0">
              <a:solidFill>
                <a:prstClr val="black"/>
              </a:solidFill>
              <a:latin typeface="Calibri"/>
              <a:cs typeface="Arial"/>
              <a:sym typeface="Arial"/>
            </a:endParaRPr>
          </a:p>
          <a:p>
            <a:pPr marL="609585" indent="-609585" algn="r" defTabSz="1219170" rtl="1">
              <a:lnSpc>
                <a:spcPct val="115000"/>
              </a:lnSpc>
              <a:buClr>
                <a:prstClr val="black"/>
              </a:buClr>
              <a:buSzPct val="34375"/>
              <a:buFontTx/>
              <a:buChar char="-"/>
            </a:pPr>
            <a:r>
              <a:rPr lang="en-US" sz="3733" kern="0" dirty="0" err="1">
                <a:solidFill>
                  <a:prstClr val="black"/>
                </a:solidFill>
                <a:latin typeface="Calibri"/>
                <a:cs typeface="Arial"/>
                <a:sym typeface="Arial"/>
              </a:rPr>
              <a:t>العنف</a:t>
            </a:r>
            <a:r>
              <a:rPr lang="en-US"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العاطفي</a:t>
            </a:r>
            <a:endParaRPr lang="ar-IQ" sz="3733" kern="0" dirty="0">
              <a:solidFill>
                <a:prstClr val="black"/>
              </a:solidFill>
              <a:latin typeface="Calibri"/>
              <a:cs typeface="Arial"/>
              <a:sym typeface="Arial"/>
            </a:endParaRPr>
          </a:p>
          <a:p>
            <a:pPr marL="609585" indent="-609585" defTabSz="1219170">
              <a:lnSpc>
                <a:spcPct val="115000"/>
              </a:lnSpc>
              <a:buClr>
                <a:prstClr val="black"/>
              </a:buClr>
              <a:buSzPct val="34375"/>
              <a:buFontTx/>
              <a:buChar char="-"/>
            </a:pPr>
            <a:r>
              <a:rPr lang="en-GB" sz="3733" kern="0" dirty="0">
                <a:solidFill>
                  <a:srgbClr val="000000"/>
                </a:solidFill>
                <a:latin typeface="Calibri"/>
                <a:cs typeface="Arial"/>
                <a:sym typeface="Arial"/>
              </a:rPr>
              <a:t>- Emotional violence</a:t>
            </a:r>
            <a:endParaRPr lang="en-US" sz="3733" kern="0" dirty="0">
              <a:solidFill>
                <a:prstClr val="black"/>
              </a:solidFill>
              <a:latin typeface="Calibri"/>
              <a:ea typeface="Calibri"/>
              <a:cs typeface="Calibri"/>
              <a:sym typeface="Calibri"/>
            </a:endParaRPr>
          </a:p>
          <a:p>
            <a:pPr algn="r" defTabSz="1219170" rtl="1">
              <a:lnSpc>
                <a:spcPct val="115000"/>
              </a:lnSpc>
              <a:buClr>
                <a:prstClr val="black"/>
              </a:buClr>
              <a:buSzPct val="34375"/>
            </a:pPr>
            <a:r>
              <a:rPr lang="ar-IQ"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العنف</a:t>
            </a:r>
            <a:r>
              <a:rPr lang="en-US" sz="3733" kern="0" dirty="0">
                <a:solidFill>
                  <a:prstClr val="black"/>
                </a:solidFill>
                <a:latin typeface="Calibri"/>
                <a:cs typeface="Arial"/>
                <a:sym typeface="Arial"/>
              </a:rPr>
              <a:t> </a:t>
            </a:r>
            <a:r>
              <a:rPr lang="en-US" sz="3733" kern="0" dirty="0" err="1">
                <a:solidFill>
                  <a:prstClr val="black"/>
                </a:solidFill>
                <a:latin typeface="Calibri"/>
                <a:cs typeface="Arial"/>
                <a:sym typeface="Arial"/>
              </a:rPr>
              <a:t>الإقتصادي</a:t>
            </a:r>
            <a:endParaRPr lang="en-US" sz="3733" kern="0" dirty="0">
              <a:solidFill>
                <a:prstClr val="black"/>
              </a:solidFill>
              <a:latin typeface="Calibri"/>
              <a:cs typeface="Arial"/>
              <a:sym typeface="Arial"/>
            </a:endParaRPr>
          </a:p>
          <a:p>
            <a:pPr defTabSz="1219170"/>
            <a:r>
              <a:rPr lang="en-GB" sz="3733" kern="0" dirty="0">
                <a:solidFill>
                  <a:srgbClr val="000000"/>
                </a:solidFill>
                <a:latin typeface="Calibri"/>
                <a:cs typeface="Arial"/>
                <a:sym typeface="Arial"/>
              </a:rPr>
              <a:t>- Economic violence</a:t>
            </a:r>
          </a:p>
          <a:p>
            <a:pPr algn="ctr" defTabSz="1219170">
              <a:spcBef>
                <a:spcPts val="853"/>
              </a:spcBef>
              <a:buClr>
                <a:srgbClr val="888888"/>
              </a:buClr>
            </a:pPr>
            <a:endParaRPr sz="4267"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726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ctrTitle"/>
          </p:nvPr>
        </p:nvSpPr>
        <p:spPr>
          <a:xfrm>
            <a:off x="954528" y="351117"/>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x-none" b="1" dirty="0"/>
              <a:t>السؤال 5</a:t>
            </a:r>
            <a:br>
              <a:rPr lang="en-US" b="1" dirty="0"/>
            </a:br>
            <a:r>
              <a:rPr lang="en-GB" b="1" dirty="0"/>
              <a:t>Question 5</a:t>
            </a:r>
            <a:endParaRPr lang="en-US" b="1" dirty="0"/>
          </a:p>
        </p:txBody>
      </p:sp>
      <p:sp>
        <p:nvSpPr>
          <p:cNvPr id="203" name="Shape 203"/>
          <p:cNvSpPr txBox="1"/>
          <p:nvPr/>
        </p:nvSpPr>
        <p:spPr>
          <a:xfrm>
            <a:off x="386576" y="1821141"/>
            <a:ext cx="11805424" cy="4349200"/>
          </a:xfrm>
          <a:prstGeom prst="rect">
            <a:avLst/>
          </a:prstGeom>
          <a:noFill/>
          <a:ln>
            <a:noFill/>
          </a:ln>
        </p:spPr>
        <p:txBody>
          <a:bodyPr lIns="121900" tIns="60933" rIns="121900" bIns="60933" anchor="ctr" anchorCtr="0">
            <a:noAutofit/>
          </a:bodyPr>
          <a:lstStyle/>
          <a:p>
            <a:pPr marL="609585" lvl="1" algn="r" defTabSz="1219170" rtl="1">
              <a:buSzPct val="25000"/>
            </a:pPr>
            <a:endParaRPr lang="en-US" sz="4289" kern="0" dirty="0">
              <a:solidFill>
                <a:srgbClr val="000000"/>
              </a:solidFill>
              <a:latin typeface="Calibri"/>
              <a:ea typeface="Calibri"/>
              <a:cs typeface="Calibri"/>
              <a:sym typeface="Calibri"/>
            </a:endParaRPr>
          </a:p>
          <a:p>
            <a:pPr marL="609585" lvl="1" algn="r" defTabSz="1219170" rtl="1">
              <a:buSzPct val="25000"/>
            </a:pPr>
            <a:r>
              <a:rPr lang="en-US" sz="4289" kern="0" dirty="0" err="1">
                <a:solidFill>
                  <a:srgbClr val="000000"/>
                </a:solidFill>
                <a:latin typeface="Calibri"/>
                <a:ea typeface="Calibri"/>
                <a:cs typeface="Calibri"/>
                <a:sym typeface="Calibri"/>
              </a:rPr>
              <a:t>ما</a:t>
            </a:r>
            <a:r>
              <a:rPr lang="en-US" sz="4289" kern="0" dirty="0">
                <a:solidFill>
                  <a:srgbClr val="000000"/>
                </a:solidFill>
                <a:latin typeface="Calibri"/>
                <a:ea typeface="Calibri"/>
                <a:cs typeface="Calibri"/>
                <a:sym typeface="Calibri"/>
              </a:rPr>
              <a:t> </a:t>
            </a:r>
            <a:r>
              <a:rPr lang="ar-JO" sz="4289" kern="0" dirty="0">
                <a:solidFill>
                  <a:srgbClr val="000000"/>
                </a:solidFill>
                <a:latin typeface="Calibri"/>
                <a:ea typeface="Calibri"/>
                <a:cs typeface="Calibri"/>
                <a:sym typeface="Calibri"/>
              </a:rPr>
              <a:t>هو </a:t>
            </a:r>
            <a:r>
              <a:rPr lang="en-US" sz="4289" kern="0" dirty="0" err="1">
                <a:solidFill>
                  <a:srgbClr val="000000"/>
                </a:solidFill>
                <a:latin typeface="Calibri"/>
                <a:ea typeface="Calibri"/>
                <a:cs typeface="Calibri"/>
                <a:sym typeface="Calibri"/>
              </a:rPr>
              <a:t>السبب</a:t>
            </a:r>
            <a:r>
              <a:rPr lang="en-US" sz="4289" kern="0" dirty="0">
                <a:solidFill>
                  <a:srgbClr val="000000"/>
                </a:solidFill>
                <a:latin typeface="Calibri"/>
                <a:ea typeface="Calibri"/>
                <a:cs typeface="Calibri"/>
                <a:sym typeface="Calibri"/>
              </a:rPr>
              <a:t> </a:t>
            </a:r>
            <a:r>
              <a:rPr lang="ar-SY" sz="4289" kern="0" dirty="0">
                <a:solidFill>
                  <a:srgbClr val="000000"/>
                </a:solidFill>
                <a:latin typeface="Calibri"/>
                <a:ea typeface="Calibri"/>
                <a:cs typeface="Calibri"/>
                <a:sym typeface="Calibri"/>
              </a:rPr>
              <a:t>الجذري</a:t>
            </a:r>
            <a:r>
              <a:rPr lang="en-US" sz="4289" kern="0" dirty="0">
                <a:solidFill>
                  <a:srgbClr val="000000"/>
                </a:solidFill>
                <a:latin typeface="Calibri"/>
                <a:ea typeface="Calibri"/>
                <a:cs typeface="Calibri"/>
                <a:sym typeface="Calibri"/>
              </a:rPr>
              <a:t> </a:t>
            </a:r>
            <a:r>
              <a:rPr lang="en-US" sz="4289" kern="0" dirty="0" err="1">
                <a:solidFill>
                  <a:srgbClr val="000000"/>
                </a:solidFill>
                <a:latin typeface="Calibri"/>
                <a:ea typeface="Calibri"/>
                <a:cs typeface="Calibri"/>
                <a:sym typeface="Calibri"/>
              </a:rPr>
              <a:t>للعنف</a:t>
            </a:r>
            <a:r>
              <a:rPr lang="en-US" sz="4289" kern="0" dirty="0">
                <a:solidFill>
                  <a:srgbClr val="000000"/>
                </a:solidFill>
                <a:latin typeface="Calibri"/>
                <a:ea typeface="Calibri"/>
                <a:cs typeface="Calibri"/>
                <a:sym typeface="Calibri"/>
              </a:rPr>
              <a:t> </a:t>
            </a:r>
            <a:r>
              <a:rPr lang="en-US" sz="4289" kern="0" dirty="0" err="1">
                <a:solidFill>
                  <a:srgbClr val="000000"/>
                </a:solidFill>
                <a:latin typeface="Calibri"/>
                <a:ea typeface="Calibri"/>
                <a:cs typeface="Calibri"/>
                <a:sym typeface="Calibri"/>
              </a:rPr>
              <a:t>القائم</a:t>
            </a:r>
            <a:r>
              <a:rPr lang="en-US" sz="4289" kern="0" dirty="0">
                <a:solidFill>
                  <a:srgbClr val="000000"/>
                </a:solidFill>
                <a:latin typeface="Calibri"/>
                <a:ea typeface="Calibri"/>
                <a:cs typeface="Calibri"/>
                <a:sym typeface="Calibri"/>
              </a:rPr>
              <a:t> </a:t>
            </a:r>
            <a:r>
              <a:rPr lang="en-US" sz="4289" kern="0" dirty="0" err="1">
                <a:solidFill>
                  <a:srgbClr val="000000"/>
                </a:solidFill>
                <a:latin typeface="Calibri"/>
                <a:ea typeface="Calibri"/>
                <a:cs typeface="Calibri"/>
                <a:sym typeface="Calibri"/>
              </a:rPr>
              <a:t>عل</a:t>
            </a:r>
            <a:r>
              <a:rPr lang="ar-SY" sz="4289" kern="0" dirty="0">
                <a:solidFill>
                  <a:srgbClr val="000000"/>
                </a:solidFill>
                <a:latin typeface="Calibri"/>
                <a:ea typeface="Calibri"/>
                <a:cs typeface="Calibri"/>
                <a:sym typeface="Calibri"/>
              </a:rPr>
              <a:t>ى</a:t>
            </a:r>
            <a:r>
              <a:rPr lang="en-US" sz="4289" kern="0" dirty="0">
                <a:solidFill>
                  <a:srgbClr val="000000"/>
                </a:solidFill>
                <a:latin typeface="Calibri"/>
                <a:ea typeface="Calibri"/>
                <a:cs typeface="Calibri"/>
                <a:sym typeface="Calibri"/>
              </a:rPr>
              <a:t> </a:t>
            </a:r>
            <a:r>
              <a:rPr lang="en-US" sz="4289" kern="0" dirty="0" err="1">
                <a:solidFill>
                  <a:srgbClr val="000000"/>
                </a:solidFill>
                <a:latin typeface="Calibri"/>
                <a:ea typeface="Calibri"/>
                <a:cs typeface="Calibri"/>
                <a:sym typeface="Calibri"/>
              </a:rPr>
              <a:t>النوع</a:t>
            </a:r>
            <a:r>
              <a:rPr lang="en-US" sz="4289" kern="0" dirty="0">
                <a:solidFill>
                  <a:srgbClr val="000000"/>
                </a:solidFill>
                <a:latin typeface="Calibri"/>
                <a:ea typeface="Calibri"/>
                <a:cs typeface="Calibri"/>
                <a:sym typeface="Calibri"/>
              </a:rPr>
              <a:t> </a:t>
            </a:r>
            <a:r>
              <a:rPr lang="en-US" sz="4289" kern="0" dirty="0" err="1">
                <a:solidFill>
                  <a:srgbClr val="000000"/>
                </a:solidFill>
                <a:latin typeface="Calibri"/>
                <a:ea typeface="Calibri"/>
                <a:cs typeface="Calibri"/>
                <a:sym typeface="Calibri"/>
              </a:rPr>
              <a:t>الإجتماعي</a:t>
            </a:r>
            <a:r>
              <a:rPr lang="en-US" sz="4289" kern="0" dirty="0">
                <a:solidFill>
                  <a:srgbClr val="000000"/>
                </a:solidFill>
                <a:latin typeface="Calibri"/>
                <a:ea typeface="Calibri"/>
                <a:cs typeface="Calibri"/>
                <a:sym typeface="Calibri"/>
              </a:rPr>
              <a:t> </a:t>
            </a:r>
            <a:r>
              <a:rPr lang="en-GB" sz="4289" kern="0" dirty="0">
                <a:solidFill>
                  <a:srgbClr val="000000"/>
                </a:solidFill>
                <a:latin typeface="Calibri"/>
                <a:ea typeface="Calibri"/>
                <a:cs typeface="Calibri"/>
                <a:sym typeface="Calibri"/>
              </a:rPr>
              <a:t>(GBV)</a:t>
            </a:r>
            <a:r>
              <a:rPr lang="x-none" sz="4289" kern="0" dirty="0">
                <a:solidFill>
                  <a:srgbClr val="000000"/>
                </a:solidFill>
                <a:latin typeface="Calibri"/>
                <a:ea typeface="Calibri"/>
                <a:cs typeface="Calibri"/>
                <a:sym typeface="Calibri"/>
              </a:rPr>
              <a:t>؟</a:t>
            </a:r>
            <a:endParaRPr lang="en-US" sz="4289" kern="0" dirty="0">
              <a:solidFill>
                <a:srgbClr val="000000"/>
              </a:solidFill>
              <a:latin typeface="Calibri"/>
              <a:ea typeface="Calibri"/>
              <a:cs typeface="Calibri"/>
              <a:sym typeface="Calibri"/>
            </a:endParaRPr>
          </a:p>
          <a:p>
            <a:pPr marL="0" lvl="1" defTabSz="1219170"/>
            <a:endParaRPr lang="en-GB" sz="3733" kern="0" dirty="0">
              <a:solidFill>
                <a:srgbClr val="000000"/>
              </a:solidFill>
              <a:latin typeface="Arial"/>
              <a:cs typeface="Arial"/>
              <a:sym typeface="Arial"/>
            </a:endParaRPr>
          </a:p>
          <a:p>
            <a:pPr marL="0" lvl="1" defTabSz="1219170"/>
            <a:r>
              <a:rPr lang="en-GB" sz="3733" kern="0" dirty="0">
                <a:solidFill>
                  <a:srgbClr val="000000"/>
                </a:solidFill>
                <a:latin typeface="Arial"/>
                <a:cs typeface="Arial"/>
                <a:sym typeface="Arial"/>
              </a:rPr>
              <a:t>What is the root cause of GBV?</a:t>
            </a:r>
          </a:p>
          <a:p>
            <a:pPr marL="0" lvl="1" defTabSz="1219170"/>
            <a:endParaRPr lang="en-US" sz="3467" kern="0" dirty="0">
              <a:solidFill>
                <a:srgbClr val="000000"/>
              </a:solidFill>
              <a:latin typeface="Arial"/>
              <a:cs typeface="Arial"/>
              <a:sym typeface="Arial"/>
            </a:endParaRPr>
          </a:p>
          <a:p>
            <a:pPr marL="609585" lvl="1" algn="r" defTabSz="1219170" rtl="1">
              <a:buSzPct val="25000"/>
            </a:pPr>
            <a:endParaRPr lang="en-US" sz="4289"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0927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ctrTitle"/>
          </p:nvPr>
        </p:nvSpPr>
        <p:spPr>
          <a:xfrm>
            <a:off x="1016000" y="364779"/>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x-none" b="1" dirty="0"/>
              <a:t>الإجابة 5</a:t>
            </a:r>
            <a:br>
              <a:rPr lang="en-US" b="1" dirty="0"/>
            </a:br>
            <a:r>
              <a:rPr lang="en-GB" b="1" dirty="0"/>
              <a:t>Answer 5</a:t>
            </a:r>
            <a:endParaRPr lang="en-US" b="1" dirty="0"/>
          </a:p>
        </p:txBody>
      </p:sp>
      <p:sp>
        <p:nvSpPr>
          <p:cNvPr id="211" name="Shape 211"/>
          <p:cNvSpPr txBox="1"/>
          <p:nvPr/>
        </p:nvSpPr>
        <p:spPr>
          <a:xfrm>
            <a:off x="406399" y="2311400"/>
            <a:ext cx="11488484" cy="4546600"/>
          </a:xfrm>
          <a:prstGeom prst="rect">
            <a:avLst/>
          </a:prstGeom>
          <a:noFill/>
          <a:ln>
            <a:noFill/>
          </a:ln>
        </p:spPr>
        <p:txBody>
          <a:bodyPr lIns="121900" tIns="60933" rIns="121900" bIns="60933" anchor="t" anchorCtr="0">
            <a:noAutofit/>
          </a:bodyPr>
          <a:lstStyle/>
          <a:p>
            <a:pPr algn="ctr" defTabSz="1219170">
              <a:spcBef>
                <a:spcPts val="1173"/>
              </a:spcBef>
              <a:buClr>
                <a:srgbClr val="888888"/>
              </a:buClr>
              <a:buSzPct val="25000"/>
            </a:pPr>
            <a:endParaRPr lang="en-US" sz="5867" kern="0" dirty="0">
              <a:solidFill>
                <a:prstClr val="black"/>
              </a:solidFill>
              <a:latin typeface="Calibri"/>
              <a:ea typeface="Calibri"/>
              <a:cs typeface="Calibri"/>
              <a:sym typeface="Calibri"/>
            </a:endParaRPr>
          </a:p>
          <a:p>
            <a:pPr algn="ctr" defTabSz="1219170" rtl="1">
              <a:spcBef>
                <a:spcPts val="1173"/>
              </a:spcBef>
              <a:buClr>
                <a:srgbClr val="888888"/>
              </a:buClr>
              <a:buSzPct val="25000"/>
            </a:pPr>
            <a:r>
              <a:rPr lang="en-US" sz="5867" kern="0" dirty="0" err="1">
                <a:solidFill>
                  <a:prstClr val="black"/>
                </a:solidFill>
                <a:latin typeface="Calibri"/>
                <a:ea typeface="Calibri"/>
                <a:cs typeface="Calibri"/>
                <a:sym typeface="Calibri"/>
              </a:rPr>
              <a:t>إس</a:t>
            </a:r>
            <a:r>
              <a:rPr lang="ar-JO" sz="5867" kern="0" dirty="0">
                <a:solidFill>
                  <a:prstClr val="black"/>
                </a:solidFill>
                <a:latin typeface="Calibri"/>
                <a:ea typeface="Calibri"/>
                <a:cs typeface="Calibri"/>
                <a:sym typeface="Calibri"/>
              </a:rPr>
              <a:t>اءة استخدام</a:t>
            </a:r>
            <a:r>
              <a:rPr lang="en-US" sz="5867" kern="0" dirty="0">
                <a:solidFill>
                  <a:prstClr val="black"/>
                </a:solidFill>
                <a:latin typeface="Calibri"/>
                <a:ea typeface="Calibri"/>
                <a:cs typeface="Calibri"/>
                <a:sym typeface="Calibri"/>
              </a:rPr>
              <a:t> ا</a:t>
            </a:r>
            <a:r>
              <a:rPr lang="ar-SY" sz="5867" kern="0" dirty="0">
                <a:solidFill>
                  <a:prstClr val="black"/>
                </a:solidFill>
                <a:latin typeface="Calibri"/>
                <a:ea typeface="Calibri"/>
                <a:cs typeface="Calibri"/>
                <a:sym typeface="Calibri"/>
              </a:rPr>
              <a:t>لسلطة</a:t>
            </a:r>
            <a:endParaRPr lang="en-US" sz="5867" kern="0" dirty="0">
              <a:solidFill>
                <a:prstClr val="black"/>
              </a:solidFill>
              <a:latin typeface="Calibri"/>
              <a:ea typeface="Calibri"/>
              <a:cs typeface="Calibri"/>
              <a:sym typeface="Calibri"/>
            </a:endParaRPr>
          </a:p>
          <a:p>
            <a:pPr algn="ctr" defTabSz="1219170">
              <a:spcBef>
                <a:spcPts val="1173"/>
              </a:spcBef>
              <a:buClr>
                <a:srgbClr val="888888"/>
              </a:buClr>
              <a:buSzPct val="25000"/>
            </a:pPr>
            <a:r>
              <a:rPr lang="en-GB" sz="4800" kern="0" dirty="0">
                <a:solidFill>
                  <a:srgbClr val="000000"/>
                </a:solidFill>
                <a:latin typeface="Arial"/>
                <a:cs typeface="Arial"/>
                <a:sym typeface="Arial"/>
              </a:rPr>
              <a:t>Abuse of </a:t>
            </a:r>
            <a:r>
              <a:rPr lang="en-US" sz="4800" kern="0" dirty="0">
                <a:solidFill>
                  <a:srgbClr val="000000"/>
                </a:solidFill>
                <a:latin typeface="Arial"/>
                <a:cs typeface="Arial"/>
                <a:sym typeface="Arial"/>
              </a:rPr>
              <a:t>Power</a:t>
            </a:r>
            <a:r>
              <a:rPr lang="en-GB" sz="4800" kern="0" dirty="0">
                <a:solidFill>
                  <a:srgbClr val="000000"/>
                </a:solidFill>
                <a:latin typeface="Arial"/>
                <a:cs typeface="Arial"/>
                <a:sym typeface="Arial"/>
              </a:rPr>
              <a:t> </a:t>
            </a:r>
            <a:endParaRPr lang="en-US" sz="4800" kern="0"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519542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1046736" y="238419"/>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x-none" b="1" dirty="0"/>
              <a:t>السؤال 6</a:t>
            </a:r>
            <a:br>
              <a:rPr lang="en-US" b="1" dirty="0"/>
            </a:br>
            <a:r>
              <a:rPr lang="en-GB" b="1" dirty="0"/>
              <a:t>Question 6</a:t>
            </a:r>
            <a:endParaRPr lang="en-US" b="1" dirty="0">
              <a:ea typeface="Calibri"/>
              <a:cs typeface="Calibri"/>
              <a:sym typeface="Calibri"/>
            </a:endParaRPr>
          </a:p>
        </p:txBody>
      </p:sp>
      <p:sp>
        <p:nvSpPr>
          <p:cNvPr id="219" name="Shape 219"/>
          <p:cNvSpPr txBox="1"/>
          <p:nvPr/>
        </p:nvSpPr>
        <p:spPr>
          <a:xfrm>
            <a:off x="0" y="1895395"/>
            <a:ext cx="9207064" cy="4962605"/>
          </a:xfrm>
          <a:prstGeom prst="rect">
            <a:avLst/>
          </a:prstGeom>
          <a:noFill/>
          <a:ln>
            <a:noFill/>
          </a:ln>
        </p:spPr>
        <p:txBody>
          <a:bodyPr lIns="121900" tIns="60933" rIns="121900" bIns="60933" anchor="ctr" anchorCtr="0">
            <a:noAutofit/>
          </a:bodyPr>
          <a:lstStyle/>
          <a:p>
            <a:pPr marL="3822604" lvl="2" algn="ctr" defTabSz="1219170">
              <a:buSzPct val="25000"/>
            </a:pPr>
            <a:r>
              <a:rPr lang="en-US" sz="5333" b="1" kern="0" dirty="0">
                <a:solidFill>
                  <a:srgbClr val="000000"/>
                </a:solidFill>
                <a:latin typeface="Calibri"/>
                <a:ea typeface="Calibri"/>
                <a:cs typeface="Calibri"/>
                <a:sym typeface="Calibri"/>
              </a:rPr>
              <a:t>       </a:t>
            </a:r>
            <a:r>
              <a:rPr lang="en-US" sz="5333" b="1" kern="0" dirty="0" err="1">
                <a:solidFill>
                  <a:srgbClr val="000000"/>
                </a:solidFill>
                <a:latin typeface="Calibri"/>
                <a:ea typeface="Calibri"/>
                <a:cs typeface="Calibri"/>
                <a:sym typeface="Calibri"/>
              </a:rPr>
              <a:t>ما</a:t>
            </a:r>
            <a:r>
              <a:rPr lang="en-US" sz="5333" b="1" kern="0" dirty="0">
                <a:solidFill>
                  <a:srgbClr val="000000"/>
                </a:solidFill>
                <a:latin typeface="Calibri"/>
                <a:ea typeface="Calibri"/>
                <a:cs typeface="Calibri"/>
                <a:sym typeface="Calibri"/>
              </a:rPr>
              <a:t> </a:t>
            </a:r>
            <a:r>
              <a:rPr lang="en-US" sz="5333" b="1" kern="0" dirty="0" err="1">
                <a:solidFill>
                  <a:srgbClr val="000000"/>
                </a:solidFill>
                <a:latin typeface="Calibri"/>
                <a:ea typeface="Calibri"/>
                <a:cs typeface="Calibri"/>
                <a:sym typeface="Calibri"/>
              </a:rPr>
              <a:t>هي</a:t>
            </a:r>
            <a:r>
              <a:rPr lang="en-US" sz="5333" b="1" kern="0" dirty="0">
                <a:solidFill>
                  <a:srgbClr val="000000"/>
                </a:solidFill>
                <a:latin typeface="Calibri"/>
                <a:ea typeface="Calibri"/>
                <a:cs typeface="Calibri"/>
                <a:sym typeface="Calibri"/>
              </a:rPr>
              <a:t> ا</a:t>
            </a:r>
            <a:r>
              <a:rPr lang="ar-SY" sz="5333" b="1" kern="0" dirty="0">
                <a:solidFill>
                  <a:srgbClr val="000000"/>
                </a:solidFill>
                <a:latin typeface="Calibri"/>
                <a:ea typeface="Calibri"/>
                <a:cs typeface="Calibri"/>
                <a:sym typeface="Calibri"/>
              </a:rPr>
              <a:t>لسلط</a:t>
            </a:r>
            <a:r>
              <a:rPr lang="en-US" sz="5333" b="1" kern="0" dirty="0">
                <a:solidFill>
                  <a:srgbClr val="000000"/>
                </a:solidFill>
                <a:latin typeface="Calibri"/>
                <a:ea typeface="Calibri"/>
                <a:cs typeface="Calibri"/>
                <a:sym typeface="Calibri"/>
              </a:rPr>
              <a:t>ة؟</a:t>
            </a:r>
          </a:p>
          <a:p>
            <a:pPr marL="3822604" lvl="1" algn="ctr" defTabSz="1219170">
              <a:buSzPct val="25000"/>
            </a:pPr>
            <a:endParaRPr lang="en-GB" sz="5333" kern="0" dirty="0">
              <a:solidFill>
                <a:srgbClr val="000000"/>
              </a:solidFill>
              <a:latin typeface="Arial"/>
              <a:cs typeface="Arial"/>
              <a:sym typeface="Arial"/>
            </a:endParaRPr>
          </a:p>
          <a:p>
            <a:pPr marL="3822604" algn="ctr" defTabSz="1219170">
              <a:buSzPct val="25000"/>
            </a:pPr>
            <a:r>
              <a:rPr lang="en-GB" sz="5333" kern="0" dirty="0">
                <a:solidFill>
                  <a:srgbClr val="000000"/>
                </a:solidFill>
                <a:latin typeface="Arial"/>
                <a:cs typeface="Arial"/>
                <a:sym typeface="Arial"/>
              </a:rPr>
              <a:t>What is power?</a:t>
            </a:r>
          </a:p>
          <a:p>
            <a:pPr marL="3822604" lvl="1" algn="ctr" defTabSz="1219170">
              <a:buSzPct val="25000"/>
            </a:pPr>
            <a:endParaRPr lang="en-US" sz="5333" b="1"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4873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888" y="2255846"/>
            <a:ext cx="7886700" cy="912237"/>
          </a:xfrm>
        </p:spPr>
        <p:txBody>
          <a:bodyPr/>
          <a:lstStyle/>
          <a:p>
            <a:pPr algn="r" rtl="1"/>
            <a:r>
              <a:rPr lang="ar-JO" b="1" dirty="0">
                <a:solidFill>
                  <a:schemeClr val="tx1"/>
                </a:solidFill>
              </a:rPr>
              <a:t>الجلسة الأولى</a:t>
            </a:r>
            <a:endParaRPr lang="en-US" b="1" dirty="0">
              <a:solidFill>
                <a:schemeClr val="tx1"/>
              </a:solidFill>
            </a:endParaRPr>
          </a:p>
        </p:txBody>
      </p:sp>
      <p:sp>
        <p:nvSpPr>
          <p:cNvPr id="3" name="Text Placeholder 2"/>
          <p:cNvSpPr>
            <a:spLocks noGrp="1"/>
          </p:cNvSpPr>
          <p:nvPr>
            <p:ph type="body" idx="1"/>
          </p:nvPr>
        </p:nvSpPr>
        <p:spPr>
          <a:xfrm>
            <a:off x="2147888" y="3168083"/>
            <a:ext cx="7886700" cy="1125140"/>
          </a:xfrm>
        </p:spPr>
        <p:txBody>
          <a:bodyPr>
            <a:normAutofit/>
          </a:bodyPr>
          <a:lstStyle/>
          <a:p>
            <a:pPr algn="r" rtl="1"/>
            <a:r>
              <a:rPr lang="ar-JO" sz="4500" b="1" dirty="0">
                <a:solidFill>
                  <a:schemeClr val="tx1"/>
                </a:solidFill>
              </a:rPr>
              <a:t>مقدمة</a:t>
            </a:r>
            <a:endParaRPr lang="en-US" sz="4500" dirty="0">
              <a:solidFill>
                <a:schemeClr val="tx1"/>
              </a:solidFill>
            </a:endParaRPr>
          </a:p>
        </p:txBody>
      </p:sp>
      <p:sp>
        <p:nvSpPr>
          <p:cNvPr id="4" name="Slide Number Placeholder 3"/>
          <p:cNvSpPr>
            <a:spLocks noGrp="1"/>
          </p:cNvSpPr>
          <p:nvPr>
            <p:ph type="sldNum" sz="quarter" idx="12"/>
          </p:nvPr>
        </p:nvSpPr>
        <p:spPr/>
        <p:txBody>
          <a:bodyPr/>
          <a:lstStyle/>
          <a:p>
            <a:fld id="{D1D76216-FB9D-7241-B3C8-D0ABCF48D3EF}" type="slidenum">
              <a:rPr lang="en-US" smtClean="0"/>
              <a:pPr/>
              <a:t>2</a:t>
            </a:fld>
            <a:endParaRPr lang="en-US" dirty="0"/>
          </a:p>
        </p:txBody>
      </p:sp>
    </p:spTree>
    <p:extLst>
      <p:ext uri="{BB962C8B-B14F-4D97-AF65-F5344CB8AC3E}">
        <p14:creationId xmlns:p14="http://schemas.microsoft.com/office/powerpoint/2010/main" val="911236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900385" y="356476"/>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x-none" b="1" dirty="0"/>
              <a:t>الإجابة 6</a:t>
            </a:r>
            <a:br>
              <a:rPr lang="en-US" b="1" dirty="0"/>
            </a:br>
            <a:r>
              <a:rPr lang="en-GB" b="1" dirty="0"/>
              <a:t>Answer 6</a:t>
            </a:r>
            <a:endParaRPr lang="en-US" b="1" dirty="0"/>
          </a:p>
        </p:txBody>
      </p:sp>
      <p:sp>
        <p:nvSpPr>
          <p:cNvPr id="227" name="Shape 227"/>
          <p:cNvSpPr txBox="1"/>
          <p:nvPr/>
        </p:nvSpPr>
        <p:spPr>
          <a:xfrm>
            <a:off x="406400" y="2311400"/>
            <a:ext cx="10972800" cy="4373179"/>
          </a:xfrm>
          <a:prstGeom prst="rect">
            <a:avLst/>
          </a:prstGeom>
          <a:noFill/>
          <a:ln>
            <a:noFill/>
          </a:ln>
        </p:spPr>
        <p:txBody>
          <a:bodyPr lIns="121900" tIns="60933" rIns="121900" bIns="60933" anchor="t" anchorCtr="0">
            <a:noAutofit/>
          </a:bodyPr>
          <a:lstStyle/>
          <a:p>
            <a:pPr algn="r" defTabSz="1219170" rtl="1">
              <a:buClr>
                <a:srgbClr val="888888"/>
              </a:buClr>
              <a:buSzPct val="25000"/>
            </a:pPr>
            <a:r>
              <a:rPr lang="en-US" sz="4800" kern="0" dirty="0" err="1">
                <a:solidFill>
                  <a:srgbClr val="000000"/>
                </a:solidFill>
                <a:latin typeface="Calibri"/>
                <a:ea typeface="Calibri"/>
                <a:cs typeface="Calibri"/>
                <a:sym typeface="Calibri"/>
              </a:rPr>
              <a:t>ال</a:t>
            </a:r>
            <a:r>
              <a:rPr lang="ar-SY" sz="4800" kern="0" dirty="0">
                <a:solidFill>
                  <a:srgbClr val="000000"/>
                </a:solidFill>
                <a:latin typeface="Calibri"/>
                <a:ea typeface="Calibri"/>
                <a:cs typeface="Calibri"/>
                <a:sym typeface="Calibri"/>
              </a:rPr>
              <a:t>سلط</a:t>
            </a:r>
            <a:r>
              <a:rPr lang="en-US" sz="4800" kern="0" dirty="0">
                <a:solidFill>
                  <a:srgbClr val="000000"/>
                </a:solidFill>
                <a:latin typeface="Calibri"/>
                <a:ea typeface="Calibri"/>
                <a:cs typeface="Calibri"/>
                <a:sym typeface="Calibri"/>
              </a:rPr>
              <a:t>ة </a:t>
            </a:r>
            <a:r>
              <a:rPr lang="en-US" sz="4800" kern="0" dirty="0" err="1">
                <a:solidFill>
                  <a:srgbClr val="000000"/>
                </a:solidFill>
                <a:latin typeface="Calibri"/>
                <a:ea typeface="Calibri"/>
                <a:cs typeface="Calibri"/>
                <a:sym typeface="Calibri"/>
              </a:rPr>
              <a:t>هي</a:t>
            </a:r>
            <a:r>
              <a:rPr lang="en-US" sz="4800" kern="0" dirty="0">
                <a:solidFill>
                  <a:srgbClr val="000000"/>
                </a:solidFill>
                <a:latin typeface="Calibri"/>
                <a:ea typeface="Calibri"/>
                <a:cs typeface="Calibri"/>
                <a:sym typeface="Calibri"/>
              </a:rPr>
              <a:t> </a:t>
            </a:r>
            <a:r>
              <a:rPr lang="en-US" sz="4800" kern="0" dirty="0" err="1">
                <a:solidFill>
                  <a:srgbClr val="000000"/>
                </a:solidFill>
                <a:latin typeface="Calibri"/>
                <a:ea typeface="Calibri"/>
                <a:cs typeface="Calibri"/>
                <a:sym typeface="Calibri"/>
              </a:rPr>
              <a:t>القدرة</a:t>
            </a:r>
            <a:r>
              <a:rPr lang="en-US" sz="4800" kern="0" dirty="0">
                <a:solidFill>
                  <a:srgbClr val="000000"/>
                </a:solidFill>
                <a:latin typeface="Calibri"/>
                <a:ea typeface="Calibri"/>
                <a:cs typeface="Calibri"/>
                <a:sym typeface="Calibri"/>
              </a:rPr>
              <a:t> </a:t>
            </a:r>
            <a:r>
              <a:rPr lang="en-US" sz="4800" kern="0" dirty="0" err="1">
                <a:solidFill>
                  <a:srgbClr val="000000"/>
                </a:solidFill>
                <a:latin typeface="Calibri"/>
                <a:ea typeface="Calibri"/>
                <a:cs typeface="Calibri"/>
                <a:sym typeface="Calibri"/>
              </a:rPr>
              <a:t>علي</a:t>
            </a:r>
            <a:r>
              <a:rPr lang="en-US" sz="4800" kern="0" dirty="0">
                <a:solidFill>
                  <a:srgbClr val="000000"/>
                </a:solidFill>
                <a:latin typeface="Calibri"/>
                <a:ea typeface="Calibri"/>
                <a:cs typeface="Calibri"/>
                <a:sym typeface="Calibri"/>
              </a:rPr>
              <a:t> </a:t>
            </a:r>
            <a:r>
              <a:rPr lang="en-US" sz="4800" kern="0" dirty="0" err="1">
                <a:solidFill>
                  <a:srgbClr val="000000"/>
                </a:solidFill>
                <a:latin typeface="Calibri"/>
                <a:ea typeface="Calibri"/>
                <a:cs typeface="Calibri"/>
                <a:sym typeface="Calibri"/>
              </a:rPr>
              <a:t>التأثير</a:t>
            </a:r>
            <a:r>
              <a:rPr lang="en-US" sz="4800" kern="0" dirty="0">
                <a:solidFill>
                  <a:srgbClr val="000000"/>
                </a:solidFill>
                <a:latin typeface="Calibri"/>
                <a:ea typeface="Calibri"/>
                <a:cs typeface="Calibri"/>
                <a:sym typeface="Calibri"/>
              </a:rPr>
              <a:t> </a:t>
            </a:r>
            <a:r>
              <a:rPr lang="en-US" sz="4800" kern="0" dirty="0" err="1">
                <a:solidFill>
                  <a:srgbClr val="000000"/>
                </a:solidFill>
                <a:latin typeface="Calibri"/>
                <a:ea typeface="Calibri"/>
                <a:cs typeface="Calibri"/>
                <a:sym typeface="Calibri"/>
              </a:rPr>
              <a:t>أو</a:t>
            </a:r>
            <a:r>
              <a:rPr lang="en-US" sz="4800" kern="0" dirty="0">
                <a:solidFill>
                  <a:srgbClr val="000000"/>
                </a:solidFill>
                <a:latin typeface="Calibri"/>
                <a:ea typeface="Calibri"/>
                <a:cs typeface="Calibri"/>
                <a:sym typeface="Calibri"/>
              </a:rPr>
              <a:t> </a:t>
            </a:r>
            <a:r>
              <a:rPr lang="en-US" sz="4800" kern="0" dirty="0" err="1">
                <a:solidFill>
                  <a:srgbClr val="000000"/>
                </a:solidFill>
                <a:latin typeface="Calibri"/>
                <a:ea typeface="Calibri"/>
                <a:cs typeface="Calibri"/>
                <a:sym typeface="Calibri"/>
              </a:rPr>
              <a:t>التحكم</a:t>
            </a:r>
            <a:r>
              <a:rPr lang="en-US" sz="4800" kern="0" dirty="0">
                <a:solidFill>
                  <a:srgbClr val="000000"/>
                </a:solidFill>
                <a:latin typeface="Calibri"/>
                <a:ea typeface="Calibri"/>
                <a:cs typeface="Calibri"/>
                <a:sym typeface="Calibri"/>
              </a:rPr>
              <a:t> </a:t>
            </a:r>
            <a:r>
              <a:rPr lang="en-US" sz="4800" kern="0" dirty="0" err="1">
                <a:solidFill>
                  <a:srgbClr val="000000"/>
                </a:solidFill>
                <a:latin typeface="Calibri"/>
                <a:ea typeface="Calibri"/>
                <a:cs typeface="Calibri"/>
                <a:sym typeface="Calibri"/>
              </a:rPr>
              <a:t>في</a:t>
            </a:r>
            <a:r>
              <a:rPr lang="en-US" sz="4800" kern="0" dirty="0">
                <a:solidFill>
                  <a:srgbClr val="000000"/>
                </a:solidFill>
                <a:latin typeface="Calibri"/>
                <a:ea typeface="Calibri"/>
                <a:cs typeface="Calibri"/>
                <a:sym typeface="Calibri"/>
              </a:rPr>
              <a:t> </a:t>
            </a:r>
            <a:r>
              <a:rPr lang="en-US" sz="4800" kern="0" dirty="0" err="1">
                <a:solidFill>
                  <a:srgbClr val="000000"/>
                </a:solidFill>
                <a:latin typeface="Calibri"/>
                <a:ea typeface="Calibri"/>
                <a:cs typeface="Calibri"/>
                <a:sym typeface="Calibri"/>
              </a:rPr>
              <a:t>الم</a:t>
            </a:r>
            <a:r>
              <a:rPr lang="ar-SY" sz="4800" kern="0" dirty="0">
                <a:solidFill>
                  <a:srgbClr val="000000"/>
                </a:solidFill>
                <a:latin typeface="Calibri"/>
                <a:ea typeface="Calibri"/>
                <a:cs typeface="Calibri"/>
                <a:sym typeface="Calibri"/>
              </a:rPr>
              <a:t>وارد، </a:t>
            </a:r>
            <a:r>
              <a:rPr lang="en-US" sz="4800" kern="0" dirty="0" err="1">
                <a:solidFill>
                  <a:srgbClr val="000000"/>
                </a:solidFill>
                <a:latin typeface="Calibri"/>
                <a:ea typeface="Calibri"/>
                <a:cs typeface="Calibri"/>
                <a:sym typeface="Calibri"/>
              </a:rPr>
              <a:t>الأشخاص</a:t>
            </a:r>
            <a:r>
              <a:rPr lang="en-US" sz="4800" kern="0" dirty="0">
                <a:solidFill>
                  <a:srgbClr val="000000"/>
                </a:solidFill>
                <a:latin typeface="Calibri"/>
                <a:ea typeface="Calibri"/>
                <a:cs typeface="Calibri"/>
                <a:sym typeface="Calibri"/>
              </a:rPr>
              <a:t> </a:t>
            </a:r>
            <a:r>
              <a:rPr lang="en-US" sz="4800" kern="0" dirty="0" err="1">
                <a:solidFill>
                  <a:srgbClr val="000000"/>
                </a:solidFill>
                <a:latin typeface="Calibri"/>
                <a:ea typeface="Calibri"/>
                <a:cs typeface="Calibri"/>
                <a:sym typeface="Calibri"/>
              </a:rPr>
              <a:t>أو</a:t>
            </a:r>
            <a:r>
              <a:rPr lang="en-US" sz="4800" kern="0" dirty="0">
                <a:solidFill>
                  <a:srgbClr val="000000"/>
                </a:solidFill>
                <a:latin typeface="Calibri"/>
                <a:ea typeface="Calibri"/>
                <a:cs typeface="Calibri"/>
                <a:sym typeface="Calibri"/>
              </a:rPr>
              <a:t> </a:t>
            </a:r>
            <a:r>
              <a:rPr lang="en-US" sz="4800" kern="0" dirty="0" err="1">
                <a:solidFill>
                  <a:srgbClr val="000000"/>
                </a:solidFill>
                <a:latin typeface="Calibri"/>
                <a:ea typeface="Calibri"/>
                <a:cs typeface="Calibri"/>
                <a:sym typeface="Calibri"/>
              </a:rPr>
              <a:t>الفُرص</a:t>
            </a:r>
            <a:endParaRPr lang="en-US" sz="4800" kern="0" dirty="0">
              <a:solidFill>
                <a:srgbClr val="000000"/>
              </a:solidFill>
              <a:latin typeface="Calibri"/>
              <a:ea typeface="Calibri"/>
              <a:cs typeface="Calibri"/>
              <a:sym typeface="Calibri"/>
            </a:endParaRPr>
          </a:p>
          <a:p>
            <a:pPr defTabSz="1219170"/>
            <a:endParaRPr lang="en-GB" sz="4800" kern="0" dirty="0">
              <a:solidFill>
                <a:srgbClr val="000000"/>
              </a:solidFill>
              <a:latin typeface="Calibri"/>
              <a:cs typeface="Arial"/>
              <a:sym typeface="Arial"/>
            </a:endParaRPr>
          </a:p>
          <a:p>
            <a:pPr defTabSz="1219170"/>
            <a:r>
              <a:rPr lang="en-US" sz="4800" kern="0" dirty="0">
                <a:solidFill>
                  <a:srgbClr val="000000"/>
                </a:solidFill>
                <a:latin typeface="Calibri"/>
                <a:cs typeface="Arial"/>
                <a:sym typeface="Arial"/>
              </a:rPr>
              <a:t>Power is the ability to influence or control resources, people and opportunities</a:t>
            </a:r>
            <a:endParaRPr lang="en-GB" sz="4800" kern="0" dirty="0">
              <a:solidFill>
                <a:srgbClr val="000000"/>
              </a:solidFill>
              <a:latin typeface="Calibri"/>
              <a:cs typeface="Arial"/>
              <a:sym typeface="Arial"/>
            </a:endParaRPr>
          </a:p>
          <a:p>
            <a:pPr defTabSz="1219170"/>
            <a:r>
              <a:rPr lang="en-GB" sz="8800" kern="0" dirty="0">
                <a:solidFill>
                  <a:srgbClr val="000000"/>
                </a:solidFill>
                <a:latin typeface="Arial"/>
                <a:cs typeface="Arial"/>
                <a:sym typeface="Arial"/>
              </a:rPr>
              <a:t>   </a:t>
            </a:r>
            <a:endParaRPr lang="en-US" sz="8800" kern="0" dirty="0">
              <a:solidFill>
                <a:srgbClr val="000000"/>
              </a:solidFill>
              <a:latin typeface="Arial"/>
              <a:cs typeface="Arial"/>
              <a:sym typeface="Arial"/>
            </a:endParaRPr>
          </a:p>
          <a:p>
            <a:pPr algn="ctr" defTabSz="1219170">
              <a:buClr>
                <a:srgbClr val="888888"/>
              </a:buClr>
              <a:buSzPct val="25000"/>
            </a:pPr>
            <a:endParaRPr lang="en-US" sz="4267" kern="0" dirty="0">
              <a:solidFill>
                <a:srgbClr val="000000"/>
              </a:solidFill>
              <a:latin typeface="Calibri"/>
              <a:ea typeface="Calibri"/>
              <a:cs typeface="Calibri"/>
              <a:sym typeface="Calibri"/>
            </a:endParaRPr>
          </a:p>
          <a:p>
            <a:pPr algn="ctr" defTabSz="1219170">
              <a:spcBef>
                <a:spcPts val="1173"/>
              </a:spcBef>
              <a:buClr>
                <a:srgbClr val="888888"/>
              </a:buClr>
              <a:buSzPct val="25000"/>
            </a:pPr>
            <a:r>
              <a:rPr lang="en-US" sz="5867" kern="0" dirty="0">
                <a:solidFill>
                  <a:srgbClr val="888888"/>
                </a:solidFill>
                <a:latin typeface="Calibri"/>
                <a:ea typeface="Calibri"/>
                <a:cs typeface="Calibri"/>
                <a:sym typeface="Calibri"/>
              </a:rPr>
              <a:t>  </a:t>
            </a:r>
          </a:p>
          <a:p>
            <a:pPr algn="ctr" defTabSz="1219170">
              <a:spcBef>
                <a:spcPts val="1173"/>
              </a:spcBef>
              <a:buClr>
                <a:srgbClr val="888888"/>
              </a:buClr>
              <a:buSzPct val="25000"/>
            </a:pPr>
            <a:r>
              <a:rPr lang="en-US" sz="5867" kern="0" dirty="0">
                <a:solidFill>
                  <a:srgbClr val="888888"/>
                </a:solidFill>
                <a:latin typeface="Calibri"/>
                <a:ea typeface="Calibri"/>
                <a:cs typeface="Calibri"/>
                <a:sym typeface="Calibri"/>
              </a:rPr>
              <a:t>   </a:t>
            </a:r>
          </a:p>
          <a:p>
            <a:pPr algn="ctr" defTabSz="1219170">
              <a:spcBef>
                <a:spcPts val="1173"/>
              </a:spcBef>
              <a:buClr>
                <a:srgbClr val="888888"/>
              </a:buClr>
            </a:pPr>
            <a:endParaRPr sz="5867"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6375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ctrTitle"/>
          </p:nvPr>
        </p:nvSpPr>
        <p:spPr>
          <a:xfrm>
            <a:off x="1005489" y="216339"/>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x-none" b="1" dirty="0"/>
              <a:t>السؤال 7</a:t>
            </a:r>
            <a:br>
              <a:rPr lang="en-US" b="1" dirty="0"/>
            </a:br>
            <a:r>
              <a:rPr lang="en-GB" b="1" dirty="0"/>
              <a:t>Question 7</a:t>
            </a:r>
            <a:endParaRPr lang="en-US" b="1" dirty="0"/>
          </a:p>
        </p:txBody>
      </p:sp>
      <p:sp>
        <p:nvSpPr>
          <p:cNvPr id="235" name="Shape 235"/>
          <p:cNvSpPr txBox="1"/>
          <p:nvPr/>
        </p:nvSpPr>
        <p:spPr>
          <a:xfrm>
            <a:off x="0" y="1870842"/>
            <a:ext cx="12192000" cy="4987159"/>
          </a:xfrm>
          <a:prstGeom prst="rect">
            <a:avLst/>
          </a:prstGeom>
          <a:noFill/>
          <a:ln>
            <a:noFill/>
          </a:ln>
        </p:spPr>
        <p:txBody>
          <a:bodyPr lIns="121900" tIns="60933" rIns="121900" bIns="60933" anchor="ctr" anchorCtr="0">
            <a:noAutofit/>
          </a:bodyPr>
          <a:lstStyle/>
          <a:p>
            <a:pPr marL="609585" lvl="1" algn="r" defTabSz="1219170">
              <a:buSzPct val="25000"/>
            </a:pPr>
            <a:r>
              <a:rPr lang="en-US" sz="3733" b="1" kern="0" dirty="0" err="1">
                <a:solidFill>
                  <a:prstClr val="black"/>
                </a:solidFill>
                <a:latin typeface="Calibri"/>
                <a:ea typeface="Calibri"/>
                <a:cs typeface="Calibri"/>
                <a:sym typeface="Calibri"/>
              </a:rPr>
              <a:t>حدد</a:t>
            </a:r>
            <a:r>
              <a:rPr lang="en-US" sz="3733" b="1" kern="0" dirty="0">
                <a:solidFill>
                  <a:prstClr val="black"/>
                </a:solidFill>
                <a:latin typeface="Calibri"/>
                <a:ea typeface="Calibri"/>
                <a:cs typeface="Calibri"/>
                <a:sym typeface="Calibri"/>
              </a:rPr>
              <a:t>، </a:t>
            </a:r>
            <a:r>
              <a:rPr lang="en-US" sz="3733" b="1" kern="0" dirty="0" err="1">
                <a:solidFill>
                  <a:prstClr val="black"/>
                </a:solidFill>
                <a:latin typeface="Calibri"/>
                <a:ea typeface="Calibri"/>
                <a:cs typeface="Calibri"/>
                <a:sym typeface="Calibri"/>
              </a:rPr>
              <a:t>عل</a:t>
            </a:r>
            <a:r>
              <a:rPr lang="ar-SY" sz="3733" b="1" kern="0" dirty="0">
                <a:solidFill>
                  <a:prstClr val="black"/>
                </a:solidFill>
                <a:latin typeface="Calibri"/>
                <a:ea typeface="Calibri"/>
                <a:cs typeface="Calibri"/>
                <a:sym typeface="Calibri"/>
              </a:rPr>
              <a:t>ى</a:t>
            </a:r>
            <a:r>
              <a:rPr lang="en-US" sz="3733" b="1" kern="0" dirty="0">
                <a:solidFill>
                  <a:prstClr val="black"/>
                </a:solidFill>
                <a:latin typeface="Calibri"/>
                <a:ea typeface="Calibri"/>
                <a:cs typeface="Calibri"/>
                <a:sym typeface="Calibri"/>
              </a:rPr>
              <a:t> </a:t>
            </a:r>
            <a:r>
              <a:rPr lang="en-US" sz="3733" b="1" kern="0" dirty="0" err="1">
                <a:solidFill>
                  <a:prstClr val="black"/>
                </a:solidFill>
                <a:latin typeface="Calibri"/>
                <a:ea typeface="Calibri"/>
                <a:cs typeface="Calibri"/>
                <a:sym typeface="Calibri"/>
              </a:rPr>
              <a:t>الأقل</a:t>
            </a:r>
            <a:r>
              <a:rPr lang="en-US" sz="3733" b="1" kern="0" dirty="0">
                <a:solidFill>
                  <a:prstClr val="black"/>
                </a:solidFill>
                <a:latin typeface="Calibri"/>
                <a:ea typeface="Calibri"/>
                <a:cs typeface="Calibri"/>
                <a:sym typeface="Calibri"/>
              </a:rPr>
              <a:t>، </a:t>
            </a:r>
            <a:r>
              <a:rPr lang="en-US" sz="3733" b="1" kern="0" dirty="0" err="1">
                <a:solidFill>
                  <a:prstClr val="black"/>
                </a:solidFill>
                <a:latin typeface="Calibri"/>
                <a:ea typeface="Calibri"/>
                <a:cs typeface="Calibri"/>
                <a:sym typeface="Calibri"/>
              </a:rPr>
              <a:t>أربع</a:t>
            </a:r>
            <a:r>
              <a:rPr lang="en-US" sz="3733" b="1" kern="0" dirty="0">
                <a:solidFill>
                  <a:prstClr val="black"/>
                </a:solidFill>
                <a:latin typeface="Calibri"/>
                <a:ea typeface="Calibri"/>
                <a:cs typeface="Calibri"/>
                <a:sym typeface="Calibri"/>
              </a:rPr>
              <a:t> </a:t>
            </a:r>
            <a:r>
              <a:rPr lang="en-US" sz="3733" b="1" kern="0" dirty="0" err="1">
                <a:solidFill>
                  <a:prstClr val="black"/>
                </a:solidFill>
                <a:latin typeface="Calibri"/>
                <a:ea typeface="Calibri"/>
                <a:cs typeface="Calibri"/>
                <a:sym typeface="Calibri"/>
              </a:rPr>
              <a:t>عوامل</a:t>
            </a:r>
            <a:r>
              <a:rPr lang="en-US" sz="3733" b="1" kern="0" dirty="0">
                <a:solidFill>
                  <a:prstClr val="black"/>
                </a:solidFill>
                <a:latin typeface="Calibri"/>
                <a:ea typeface="Calibri"/>
                <a:cs typeface="Calibri"/>
                <a:sym typeface="Calibri"/>
              </a:rPr>
              <a:t> </a:t>
            </a:r>
            <a:r>
              <a:rPr lang="en-US" sz="3733" b="1" kern="0" dirty="0" err="1">
                <a:solidFill>
                  <a:prstClr val="black"/>
                </a:solidFill>
                <a:latin typeface="Calibri"/>
                <a:ea typeface="Calibri"/>
                <a:cs typeface="Calibri"/>
                <a:sym typeface="Calibri"/>
              </a:rPr>
              <a:t>تساهم</a:t>
            </a:r>
            <a:r>
              <a:rPr lang="en-US" sz="3733" b="1" kern="0" dirty="0">
                <a:solidFill>
                  <a:prstClr val="black"/>
                </a:solidFill>
                <a:latin typeface="Calibri"/>
                <a:ea typeface="Calibri"/>
                <a:cs typeface="Calibri"/>
                <a:sym typeface="Calibri"/>
              </a:rPr>
              <a:t> </a:t>
            </a:r>
            <a:r>
              <a:rPr lang="en-US" sz="3733" b="1" kern="0" dirty="0" err="1">
                <a:solidFill>
                  <a:prstClr val="black"/>
                </a:solidFill>
                <a:latin typeface="Calibri"/>
                <a:ea typeface="Calibri"/>
                <a:cs typeface="Calibri"/>
                <a:sym typeface="Calibri"/>
              </a:rPr>
              <a:t>في</a:t>
            </a:r>
            <a:r>
              <a:rPr lang="en-US" sz="3733" b="1" kern="0" dirty="0">
                <a:solidFill>
                  <a:prstClr val="black"/>
                </a:solidFill>
                <a:latin typeface="Calibri"/>
                <a:ea typeface="Calibri"/>
                <a:cs typeface="Calibri"/>
                <a:sym typeface="Calibri"/>
              </a:rPr>
              <a:t> </a:t>
            </a:r>
            <a:r>
              <a:rPr lang="en-US" sz="3733" b="1" kern="0" dirty="0" err="1">
                <a:solidFill>
                  <a:prstClr val="black"/>
                </a:solidFill>
                <a:latin typeface="Calibri"/>
                <a:ea typeface="Calibri"/>
                <a:cs typeface="Calibri"/>
                <a:sym typeface="Calibri"/>
              </a:rPr>
              <a:t>العنف</a:t>
            </a:r>
            <a:r>
              <a:rPr lang="en-US" sz="3733" b="1" kern="0" dirty="0">
                <a:solidFill>
                  <a:prstClr val="black"/>
                </a:solidFill>
                <a:latin typeface="Calibri"/>
                <a:ea typeface="Calibri"/>
                <a:cs typeface="Calibri"/>
                <a:sym typeface="Calibri"/>
              </a:rPr>
              <a:t> </a:t>
            </a:r>
            <a:r>
              <a:rPr lang="ar-SY" sz="3733" b="1" kern="0" dirty="0">
                <a:solidFill>
                  <a:prstClr val="black"/>
                </a:solidFill>
                <a:latin typeface="Calibri"/>
                <a:ea typeface="Calibri"/>
                <a:cs typeface="Calibri"/>
                <a:sym typeface="Calibri"/>
              </a:rPr>
              <a:t>القائم على </a:t>
            </a:r>
            <a:r>
              <a:rPr lang="en-US" sz="3733" b="1" kern="0" dirty="0" err="1">
                <a:solidFill>
                  <a:prstClr val="black"/>
                </a:solidFill>
                <a:latin typeface="Calibri"/>
                <a:ea typeface="Calibri"/>
                <a:cs typeface="Calibri"/>
                <a:sym typeface="Calibri"/>
              </a:rPr>
              <a:t>النوع</a:t>
            </a:r>
            <a:r>
              <a:rPr lang="en-US" sz="3733" b="1" kern="0" dirty="0">
                <a:solidFill>
                  <a:prstClr val="black"/>
                </a:solidFill>
                <a:latin typeface="Calibri"/>
                <a:ea typeface="Calibri"/>
                <a:cs typeface="Calibri"/>
                <a:sym typeface="Calibri"/>
              </a:rPr>
              <a:t> </a:t>
            </a:r>
            <a:r>
              <a:rPr lang="en-US" sz="3733" b="1" kern="0" dirty="0" err="1">
                <a:solidFill>
                  <a:prstClr val="black"/>
                </a:solidFill>
                <a:latin typeface="Calibri"/>
                <a:ea typeface="Calibri"/>
                <a:cs typeface="Calibri"/>
                <a:sym typeface="Calibri"/>
              </a:rPr>
              <a:t>الإجتماعي</a:t>
            </a:r>
            <a:endParaRPr lang="en-US" sz="3733" b="1" kern="0" dirty="0">
              <a:solidFill>
                <a:prstClr val="black"/>
              </a:solidFill>
              <a:latin typeface="Calibri"/>
              <a:ea typeface="Calibri"/>
              <a:cs typeface="Calibri"/>
              <a:sym typeface="Calibri"/>
            </a:endParaRPr>
          </a:p>
          <a:p>
            <a:pPr marL="609585" lvl="1" defTabSz="1219170">
              <a:buSzPct val="25000"/>
            </a:pPr>
            <a:endParaRPr lang="en-GB" sz="3733" kern="0" dirty="0">
              <a:solidFill>
                <a:srgbClr val="000000"/>
              </a:solidFill>
              <a:latin typeface="Calibri"/>
              <a:cs typeface="Arial"/>
              <a:sym typeface="Arial"/>
            </a:endParaRPr>
          </a:p>
          <a:p>
            <a:pPr marL="609585" lvl="1" defTabSz="1219170">
              <a:buSzPct val="25000"/>
            </a:pPr>
            <a:endParaRPr lang="en-GB" sz="3733" kern="0" dirty="0">
              <a:solidFill>
                <a:srgbClr val="000000"/>
              </a:solidFill>
              <a:latin typeface="Calibri"/>
              <a:cs typeface="Arial"/>
              <a:sym typeface="Arial"/>
            </a:endParaRPr>
          </a:p>
          <a:p>
            <a:pPr marL="609585" lvl="1" defTabSz="1219170">
              <a:buSzPct val="25000"/>
            </a:pPr>
            <a:r>
              <a:rPr lang="en-GB" sz="3733" kern="0" dirty="0">
                <a:solidFill>
                  <a:srgbClr val="000000"/>
                </a:solidFill>
                <a:latin typeface="Calibri"/>
                <a:cs typeface="Arial"/>
                <a:sym typeface="Arial"/>
              </a:rPr>
              <a:t>Name at least 4 contributing factors of GBV.</a:t>
            </a:r>
          </a:p>
          <a:p>
            <a:pPr marL="609585" lvl="1" algn="r" defTabSz="1219170">
              <a:buSzPct val="25000"/>
            </a:pPr>
            <a:endParaRPr lang="en-US" sz="3380" b="1" kern="0"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71836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ctrTitle"/>
          </p:nvPr>
        </p:nvSpPr>
        <p:spPr>
          <a:xfrm>
            <a:off x="1114448" y="329055"/>
            <a:ext cx="10363200" cy="1489235"/>
          </a:xfrm>
          <a:prstGeom prst="rect">
            <a:avLst/>
          </a:prstGeom>
          <a:noFill/>
          <a:ln>
            <a:noFill/>
          </a:ln>
        </p:spPr>
        <p:txBody>
          <a:bodyPr vert="horz" lIns="121900" tIns="60933" rIns="121900" bIns="60933" rtlCol="0" anchor="ctr" anchorCtr="0">
            <a:normAutofit fontScale="90000"/>
          </a:bodyPr>
          <a:lstStyle/>
          <a:p>
            <a:pPr lvl="0">
              <a:buSzPct val="25000"/>
            </a:pPr>
            <a:r>
              <a:rPr lang="x-none" b="1" dirty="0"/>
              <a:t>الإجابة 7</a:t>
            </a:r>
            <a:br>
              <a:rPr lang="en-US" b="1" dirty="0"/>
            </a:br>
            <a:r>
              <a:rPr lang="en-US" b="1" dirty="0"/>
              <a:t>Answer 7</a:t>
            </a:r>
          </a:p>
        </p:txBody>
      </p:sp>
      <p:sp>
        <p:nvSpPr>
          <p:cNvPr id="2" name="TextBox 1"/>
          <p:cNvSpPr txBox="1"/>
          <p:nvPr/>
        </p:nvSpPr>
        <p:spPr>
          <a:xfrm>
            <a:off x="1687262" y="1818289"/>
            <a:ext cx="9217572" cy="4483920"/>
          </a:xfrm>
          <a:prstGeom prst="rect">
            <a:avLst/>
          </a:prstGeom>
          <a:noFill/>
        </p:spPr>
        <p:txBody>
          <a:bodyPr wrap="square" rtlCol="1">
            <a:spAutoFit/>
          </a:bodyPr>
          <a:lstStyle/>
          <a:p>
            <a:pPr algn="r" defTabSz="1219170" rtl="1">
              <a:lnSpc>
                <a:spcPct val="107000"/>
              </a:lnSpc>
            </a:pPr>
            <a:r>
              <a:rPr lang="ar-IQ" sz="2667" kern="0" dirty="0">
                <a:solidFill>
                  <a:srgbClr val="000000"/>
                </a:solidFill>
                <a:latin typeface="Calibri"/>
                <a:ea typeface="Calibri" panose="020F0502020204030204" pitchFamily="34" charset="0"/>
                <a:cs typeface="Arial" panose="020B0604020202020204" pitchFamily="34" charset="0"/>
                <a:sym typeface="Arial"/>
              </a:rPr>
              <a:t>1. </a:t>
            </a:r>
            <a:r>
              <a:rPr lang="x-none" sz="2667" kern="0" dirty="0">
                <a:solidFill>
                  <a:srgbClr val="000000"/>
                </a:solidFill>
                <a:latin typeface="Calibri"/>
                <a:ea typeface="Calibri" panose="020F0502020204030204" pitchFamily="34" charset="0"/>
                <a:cs typeface="Arial" panose="020B0604020202020204" pitchFamily="34" charset="0"/>
                <a:sym typeface="Arial"/>
              </a:rPr>
              <a:t>الحرب</a:t>
            </a:r>
            <a:endParaRPr lang="ar-IQ" sz="2667" kern="0" dirty="0">
              <a:solidFill>
                <a:srgbClr val="000000"/>
              </a:solidFill>
              <a:latin typeface="Calibri"/>
              <a:ea typeface="Calibri" panose="020F0502020204030204" pitchFamily="34" charset="0"/>
              <a:cs typeface="Arial" panose="020B0604020202020204" pitchFamily="34" charset="0"/>
              <a:sym typeface="Arial"/>
            </a:endParaRPr>
          </a:p>
          <a:p>
            <a:pPr defTabSz="1219170">
              <a:lnSpc>
                <a:spcPct val="107000"/>
              </a:lnSpc>
            </a:pPr>
            <a:r>
              <a:rPr lang="en-GB" sz="2667" kern="0" dirty="0">
                <a:solidFill>
                  <a:srgbClr val="000000"/>
                </a:solidFill>
                <a:latin typeface="Calibri"/>
                <a:cs typeface="Arial"/>
                <a:sym typeface="Arial"/>
              </a:rPr>
              <a:t>1. War</a:t>
            </a:r>
            <a:endParaRPr lang="en-US" sz="2667" kern="0" dirty="0">
              <a:solidFill>
                <a:srgbClr val="000000"/>
              </a:solidFill>
              <a:latin typeface="Calibri"/>
              <a:ea typeface="Calibri" panose="020F0502020204030204" pitchFamily="34" charset="0"/>
              <a:cs typeface="Arial" panose="020B0604020202020204" pitchFamily="34" charset="0"/>
              <a:sym typeface="Arial"/>
            </a:endParaRPr>
          </a:p>
          <a:p>
            <a:pPr algn="r" defTabSz="1219170" rtl="1">
              <a:lnSpc>
                <a:spcPct val="107000"/>
              </a:lnSpc>
            </a:pPr>
            <a:r>
              <a:rPr lang="ar-IQ" sz="2667" kern="0" dirty="0">
                <a:solidFill>
                  <a:srgbClr val="000000"/>
                </a:solidFill>
                <a:latin typeface="Calibri"/>
                <a:ea typeface="Calibri" panose="020F0502020204030204" pitchFamily="34" charset="0"/>
                <a:cs typeface="Arial" panose="020B0604020202020204" pitchFamily="34" charset="0"/>
                <a:sym typeface="Arial"/>
              </a:rPr>
              <a:t>2. </a:t>
            </a:r>
            <a:r>
              <a:rPr lang="x-none" sz="2667" kern="0" dirty="0">
                <a:solidFill>
                  <a:srgbClr val="000000"/>
                </a:solidFill>
                <a:latin typeface="Calibri"/>
                <a:ea typeface="Calibri" panose="020F0502020204030204" pitchFamily="34" charset="0"/>
                <a:cs typeface="Arial" panose="020B0604020202020204" pitchFamily="34" charset="0"/>
                <a:sym typeface="Arial"/>
              </a:rPr>
              <a:t>الفقر</a:t>
            </a:r>
            <a:endParaRPr lang="ar-IQ" sz="2667" kern="0" dirty="0">
              <a:solidFill>
                <a:srgbClr val="000000"/>
              </a:solidFill>
              <a:latin typeface="Calibri"/>
              <a:ea typeface="Calibri" panose="020F0502020204030204" pitchFamily="34" charset="0"/>
              <a:cs typeface="Arial" panose="020B0604020202020204" pitchFamily="34" charset="0"/>
              <a:sym typeface="Arial"/>
            </a:endParaRPr>
          </a:p>
          <a:p>
            <a:pPr defTabSz="1219170">
              <a:lnSpc>
                <a:spcPct val="107000"/>
              </a:lnSpc>
            </a:pPr>
            <a:r>
              <a:rPr lang="en-GB" sz="2667" kern="0" dirty="0">
                <a:solidFill>
                  <a:srgbClr val="000000"/>
                </a:solidFill>
                <a:latin typeface="Calibri"/>
                <a:cs typeface="Arial"/>
                <a:sym typeface="Arial"/>
              </a:rPr>
              <a:t>2. Poverty</a:t>
            </a:r>
            <a:endParaRPr lang="en-US" sz="2667" kern="0" dirty="0">
              <a:solidFill>
                <a:srgbClr val="000000"/>
              </a:solidFill>
              <a:latin typeface="Calibri"/>
              <a:ea typeface="Calibri" panose="020F0502020204030204" pitchFamily="34" charset="0"/>
              <a:cs typeface="Arial" panose="020B0604020202020204" pitchFamily="34" charset="0"/>
              <a:sym typeface="Arial"/>
            </a:endParaRPr>
          </a:p>
          <a:p>
            <a:pPr algn="r" defTabSz="1219170" rtl="1">
              <a:lnSpc>
                <a:spcPct val="107000"/>
              </a:lnSpc>
            </a:pPr>
            <a:r>
              <a:rPr lang="ar-IQ" sz="2667" kern="0" dirty="0">
                <a:solidFill>
                  <a:srgbClr val="000000"/>
                </a:solidFill>
                <a:latin typeface="Calibri"/>
                <a:ea typeface="Calibri" panose="020F0502020204030204" pitchFamily="34" charset="0"/>
                <a:cs typeface="Arial" panose="020B0604020202020204" pitchFamily="34" charset="0"/>
                <a:sym typeface="Arial"/>
              </a:rPr>
              <a:t>3. </a:t>
            </a:r>
            <a:r>
              <a:rPr lang="x-none" sz="2667" kern="0" dirty="0">
                <a:solidFill>
                  <a:srgbClr val="000000"/>
                </a:solidFill>
                <a:latin typeface="Calibri"/>
                <a:ea typeface="Calibri" panose="020F0502020204030204" pitchFamily="34" charset="0"/>
                <a:cs typeface="Arial" panose="020B0604020202020204" pitchFamily="34" charset="0"/>
                <a:sym typeface="Arial"/>
              </a:rPr>
              <a:t>ضعف التعليم</a:t>
            </a:r>
            <a:endParaRPr lang="ar-IQ" sz="2667" kern="0" dirty="0">
              <a:solidFill>
                <a:srgbClr val="000000"/>
              </a:solidFill>
              <a:latin typeface="Calibri"/>
              <a:ea typeface="Calibri" panose="020F0502020204030204" pitchFamily="34" charset="0"/>
              <a:cs typeface="Arial" panose="020B0604020202020204" pitchFamily="34" charset="0"/>
              <a:sym typeface="Arial"/>
            </a:endParaRPr>
          </a:p>
          <a:p>
            <a:pPr defTabSz="1219170">
              <a:lnSpc>
                <a:spcPct val="107000"/>
              </a:lnSpc>
            </a:pPr>
            <a:r>
              <a:rPr lang="en-GB" sz="2667" kern="0" dirty="0">
                <a:solidFill>
                  <a:srgbClr val="000000"/>
                </a:solidFill>
                <a:latin typeface="Calibri"/>
                <a:cs typeface="Arial"/>
                <a:sym typeface="Arial"/>
              </a:rPr>
              <a:t>3. Lack of education</a:t>
            </a:r>
            <a:endParaRPr lang="en-US" sz="2667" kern="0" dirty="0">
              <a:solidFill>
                <a:srgbClr val="000000"/>
              </a:solidFill>
              <a:latin typeface="Calibri"/>
              <a:ea typeface="Calibri" panose="020F0502020204030204" pitchFamily="34" charset="0"/>
              <a:cs typeface="Arial" panose="020B0604020202020204" pitchFamily="34" charset="0"/>
              <a:sym typeface="Arial"/>
            </a:endParaRPr>
          </a:p>
          <a:p>
            <a:pPr algn="r" defTabSz="1219170" rtl="1">
              <a:lnSpc>
                <a:spcPct val="107000"/>
              </a:lnSpc>
            </a:pPr>
            <a:r>
              <a:rPr lang="ar-IQ" sz="2667" kern="0" dirty="0">
                <a:solidFill>
                  <a:srgbClr val="000000"/>
                </a:solidFill>
                <a:latin typeface="Calibri"/>
                <a:ea typeface="Calibri" panose="020F0502020204030204" pitchFamily="34" charset="0"/>
                <a:cs typeface="Arial" panose="020B0604020202020204" pitchFamily="34" charset="0"/>
                <a:sym typeface="Arial"/>
              </a:rPr>
              <a:t>4. </a:t>
            </a:r>
            <a:r>
              <a:rPr lang="ar-SY" sz="2667" kern="0" dirty="0">
                <a:solidFill>
                  <a:srgbClr val="000000"/>
                </a:solidFill>
                <a:latin typeface="Calibri"/>
                <a:ea typeface="Calibri" panose="020F0502020204030204" pitchFamily="34" charset="0"/>
                <a:cs typeface="Arial" panose="020B0604020202020204" pitchFamily="34" charset="0"/>
                <a:sym typeface="Arial"/>
              </a:rPr>
              <a:t>التعاطي (مخدرات، كحول،.....).</a:t>
            </a:r>
            <a:endParaRPr lang="ar-IQ" sz="2667" kern="0" dirty="0">
              <a:solidFill>
                <a:srgbClr val="000000"/>
              </a:solidFill>
              <a:latin typeface="Calibri"/>
              <a:ea typeface="Calibri" panose="020F0502020204030204" pitchFamily="34" charset="0"/>
              <a:cs typeface="Arial" panose="020B0604020202020204" pitchFamily="34" charset="0"/>
              <a:sym typeface="Arial"/>
            </a:endParaRPr>
          </a:p>
          <a:p>
            <a:pPr defTabSz="1219170">
              <a:lnSpc>
                <a:spcPct val="107000"/>
              </a:lnSpc>
            </a:pPr>
            <a:r>
              <a:rPr lang="en-GB" sz="2667" kern="0" dirty="0">
                <a:solidFill>
                  <a:srgbClr val="000000"/>
                </a:solidFill>
                <a:latin typeface="Calibri"/>
                <a:cs typeface="Arial"/>
                <a:sym typeface="Arial"/>
              </a:rPr>
              <a:t>4. </a:t>
            </a:r>
            <a:r>
              <a:rPr lang="en-US" sz="2667" kern="0" dirty="0">
                <a:solidFill>
                  <a:prstClr val="black"/>
                </a:solidFill>
                <a:latin typeface="Calibri"/>
                <a:cs typeface="Arial"/>
                <a:sym typeface="Arial"/>
              </a:rPr>
              <a:t>Substance abuse</a:t>
            </a:r>
            <a:endParaRPr lang="ar-IQ" sz="2667" kern="0" dirty="0">
              <a:solidFill>
                <a:prstClr val="black"/>
              </a:solidFill>
              <a:latin typeface="Calibri"/>
              <a:cs typeface="Arial"/>
              <a:sym typeface="Arial"/>
            </a:endParaRPr>
          </a:p>
          <a:p>
            <a:pPr algn="r" defTabSz="1219170" rtl="1">
              <a:lnSpc>
                <a:spcPct val="107000"/>
              </a:lnSpc>
            </a:pPr>
            <a:r>
              <a:rPr lang="ar-IQ" sz="2667" kern="0" dirty="0">
                <a:solidFill>
                  <a:srgbClr val="000000"/>
                </a:solidFill>
                <a:latin typeface="Calibri"/>
                <a:ea typeface="Calibri" panose="020F0502020204030204" pitchFamily="34" charset="0"/>
                <a:cs typeface="Arial" panose="020B0604020202020204" pitchFamily="34" charset="0"/>
                <a:sym typeface="Arial"/>
              </a:rPr>
              <a:t>5. </a:t>
            </a:r>
            <a:r>
              <a:rPr lang="x-none" sz="2667" kern="0" dirty="0">
                <a:solidFill>
                  <a:srgbClr val="000000"/>
                </a:solidFill>
                <a:latin typeface="Calibri"/>
                <a:ea typeface="Calibri" panose="020F0502020204030204" pitchFamily="34" charset="0"/>
                <a:cs typeface="Arial" panose="020B0604020202020204" pitchFamily="34" charset="0"/>
                <a:sym typeface="Arial"/>
              </a:rPr>
              <a:t>الفساد</a:t>
            </a:r>
            <a:endParaRPr lang="en-GB" sz="2667" kern="0" dirty="0">
              <a:solidFill>
                <a:srgbClr val="000000"/>
              </a:solidFill>
              <a:latin typeface="Calibri"/>
              <a:cs typeface="Arial"/>
              <a:sym typeface="Arial"/>
            </a:endParaRPr>
          </a:p>
          <a:p>
            <a:pPr defTabSz="1219170">
              <a:lnSpc>
                <a:spcPct val="107000"/>
              </a:lnSpc>
            </a:pPr>
            <a:r>
              <a:rPr lang="en-GB" sz="2667" kern="0" dirty="0">
                <a:solidFill>
                  <a:srgbClr val="000000"/>
                </a:solidFill>
                <a:latin typeface="Calibri"/>
                <a:cs typeface="Arial"/>
                <a:sym typeface="Arial"/>
              </a:rPr>
              <a:t>5. Corruption</a:t>
            </a:r>
            <a:endParaRPr lang="en-US" sz="2667" kern="0" dirty="0">
              <a:solidFill>
                <a:srgbClr val="000000"/>
              </a:solidFill>
              <a:latin typeface="Calibri"/>
              <a:ea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14727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p:nvPr>
        </p:nvSpPr>
        <p:spPr>
          <a:xfrm>
            <a:off x="1016000" y="352973"/>
            <a:ext cx="10363200" cy="1470024"/>
          </a:xfrm>
          <a:prstGeom prst="rect">
            <a:avLst/>
          </a:prstGeom>
          <a:noFill/>
          <a:ln>
            <a:noFill/>
          </a:ln>
        </p:spPr>
        <p:txBody>
          <a:bodyPr vert="horz" lIns="121900" tIns="60933" rIns="121900" bIns="60933" rtlCol="0" anchor="ctr" anchorCtr="0">
            <a:noAutofit/>
          </a:bodyPr>
          <a:lstStyle/>
          <a:p>
            <a:pPr lvl="0">
              <a:buSzPct val="25000"/>
            </a:pPr>
            <a:r>
              <a:rPr lang="x-none" b="1" dirty="0"/>
              <a:t>السؤال 8</a:t>
            </a:r>
            <a:br>
              <a:rPr lang="en-US" b="1" dirty="0"/>
            </a:br>
            <a:r>
              <a:rPr lang="en-GB" b="1" dirty="0"/>
              <a:t>Question 8</a:t>
            </a:r>
            <a:endParaRPr lang="en-US" b="1" dirty="0"/>
          </a:p>
        </p:txBody>
      </p:sp>
      <p:sp>
        <p:nvSpPr>
          <p:cNvPr id="251" name="Shape 251"/>
          <p:cNvSpPr txBox="1"/>
          <p:nvPr/>
        </p:nvSpPr>
        <p:spPr>
          <a:xfrm>
            <a:off x="1016001" y="3718684"/>
            <a:ext cx="11021719" cy="1727200"/>
          </a:xfrm>
          <a:prstGeom prst="rect">
            <a:avLst/>
          </a:prstGeom>
          <a:noFill/>
          <a:ln>
            <a:noFill/>
          </a:ln>
        </p:spPr>
        <p:txBody>
          <a:bodyPr lIns="121900" tIns="60933" rIns="121900" bIns="60933" anchor="ctr" anchorCtr="0">
            <a:noAutofit/>
          </a:bodyPr>
          <a:lstStyle/>
          <a:p>
            <a:pPr marL="721766" lvl="1" algn="r" defTabSz="1219170" rtl="1">
              <a:buSzPct val="25000"/>
            </a:pPr>
            <a:r>
              <a:rPr lang="ar-SY" sz="4289" b="1" kern="0" dirty="0">
                <a:solidFill>
                  <a:srgbClr val="000000"/>
                </a:solidFill>
                <a:latin typeface="Calibri"/>
                <a:ea typeface="Calibri"/>
                <a:cs typeface="Calibri"/>
                <a:sym typeface="Calibri"/>
              </a:rPr>
              <a:t>ماهي العناصر الأربعة للموافقة؟</a:t>
            </a:r>
            <a:endParaRPr lang="en-US" sz="4289" b="1" kern="0" dirty="0">
              <a:solidFill>
                <a:srgbClr val="000000"/>
              </a:solidFill>
              <a:latin typeface="Calibri"/>
              <a:ea typeface="Calibri"/>
              <a:cs typeface="Calibri"/>
              <a:sym typeface="Calibri"/>
            </a:endParaRPr>
          </a:p>
          <a:p>
            <a:pPr marL="0" lvl="1" defTabSz="1219170"/>
            <a:endParaRPr lang="en-GB" sz="3733" kern="0" dirty="0">
              <a:solidFill>
                <a:srgbClr val="000000"/>
              </a:solidFill>
              <a:latin typeface="Arial"/>
              <a:cs typeface="Arial"/>
              <a:sym typeface="Arial"/>
            </a:endParaRPr>
          </a:p>
          <a:p>
            <a:pPr marL="0" lvl="1" defTabSz="1219170"/>
            <a:r>
              <a:rPr lang="en-GB" sz="3733" kern="0" dirty="0">
                <a:solidFill>
                  <a:prstClr val="black"/>
                </a:solidFill>
                <a:latin typeface="Arial"/>
                <a:cs typeface="Arial"/>
                <a:sym typeface="Arial"/>
              </a:rPr>
              <a:t>What are 4 elements of consent?</a:t>
            </a:r>
          </a:p>
          <a:p>
            <a:pPr marL="0" lvl="1" defTabSz="1219170"/>
            <a:endParaRPr lang="en-US" sz="3467" kern="0" dirty="0">
              <a:solidFill>
                <a:srgbClr val="000000"/>
              </a:solidFill>
              <a:latin typeface="Arial"/>
              <a:cs typeface="Arial"/>
              <a:sym typeface="Arial"/>
            </a:endParaRPr>
          </a:p>
          <a:p>
            <a:pPr marL="721766" lvl="1" algn="r" defTabSz="1219170" rtl="1">
              <a:buSzPct val="25000"/>
            </a:pPr>
            <a:endParaRPr lang="en-US" sz="4289" b="1"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1421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ctrTitle"/>
          </p:nvPr>
        </p:nvSpPr>
        <p:spPr>
          <a:xfrm>
            <a:off x="910896" y="272392"/>
            <a:ext cx="10363200" cy="1470024"/>
          </a:xfrm>
          <a:prstGeom prst="rect">
            <a:avLst/>
          </a:prstGeom>
          <a:noFill/>
          <a:ln>
            <a:noFill/>
          </a:ln>
        </p:spPr>
        <p:txBody>
          <a:bodyPr vert="horz" lIns="121900" tIns="60933" rIns="121900" bIns="60933" rtlCol="0" anchor="ctr" anchorCtr="0">
            <a:noAutofit/>
          </a:bodyPr>
          <a:lstStyle/>
          <a:p>
            <a:pPr lvl="0">
              <a:buSzPct val="25000"/>
            </a:pPr>
            <a:r>
              <a:rPr lang="x-none" b="1" dirty="0">
                <a:latin typeface="+mn-lt"/>
              </a:rPr>
              <a:t>الإجابة 8</a:t>
            </a:r>
            <a:br>
              <a:rPr lang="en-US" b="1" dirty="0">
                <a:latin typeface="+mn-lt"/>
              </a:rPr>
            </a:br>
            <a:r>
              <a:rPr lang="en-GB" b="1" dirty="0">
                <a:latin typeface="+mn-lt"/>
              </a:rPr>
              <a:t>Answer 8</a:t>
            </a:r>
            <a:endParaRPr lang="en-US" b="1" dirty="0">
              <a:latin typeface="+mn-lt"/>
            </a:endParaRPr>
          </a:p>
        </p:txBody>
      </p:sp>
      <p:sp>
        <p:nvSpPr>
          <p:cNvPr id="259" name="Shape 259"/>
          <p:cNvSpPr txBox="1"/>
          <p:nvPr/>
        </p:nvSpPr>
        <p:spPr>
          <a:xfrm>
            <a:off x="406400" y="2048933"/>
            <a:ext cx="11785600" cy="4470400"/>
          </a:xfrm>
          <a:prstGeom prst="rect">
            <a:avLst/>
          </a:prstGeom>
          <a:noFill/>
          <a:ln>
            <a:noFill/>
          </a:ln>
        </p:spPr>
        <p:txBody>
          <a:bodyPr lIns="121900" tIns="60933" rIns="121900" bIns="60933" anchor="t" anchorCtr="0">
            <a:noAutofit/>
          </a:bodyPr>
          <a:lstStyle/>
          <a:p>
            <a:pPr algn="just" defTabSz="1219170" rtl="1">
              <a:buClr>
                <a:srgbClr val="888888"/>
              </a:buClr>
              <a:buSzPct val="25000"/>
            </a:pPr>
            <a:r>
              <a:rPr lang="ar-JO" sz="2667" kern="0" dirty="0">
                <a:solidFill>
                  <a:prstClr val="black"/>
                </a:solidFill>
                <a:latin typeface="Calibri"/>
                <a:ea typeface="Times New Roman"/>
                <a:cs typeface="Times New Roman"/>
                <a:sym typeface="Times New Roman"/>
              </a:rPr>
              <a:t>عناصر الموافقة تتضمن </a:t>
            </a:r>
            <a:r>
              <a:rPr lang="ar-SY" sz="2667" kern="0" dirty="0">
                <a:solidFill>
                  <a:prstClr val="black"/>
                </a:solidFill>
                <a:latin typeface="Calibri"/>
                <a:ea typeface="Times New Roman"/>
                <a:cs typeface="Times New Roman"/>
                <a:sym typeface="Times New Roman"/>
              </a:rPr>
              <a:t>علاقة متساوية السلطة</a:t>
            </a:r>
            <a:r>
              <a:rPr lang="ar-JO" sz="2667" kern="0" dirty="0">
                <a:solidFill>
                  <a:prstClr val="black"/>
                </a:solidFill>
                <a:latin typeface="Calibri"/>
                <a:ea typeface="Times New Roman"/>
                <a:cs typeface="Times New Roman"/>
                <a:sym typeface="Times New Roman"/>
              </a:rPr>
              <a:t>، يجب أن يكون عمر الشخص 18 سنة أو أكثر، وأن يكون متزن عقليا، ويجب إعطاء المعلومات الكاملة</a:t>
            </a:r>
            <a:r>
              <a:rPr lang="ar-SY" sz="2667" kern="0" dirty="0">
                <a:solidFill>
                  <a:prstClr val="black"/>
                </a:solidFill>
                <a:latin typeface="Calibri"/>
                <a:ea typeface="Times New Roman"/>
                <a:cs typeface="Times New Roman"/>
                <a:sym typeface="Times New Roman"/>
              </a:rPr>
              <a:t> بعيداً </a:t>
            </a:r>
            <a:r>
              <a:rPr lang="ar-JO" sz="2667" kern="0" dirty="0">
                <a:solidFill>
                  <a:prstClr val="black"/>
                </a:solidFill>
                <a:latin typeface="Calibri"/>
                <a:ea typeface="Times New Roman"/>
                <a:cs typeface="Times New Roman"/>
                <a:sym typeface="Times New Roman"/>
              </a:rPr>
              <a:t>عن التهديدات أو الإكراه</a:t>
            </a:r>
            <a:r>
              <a:rPr lang="en-US" sz="2667" kern="0" dirty="0">
                <a:solidFill>
                  <a:prstClr val="black"/>
                </a:solidFill>
                <a:latin typeface="Calibri"/>
                <a:ea typeface="Times New Roman"/>
                <a:cs typeface="Times New Roman"/>
                <a:sym typeface="Times New Roman"/>
              </a:rPr>
              <a:t>.</a:t>
            </a:r>
            <a:r>
              <a:rPr lang="ar-JO" sz="2667" kern="0" dirty="0">
                <a:solidFill>
                  <a:srgbClr val="FF0000"/>
                </a:solidFill>
                <a:latin typeface="Calibri"/>
                <a:ea typeface="Times New Roman"/>
                <a:cs typeface="Times New Roman"/>
                <a:sym typeface="Times New Roman"/>
              </a:rPr>
              <a:t> </a:t>
            </a:r>
            <a:r>
              <a:rPr lang="ar-SY" sz="2667" kern="0" dirty="0">
                <a:solidFill>
                  <a:prstClr val="black"/>
                </a:solidFill>
                <a:latin typeface="Calibri"/>
                <a:ea typeface="Times New Roman"/>
                <a:cs typeface="Times New Roman"/>
                <a:sym typeface="Times New Roman"/>
              </a:rPr>
              <a:t>إن الموافقة المستنيرة والطوعية مطلوبة </a:t>
            </a:r>
            <a:r>
              <a:rPr lang="en-US" sz="2667" kern="0" dirty="0" err="1">
                <a:solidFill>
                  <a:prstClr val="black"/>
                </a:solidFill>
                <a:latin typeface="Calibri"/>
                <a:ea typeface="Times New Roman"/>
                <a:cs typeface="Times New Roman"/>
                <a:sym typeface="Times New Roman"/>
              </a:rPr>
              <a:t>من</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المرأة</a:t>
            </a:r>
            <a:r>
              <a:rPr lang="en-US" sz="2667" kern="0" dirty="0">
                <a:solidFill>
                  <a:prstClr val="black"/>
                </a:solidFill>
                <a:latin typeface="Calibri"/>
                <a:ea typeface="Times New Roman"/>
                <a:cs typeface="Times New Roman"/>
                <a:sym typeface="Times New Roman"/>
              </a:rPr>
              <a:t> </a:t>
            </a:r>
            <a:r>
              <a:rPr lang="ar-SY" sz="2667" kern="0" dirty="0">
                <a:solidFill>
                  <a:prstClr val="black"/>
                </a:solidFill>
                <a:latin typeface="Calibri"/>
                <a:ea typeface="Times New Roman"/>
                <a:cs typeface="Times New Roman"/>
                <a:sym typeface="Times New Roman"/>
              </a:rPr>
              <a:t> و</a:t>
            </a:r>
            <a:r>
              <a:rPr lang="ar-JO" sz="2667" kern="0" dirty="0">
                <a:solidFill>
                  <a:prstClr val="black"/>
                </a:solidFill>
                <a:latin typeface="Calibri"/>
                <a:ea typeface="Times New Roman"/>
                <a:cs typeface="Times New Roman"/>
                <a:sym typeface="Times New Roman"/>
              </a:rPr>
              <a:t>الرجل</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قبل</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المضي</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قدماً</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في</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أي</a:t>
            </a:r>
            <a:r>
              <a:rPr lang="en-US" sz="2667" kern="0" dirty="0">
                <a:solidFill>
                  <a:prstClr val="black"/>
                </a:solidFill>
                <a:latin typeface="Calibri"/>
                <a:ea typeface="Times New Roman"/>
                <a:cs typeface="Times New Roman"/>
                <a:sym typeface="Times New Roman"/>
              </a:rPr>
              <a:t> </a:t>
            </a:r>
            <a:r>
              <a:rPr lang="ar-JO" sz="2667" kern="0" dirty="0">
                <a:solidFill>
                  <a:prstClr val="black"/>
                </a:solidFill>
                <a:latin typeface="Calibri"/>
                <a:ea typeface="Times New Roman"/>
                <a:cs typeface="Times New Roman"/>
                <a:sym typeface="Times New Roman"/>
              </a:rPr>
              <a:t>فعل.</a:t>
            </a:r>
            <a:r>
              <a:rPr lang="ar-IQ"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إذا</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تم</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إرتكاب</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فعل</a:t>
            </a:r>
            <a:r>
              <a:rPr lang="ar-SY" sz="2667" kern="0" dirty="0">
                <a:solidFill>
                  <a:prstClr val="black"/>
                </a:solidFill>
                <a:latin typeface="Calibri"/>
                <a:ea typeface="Times New Roman"/>
                <a:cs typeface="Times New Roman"/>
                <a:sym typeface="Times New Roman"/>
              </a:rPr>
              <a:t> جسدي أو جنسي </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ضد</a:t>
            </a:r>
            <a:r>
              <a:rPr lang="en-US" sz="2667" kern="0" dirty="0">
                <a:solidFill>
                  <a:prstClr val="black"/>
                </a:solidFill>
                <a:latin typeface="Calibri"/>
                <a:ea typeface="Times New Roman"/>
                <a:cs typeface="Times New Roman"/>
                <a:sym typeface="Times New Roman"/>
              </a:rPr>
              <a:t> </a:t>
            </a:r>
            <a:r>
              <a:rPr lang="ar-SY" sz="2667" kern="0" dirty="0">
                <a:solidFill>
                  <a:prstClr val="black"/>
                </a:solidFill>
                <a:latin typeface="Calibri"/>
                <a:ea typeface="Times New Roman"/>
                <a:cs typeface="Times New Roman"/>
                <a:sym typeface="Times New Roman"/>
              </a:rPr>
              <a:t>ا</a:t>
            </a:r>
            <a:r>
              <a:rPr lang="en-US" sz="2667" kern="0" dirty="0" err="1">
                <a:solidFill>
                  <a:prstClr val="black"/>
                </a:solidFill>
                <a:latin typeface="Calibri"/>
                <a:ea typeface="Times New Roman"/>
                <a:cs typeface="Times New Roman"/>
                <a:sym typeface="Times New Roman"/>
              </a:rPr>
              <a:t>مرأة</a:t>
            </a:r>
            <a:r>
              <a:rPr lang="en-US" sz="2667" kern="0" dirty="0">
                <a:solidFill>
                  <a:prstClr val="black"/>
                </a:solidFill>
                <a:latin typeface="Calibri"/>
                <a:ea typeface="Times New Roman"/>
                <a:cs typeface="Times New Roman"/>
                <a:sym typeface="Times New Roman"/>
              </a:rPr>
              <a:t> </a:t>
            </a:r>
            <a:r>
              <a:rPr lang="ar-SY" sz="2667" kern="0" dirty="0">
                <a:solidFill>
                  <a:prstClr val="black"/>
                </a:solidFill>
                <a:latin typeface="Calibri"/>
                <a:ea typeface="Times New Roman"/>
                <a:cs typeface="Times New Roman"/>
                <a:sym typeface="Times New Roman"/>
              </a:rPr>
              <a:t>أو </a:t>
            </a:r>
            <a:r>
              <a:rPr lang="en-US" sz="2667" kern="0" dirty="0" err="1">
                <a:solidFill>
                  <a:prstClr val="black"/>
                </a:solidFill>
                <a:latin typeface="Calibri"/>
                <a:ea typeface="Times New Roman"/>
                <a:cs typeface="Times New Roman"/>
                <a:sym typeface="Times New Roman"/>
              </a:rPr>
              <a:t>رجل</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ولم</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يكونوا</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راضين</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عنه</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أو</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تم</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إستخدام</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الضغط</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لإرتكابه</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فهذا</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يُسمي</a:t>
            </a:r>
            <a:r>
              <a:rPr lang="en-US" sz="2667" kern="0" dirty="0">
                <a:solidFill>
                  <a:prstClr val="black"/>
                </a:solidFill>
                <a:latin typeface="Calibri"/>
                <a:ea typeface="Times New Roman"/>
                <a:cs typeface="Times New Roman"/>
                <a:sym typeface="Times New Roman"/>
              </a:rPr>
              <a:t> </a:t>
            </a:r>
            <a:r>
              <a:rPr lang="en-US" sz="2667" kern="0" dirty="0" err="1">
                <a:solidFill>
                  <a:prstClr val="black"/>
                </a:solidFill>
                <a:latin typeface="Calibri"/>
                <a:ea typeface="Times New Roman"/>
                <a:cs typeface="Times New Roman"/>
                <a:sym typeface="Times New Roman"/>
              </a:rPr>
              <a:t>عنف</a:t>
            </a:r>
            <a:endParaRPr lang="ar-SY" sz="2667" kern="0" dirty="0">
              <a:solidFill>
                <a:prstClr val="black"/>
              </a:solidFill>
              <a:latin typeface="Calibri"/>
              <a:ea typeface="Times New Roman"/>
              <a:cs typeface="Times New Roman"/>
              <a:sym typeface="Times New Roman"/>
            </a:endParaRPr>
          </a:p>
          <a:p>
            <a:pPr defTabSz="1219170"/>
            <a:endParaRPr lang="en-US" sz="2667" dirty="0">
              <a:solidFill>
                <a:srgbClr val="000000"/>
              </a:solidFill>
              <a:latin typeface="Calibri"/>
              <a:cs typeface="Arial"/>
              <a:sym typeface="Arial"/>
            </a:endParaRPr>
          </a:p>
          <a:p>
            <a:pPr defTabSz="1219170"/>
            <a:r>
              <a:rPr lang="en-US" sz="2667" dirty="0">
                <a:solidFill>
                  <a:prstClr val="black"/>
                </a:solidFill>
                <a:latin typeface="Calibri"/>
                <a:cs typeface="Arial"/>
                <a:sym typeface="Arial"/>
              </a:rPr>
              <a:t>Elements of consent include an equal power relationship, person has to be 18 years or older, person must be mentally sound, and full information must be given free of threats or coercion</a:t>
            </a:r>
            <a:r>
              <a:rPr lang="en-US" sz="2667" dirty="0">
                <a:solidFill>
                  <a:srgbClr val="000000"/>
                </a:solidFill>
                <a:latin typeface="Calibri"/>
                <a:cs typeface="Arial"/>
                <a:sym typeface="Arial"/>
              </a:rPr>
              <a:t>.  Informed and voluntary consent is needed from a woman </a:t>
            </a:r>
            <a:r>
              <a:rPr lang="en-US" sz="2667" dirty="0">
                <a:solidFill>
                  <a:prstClr val="black"/>
                </a:solidFill>
                <a:latin typeface="Calibri"/>
                <a:cs typeface="Arial"/>
                <a:sym typeface="Arial"/>
              </a:rPr>
              <a:t>or</a:t>
            </a:r>
            <a:r>
              <a:rPr lang="en-US" sz="2667" dirty="0">
                <a:solidFill>
                  <a:srgbClr val="FF0000"/>
                </a:solidFill>
                <a:latin typeface="Calibri"/>
                <a:cs typeface="Arial"/>
                <a:sym typeface="Arial"/>
              </a:rPr>
              <a:t> </a:t>
            </a:r>
            <a:r>
              <a:rPr lang="en-US" sz="2667" dirty="0">
                <a:solidFill>
                  <a:prstClr val="black"/>
                </a:solidFill>
                <a:latin typeface="Calibri"/>
                <a:cs typeface="Arial"/>
                <a:sym typeface="Arial"/>
              </a:rPr>
              <a:t>man</a:t>
            </a:r>
            <a:r>
              <a:rPr lang="en-US" sz="2667" dirty="0">
                <a:solidFill>
                  <a:srgbClr val="000000"/>
                </a:solidFill>
                <a:latin typeface="Calibri"/>
                <a:cs typeface="Arial"/>
                <a:sym typeface="Arial"/>
              </a:rPr>
              <a:t> to proceed with any action.  If a physical or sexual act takes place against a </a:t>
            </a:r>
            <a:r>
              <a:rPr lang="en-US" sz="2667" dirty="0">
                <a:solidFill>
                  <a:prstClr val="black"/>
                </a:solidFill>
                <a:latin typeface="Calibri"/>
                <a:cs typeface="Arial"/>
                <a:sym typeface="Arial"/>
              </a:rPr>
              <a:t>woman or man </a:t>
            </a:r>
            <a:r>
              <a:rPr lang="en-US" sz="2667" dirty="0">
                <a:solidFill>
                  <a:srgbClr val="000000"/>
                </a:solidFill>
                <a:latin typeface="Calibri"/>
                <a:cs typeface="Arial"/>
                <a:sym typeface="Arial"/>
              </a:rPr>
              <a:t>and they did not consent or coercion was used, this is violence.</a:t>
            </a:r>
            <a:endParaRPr lang="en-GB" sz="2667" dirty="0">
              <a:solidFill>
                <a:srgbClr val="000000"/>
              </a:solidFill>
              <a:latin typeface="Calibri"/>
              <a:cs typeface="Arial"/>
              <a:sym typeface="Arial"/>
            </a:endParaRPr>
          </a:p>
          <a:p>
            <a:pPr defTabSz="1219170">
              <a:lnSpc>
                <a:spcPct val="115000"/>
              </a:lnSpc>
              <a:buClr>
                <a:prstClr val="black"/>
              </a:buClr>
              <a:buSzPct val="34375"/>
            </a:pPr>
            <a:endParaRPr lang="en-US" sz="2667" kern="0" dirty="0">
              <a:solidFill>
                <a:prstClr val="black"/>
              </a:solidFill>
              <a:latin typeface="Times New Roman"/>
              <a:ea typeface="Times New Roman"/>
              <a:cs typeface="Times New Roman"/>
              <a:sym typeface="Times New Roman"/>
            </a:endParaRPr>
          </a:p>
          <a:p>
            <a:pPr defTabSz="1219170"/>
            <a:r>
              <a:rPr lang="en-GB" sz="64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a:p>
            <a:pPr defTabSz="1219170"/>
            <a:r>
              <a:rPr lang="en-GB" sz="6400" kern="0" dirty="0">
                <a:solidFill>
                  <a:srgbClr val="000000"/>
                </a:solidFill>
                <a:latin typeface="Arial"/>
                <a:cs typeface="Arial"/>
                <a:sym typeface="Arial"/>
              </a:rPr>
              <a:t>  </a:t>
            </a:r>
          </a:p>
          <a:p>
            <a:pPr defTabSz="1219170"/>
            <a:r>
              <a:rPr lang="en-GB" sz="6400" kern="0" dirty="0">
                <a:solidFill>
                  <a:srgbClr val="000000"/>
                </a:solidFill>
                <a:latin typeface="Arial"/>
                <a:cs typeface="Arial"/>
                <a:sym typeface="Arial"/>
              </a:rPr>
              <a:t>   </a:t>
            </a:r>
            <a:endParaRPr lang="en-US" sz="6400" kern="0" dirty="0">
              <a:solidFill>
                <a:srgbClr val="000000"/>
              </a:solidFill>
              <a:latin typeface="Arial"/>
              <a:cs typeface="Arial"/>
              <a:sym typeface="Arial"/>
            </a:endParaRPr>
          </a:p>
          <a:p>
            <a:pPr algn="just" defTabSz="1219170" rtl="1">
              <a:lnSpc>
                <a:spcPct val="115000"/>
              </a:lnSpc>
              <a:buClr>
                <a:prstClr val="black"/>
              </a:buClr>
              <a:buSzPct val="34375"/>
            </a:pPr>
            <a:endParaRPr lang="en-US" sz="2667" kern="0" dirty="0">
              <a:solidFill>
                <a:prstClr val="black"/>
              </a:solidFill>
              <a:latin typeface="Times New Roman"/>
              <a:ea typeface="Times New Roman"/>
              <a:cs typeface="Times New Roman"/>
              <a:sym typeface="Times New Roman"/>
            </a:endParaRPr>
          </a:p>
          <a:p>
            <a:pPr algn="just" defTabSz="1219170" rtl="1">
              <a:buClr>
                <a:srgbClr val="888888"/>
              </a:buClr>
            </a:pPr>
            <a:endParaRPr sz="2667" kern="0" dirty="0">
              <a:solidFill>
                <a:srgbClr val="000000"/>
              </a:solidFill>
              <a:latin typeface="Calibri"/>
              <a:ea typeface="Calibri"/>
              <a:cs typeface="Calibri"/>
              <a:sym typeface="Calibri"/>
            </a:endParaRPr>
          </a:p>
          <a:p>
            <a:pPr algn="ctr" defTabSz="1219170">
              <a:spcBef>
                <a:spcPts val="853"/>
              </a:spcBef>
              <a:buClr>
                <a:srgbClr val="888888"/>
              </a:buClr>
            </a:pPr>
            <a:endParaRPr sz="2667" kern="0" dirty="0">
              <a:solidFill>
                <a:srgbClr val="000000"/>
              </a:solidFill>
              <a:latin typeface="Calibri"/>
              <a:ea typeface="Calibri"/>
              <a:cs typeface="Calibri"/>
              <a:sym typeface="Calibri"/>
            </a:endParaRPr>
          </a:p>
          <a:p>
            <a:pPr algn="ctr" defTabSz="1219170">
              <a:spcBef>
                <a:spcPts val="1173"/>
              </a:spcBef>
              <a:buClr>
                <a:srgbClr val="888888"/>
              </a:buClr>
              <a:buSzPct val="25000"/>
            </a:pPr>
            <a:r>
              <a:rPr lang="en-US" sz="4267" kern="0" dirty="0">
                <a:solidFill>
                  <a:srgbClr val="888888"/>
                </a:solidFill>
                <a:latin typeface="Calibri"/>
                <a:ea typeface="Calibri"/>
                <a:cs typeface="Calibri"/>
                <a:sym typeface="Calibri"/>
              </a:rPr>
              <a:t>  </a:t>
            </a:r>
          </a:p>
          <a:p>
            <a:pPr algn="ctr" defTabSz="1219170">
              <a:spcBef>
                <a:spcPts val="1173"/>
              </a:spcBef>
              <a:buClr>
                <a:srgbClr val="888888"/>
              </a:buClr>
              <a:buSzPct val="25000"/>
            </a:pPr>
            <a:r>
              <a:rPr lang="en-US" sz="4267" kern="0" dirty="0">
                <a:solidFill>
                  <a:srgbClr val="888888"/>
                </a:solidFill>
                <a:latin typeface="Calibri"/>
                <a:ea typeface="Calibri"/>
                <a:cs typeface="Calibri"/>
                <a:sym typeface="Calibri"/>
              </a:rPr>
              <a:t>   </a:t>
            </a:r>
          </a:p>
          <a:p>
            <a:pPr algn="ctr" defTabSz="1219170">
              <a:spcBef>
                <a:spcPts val="1173"/>
              </a:spcBef>
              <a:buClr>
                <a:srgbClr val="888888"/>
              </a:buClr>
            </a:pPr>
            <a:endParaRPr sz="4267"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48586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451946" y="434976"/>
            <a:ext cx="11992173" cy="1470024"/>
          </a:xfrm>
          <a:prstGeom prst="rect">
            <a:avLst/>
          </a:prstGeom>
          <a:noFill/>
          <a:ln>
            <a:noFill/>
          </a:ln>
        </p:spPr>
        <p:txBody>
          <a:bodyPr vert="horz" lIns="121900" tIns="60933" rIns="121900" bIns="60933" rtlCol="0" anchor="ctr" anchorCtr="0">
            <a:noAutofit/>
          </a:bodyPr>
          <a:lstStyle/>
          <a:p>
            <a:pPr lvl="0" algn="l">
              <a:buSzPct val="25000"/>
            </a:pPr>
            <a:br>
              <a:rPr lang="en-US" b="1" dirty="0"/>
            </a:br>
            <a:r>
              <a:rPr lang="ar-SY" b="1" dirty="0"/>
              <a:t>العنف القائم على النوع الاجتماعي</a:t>
            </a:r>
            <a:br>
              <a:rPr lang="ar-SY" b="1" dirty="0"/>
            </a:br>
            <a:r>
              <a:rPr lang="en-GB" b="1" dirty="0"/>
              <a:t>Gender-based violence</a:t>
            </a:r>
            <a:br>
              <a:rPr lang="ar-SY" b="1" dirty="0"/>
            </a:br>
            <a:endParaRPr lang="en-US" b="1" dirty="0"/>
          </a:p>
        </p:txBody>
      </p:sp>
      <p:sp>
        <p:nvSpPr>
          <p:cNvPr id="267" name="Shape 267"/>
          <p:cNvSpPr txBox="1"/>
          <p:nvPr/>
        </p:nvSpPr>
        <p:spPr>
          <a:xfrm>
            <a:off x="0" y="1905000"/>
            <a:ext cx="12297104" cy="6096000"/>
          </a:xfrm>
          <a:prstGeom prst="rect">
            <a:avLst/>
          </a:prstGeom>
          <a:noFill/>
          <a:ln>
            <a:noFill/>
          </a:ln>
        </p:spPr>
        <p:txBody>
          <a:bodyPr lIns="121900" tIns="60933" rIns="121900" bIns="60933" anchor="t" anchorCtr="0">
            <a:noAutofit/>
          </a:bodyPr>
          <a:lstStyle/>
          <a:p>
            <a:pPr algn="r" defTabSz="1219170" rtl="1"/>
            <a:endParaRPr lang="en-US" sz="2667" u="sng" kern="0" dirty="0">
              <a:solidFill>
                <a:srgbClr val="000000"/>
              </a:solidFill>
              <a:latin typeface="Calibri"/>
              <a:cs typeface="Arial"/>
              <a:sym typeface="Arial"/>
            </a:endParaRPr>
          </a:p>
          <a:p>
            <a:pPr algn="r" defTabSz="1219170" rtl="1"/>
            <a:r>
              <a:rPr lang="x-none" sz="2667" u="sng" kern="0" dirty="0">
                <a:solidFill>
                  <a:srgbClr val="000000"/>
                </a:solidFill>
                <a:latin typeface="Calibri"/>
                <a:cs typeface="Arial"/>
                <a:sym typeface="Arial"/>
              </a:rPr>
              <a:t>طبقاً لإرشادات اللجنة الدائمة المشتركة بين الوكالات </a:t>
            </a:r>
            <a:r>
              <a:rPr lang="en-US" sz="2667" u="sng" kern="0" dirty="0">
                <a:solidFill>
                  <a:srgbClr val="000000"/>
                </a:solidFill>
                <a:latin typeface="Calibri"/>
                <a:cs typeface="Arial"/>
                <a:sym typeface="Arial"/>
              </a:rPr>
              <a:t>(IASC) </a:t>
            </a:r>
            <a:r>
              <a:rPr lang="x-none" sz="2667" u="sng" kern="0" dirty="0">
                <a:solidFill>
                  <a:srgbClr val="000000"/>
                </a:solidFill>
                <a:latin typeface="Calibri"/>
                <a:cs typeface="Arial"/>
                <a:sym typeface="Arial"/>
              </a:rPr>
              <a:t> لتكامل الأنشطة المُتعلقة بالعنف </a:t>
            </a:r>
            <a:r>
              <a:rPr lang="ar-SY" sz="2667" u="sng" kern="0" dirty="0">
                <a:solidFill>
                  <a:srgbClr val="000000"/>
                </a:solidFill>
                <a:latin typeface="Calibri"/>
                <a:cs typeface="Arial"/>
                <a:sym typeface="Arial"/>
              </a:rPr>
              <a:t>القائم على</a:t>
            </a:r>
            <a:r>
              <a:rPr lang="x-none" sz="2667" u="sng" kern="0" dirty="0">
                <a:solidFill>
                  <a:srgbClr val="000000"/>
                </a:solidFill>
                <a:latin typeface="Calibri"/>
                <a:cs typeface="Arial"/>
                <a:sym typeface="Arial"/>
              </a:rPr>
              <a:t> النوع الإجتماعي في الأعمال الإنسانية</a:t>
            </a:r>
            <a:endParaRPr lang="en-US" sz="2667" kern="0" dirty="0">
              <a:solidFill>
                <a:srgbClr val="000000"/>
              </a:solidFill>
              <a:latin typeface="Calibri"/>
              <a:cs typeface="Arial"/>
              <a:sym typeface="Arial"/>
            </a:endParaRPr>
          </a:p>
          <a:p>
            <a:pPr algn="r" defTabSz="1219170" rtl="1"/>
            <a:r>
              <a:rPr lang="x-none" sz="2667" kern="0" dirty="0">
                <a:solidFill>
                  <a:srgbClr val="000000"/>
                </a:solidFill>
                <a:latin typeface="Calibri"/>
                <a:cs typeface="Arial"/>
                <a:sym typeface="Arial"/>
              </a:rPr>
              <a:t>مُصطلح العنف </a:t>
            </a:r>
            <a:r>
              <a:rPr lang="ar-SY" sz="2667" kern="0" dirty="0">
                <a:solidFill>
                  <a:srgbClr val="000000"/>
                </a:solidFill>
                <a:latin typeface="Calibri"/>
                <a:cs typeface="Arial"/>
                <a:sym typeface="Arial"/>
              </a:rPr>
              <a:t>القائم على </a:t>
            </a:r>
            <a:r>
              <a:rPr lang="x-none" sz="2667" kern="0" dirty="0">
                <a:solidFill>
                  <a:srgbClr val="000000"/>
                </a:solidFill>
                <a:latin typeface="Calibri"/>
                <a:cs typeface="Arial"/>
                <a:sym typeface="Arial"/>
              </a:rPr>
              <a:t>النوع الإجتماعي</a:t>
            </a:r>
            <a:r>
              <a:rPr lang="en-US" sz="2667" kern="0" dirty="0">
                <a:solidFill>
                  <a:srgbClr val="000000"/>
                </a:solidFill>
                <a:latin typeface="Calibri"/>
                <a:cs typeface="Arial"/>
                <a:sym typeface="Arial"/>
              </a:rPr>
              <a:t> (GBV) </a:t>
            </a:r>
            <a:r>
              <a:rPr lang="x-none" sz="2667" kern="0" dirty="0">
                <a:solidFill>
                  <a:srgbClr val="000000"/>
                </a:solidFill>
                <a:latin typeface="Calibri"/>
                <a:cs typeface="Arial"/>
                <a:sym typeface="Arial"/>
              </a:rPr>
              <a:t>يُستخدم كمصطلح شامل لأي فعل يتم إرتكابه ضد إرادة شخص ويكون مبني علي إختلافات مُحددة إجتماعياً</a:t>
            </a:r>
            <a:r>
              <a:rPr lang="en-US" sz="2667" kern="0" dirty="0">
                <a:solidFill>
                  <a:srgbClr val="000000"/>
                </a:solidFill>
                <a:latin typeface="Calibri"/>
                <a:cs typeface="Arial"/>
                <a:sym typeface="Arial"/>
              </a:rPr>
              <a:t>) </a:t>
            </a:r>
            <a:r>
              <a:rPr lang="ar-SY" sz="2667" kern="0" dirty="0">
                <a:solidFill>
                  <a:srgbClr val="000000"/>
                </a:solidFill>
                <a:latin typeface="Calibri"/>
                <a:cs typeface="Arial"/>
                <a:sym typeface="Arial"/>
              </a:rPr>
              <a:t>القائم على</a:t>
            </a:r>
            <a:r>
              <a:rPr lang="x-none" sz="2667" kern="0" dirty="0">
                <a:solidFill>
                  <a:srgbClr val="000000"/>
                </a:solidFill>
                <a:latin typeface="Calibri"/>
                <a:cs typeface="Arial"/>
                <a:sym typeface="Arial"/>
              </a:rPr>
              <a:t> النوع الإجتماعي</a:t>
            </a:r>
            <a:r>
              <a:rPr lang="en-US" sz="2667" kern="0" dirty="0">
                <a:solidFill>
                  <a:srgbClr val="000000"/>
                </a:solidFill>
                <a:latin typeface="Calibri"/>
                <a:cs typeface="Arial"/>
                <a:sym typeface="Arial"/>
              </a:rPr>
              <a:t>(</a:t>
            </a:r>
          </a:p>
          <a:p>
            <a:pPr defTabSz="1219170"/>
            <a:endParaRPr lang="en-US" sz="2667" kern="0" dirty="0">
              <a:solidFill>
                <a:srgbClr val="000000"/>
              </a:solidFill>
              <a:latin typeface="Calibri"/>
              <a:cs typeface="Arial"/>
              <a:sym typeface="Arial"/>
            </a:endParaRPr>
          </a:p>
          <a:p>
            <a:pPr defTabSz="1219170"/>
            <a:r>
              <a:rPr lang="en-US" sz="2667" u="sng" kern="0" dirty="0">
                <a:solidFill>
                  <a:srgbClr val="000000"/>
                </a:solidFill>
                <a:latin typeface="Calibri"/>
                <a:cs typeface="Arial"/>
                <a:sym typeface="Arial"/>
              </a:rPr>
              <a:t>According to the IASC Guidelines for Integrating Gender-Based Violence Interventions in Humanitarian Action:</a:t>
            </a:r>
            <a:endParaRPr lang="en-US" sz="2667" kern="0" dirty="0">
              <a:solidFill>
                <a:srgbClr val="000000"/>
              </a:solidFill>
              <a:latin typeface="Calibri"/>
              <a:cs typeface="Arial"/>
              <a:sym typeface="Arial"/>
            </a:endParaRPr>
          </a:p>
          <a:p>
            <a:pPr defTabSz="1219170"/>
            <a:endParaRPr lang="en-US" sz="1067" kern="0" dirty="0">
              <a:solidFill>
                <a:srgbClr val="000000"/>
              </a:solidFill>
              <a:latin typeface="Calibri"/>
              <a:cs typeface="Arial"/>
              <a:sym typeface="Arial"/>
            </a:endParaRPr>
          </a:p>
          <a:p>
            <a:pPr defTabSz="1219170"/>
            <a:r>
              <a:rPr lang="en-US" sz="2667" kern="0" dirty="0">
                <a:solidFill>
                  <a:srgbClr val="000000"/>
                </a:solidFill>
                <a:latin typeface="Calibri"/>
                <a:cs typeface="Arial"/>
                <a:sym typeface="Arial"/>
              </a:rPr>
              <a:t>GBV is an umbrella term for any harmful act that is perpetrated against a person’s will and that is based on socially ascribed (gender) differences between males and females. </a:t>
            </a:r>
          </a:p>
          <a:p>
            <a:pPr defTabSz="1219170"/>
            <a:endParaRPr lang="en-US" sz="2667" kern="0" dirty="0">
              <a:solidFill>
                <a:srgbClr val="000000"/>
              </a:solidFill>
              <a:latin typeface="Arial"/>
              <a:cs typeface="Arial"/>
              <a:sym typeface="Arial"/>
            </a:endParaRPr>
          </a:p>
          <a:p>
            <a:pPr defTabSz="1219170"/>
            <a:endParaRPr lang="en-US" sz="2667" kern="0" dirty="0">
              <a:solidFill>
                <a:srgbClr val="000000"/>
              </a:solidFill>
              <a:latin typeface="Arial"/>
              <a:cs typeface="Arial"/>
              <a:sym typeface="Arial"/>
            </a:endParaRPr>
          </a:p>
          <a:p>
            <a:pPr algn="r" defTabSz="1219170" rtl="1"/>
            <a:endParaRPr lang="en-US" sz="2667" kern="0" dirty="0">
              <a:solidFill>
                <a:srgbClr val="000000"/>
              </a:solidFill>
              <a:latin typeface="Arial"/>
              <a:cs typeface="Arial"/>
              <a:sym typeface="Arial"/>
            </a:endParaRPr>
          </a:p>
        </p:txBody>
      </p:sp>
    </p:spTree>
    <p:extLst>
      <p:ext uri="{BB962C8B-B14F-4D97-AF65-F5344CB8AC3E}">
        <p14:creationId xmlns:p14="http://schemas.microsoft.com/office/powerpoint/2010/main" val="3157882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9" y="0"/>
            <a:ext cx="12181172" cy="6858000"/>
          </a:xfrm>
          <a:prstGeom prst="rect">
            <a:avLst/>
          </a:prstGeom>
        </p:spPr>
      </p:pic>
      <p:sp>
        <p:nvSpPr>
          <p:cNvPr id="273" name="Shape 273"/>
          <p:cNvSpPr txBox="1">
            <a:spLocks noGrp="1"/>
          </p:cNvSpPr>
          <p:nvPr>
            <p:ph type="ctrTitle"/>
          </p:nvPr>
        </p:nvSpPr>
        <p:spPr>
          <a:xfrm>
            <a:off x="451946" y="434976"/>
            <a:ext cx="11740055" cy="1362293"/>
          </a:xfrm>
          <a:prstGeom prst="rect">
            <a:avLst/>
          </a:prstGeom>
          <a:noFill/>
          <a:ln>
            <a:noFill/>
          </a:ln>
        </p:spPr>
        <p:txBody>
          <a:bodyPr vert="horz" lIns="121900" tIns="60933" rIns="121900" bIns="60933" rtlCol="0" anchor="ctr" anchorCtr="0">
            <a:noAutofit/>
          </a:bodyPr>
          <a:lstStyle/>
          <a:p>
            <a:pPr lvl="0" algn="l">
              <a:buSzPct val="25000"/>
            </a:pPr>
            <a:r>
              <a:rPr lang="en-US" b="1" dirty="0" err="1">
                <a:latin typeface="+mn-lt"/>
              </a:rPr>
              <a:t>العنف</a:t>
            </a:r>
            <a:r>
              <a:rPr lang="en-US" b="1" dirty="0">
                <a:latin typeface="+mn-lt"/>
              </a:rPr>
              <a:t> </a:t>
            </a:r>
            <a:r>
              <a:rPr lang="en-US" b="1" dirty="0" err="1">
                <a:latin typeface="+mn-lt"/>
              </a:rPr>
              <a:t>القائم</a:t>
            </a:r>
            <a:r>
              <a:rPr lang="en-US" b="1" dirty="0">
                <a:latin typeface="+mn-lt"/>
              </a:rPr>
              <a:t> </a:t>
            </a:r>
            <a:r>
              <a:rPr lang="en-US" b="1" dirty="0" err="1">
                <a:latin typeface="+mn-lt"/>
              </a:rPr>
              <a:t>عل</a:t>
            </a:r>
            <a:r>
              <a:rPr lang="ar-SY" b="1" dirty="0">
                <a:latin typeface="+mn-lt"/>
              </a:rPr>
              <a:t>ى</a:t>
            </a:r>
            <a:r>
              <a:rPr lang="en-US" b="1" dirty="0">
                <a:latin typeface="+mn-lt"/>
              </a:rPr>
              <a:t> </a:t>
            </a:r>
            <a:r>
              <a:rPr lang="en-US" b="1" dirty="0" err="1">
                <a:latin typeface="+mn-lt"/>
              </a:rPr>
              <a:t>النوع</a:t>
            </a:r>
            <a:r>
              <a:rPr lang="en-US" b="1" dirty="0">
                <a:latin typeface="+mn-lt"/>
              </a:rPr>
              <a:t> </a:t>
            </a:r>
            <a:r>
              <a:rPr lang="en-US" b="1" dirty="0" err="1">
                <a:latin typeface="+mn-lt"/>
              </a:rPr>
              <a:t>الإجتماعي</a:t>
            </a:r>
            <a:br>
              <a:rPr lang="en-US" b="1" dirty="0">
                <a:latin typeface="+mn-lt"/>
              </a:rPr>
            </a:br>
            <a:r>
              <a:rPr lang="en-GB" b="1" dirty="0">
                <a:latin typeface="+mn-lt"/>
              </a:rPr>
              <a:t>Gender-based violence</a:t>
            </a:r>
            <a:endParaRPr b="1" dirty="0">
              <a:latin typeface="+mn-lt"/>
            </a:endParaRPr>
          </a:p>
        </p:txBody>
      </p:sp>
      <p:sp>
        <p:nvSpPr>
          <p:cNvPr id="275" name="Shape 275"/>
          <p:cNvSpPr txBox="1"/>
          <p:nvPr/>
        </p:nvSpPr>
        <p:spPr>
          <a:xfrm>
            <a:off x="-1" y="1905000"/>
            <a:ext cx="12192001" cy="6096000"/>
          </a:xfrm>
          <a:prstGeom prst="rect">
            <a:avLst/>
          </a:prstGeom>
          <a:noFill/>
          <a:ln>
            <a:noFill/>
          </a:ln>
        </p:spPr>
        <p:txBody>
          <a:bodyPr lIns="121900" tIns="60933" rIns="121900" bIns="60933" anchor="t" anchorCtr="0">
            <a:noAutofit/>
          </a:bodyPr>
          <a:lstStyle/>
          <a:p>
            <a:pPr algn="r" defTabSz="1219170" rtl="1">
              <a:buClr>
                <a:srgbClr val="000000"/>
              </a:buClr>
              <a:buSzPct val="100000"/>
            </a:pPr>
            <a:endParaRPr lang="en-US" sz="2667" kern="0" dirty="0">
              <a:solidFill>
                <a:prstClr val="black"/>
              </a:solidFill>
              <a:latin typeface="Calibri"/>
              <a:cs typeface="Arial"/>
              <a:sym typeface="Arial"/>
            </a:endParaRPr>
          </a:p>
          <a:p>
            <a:pPr marL="609585" indent="-609585" algn="r" defTabSz="1219170" rtl="1">
              <a:buClr>
                <a:srgbClr val="000000"/>
              </a:buClr>
              <a:buSzPct val="100000"/>
              <a:buFont typeface="Arial"/>
              <a:buChar char="•"/>
            </a:pPr>
            <a:r>
              <a:rPr lang="en-US" sz="2667" kern="0" dirty="0" err="1">
                <a:solidFill>
                  <a:prstClr val="black"/>
                </a:solidFill>
                <a:latin typeface="Calibri"/>
                <a:cs typeface="Arial"/>
                <a:sym typeface="Arial"/>
              </a:rPr>
              <a:t>النساء</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وال</a:t>
            </a:r>
            <a:r>
              <a:rPr lang="ar-SY" sz="2667" kern="0" dirty="0">
                <a:solidFill>
                  <a:prstClr val="black"/>
                </a:solidFill>
                <a:latin typeface="Calibri"/>
                <a:cs typeface="Arial"/>
                <a:sym typeface="Arial"/>
              </a:rPr>
              <a:t>فتيات</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مظلومات</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في</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كل</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مكان</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من</a:t>
            </a:r>
            <a:r>
              <a:rPr lang="en-US" sz="2667" kern="0" dirty="0">
                <a:solidFill>
                  <a:prstClr val="black"/>
                </a:solidFill>
                <a:latin typeface="Calibri"/>
                <a:cs typeface="Arial"/>
                <a:sym typeface="Arial"/>
              </a:rPr>
              <a:t> </a:t>
            </a:r>
            <a:r>
              <a:rPr lang="ar-SY" sz="2667" kern="0" dirty="0">
                <a:solidFill>
                  <a:prstClr val="black"/>
                </a:solidFill>
                <a:latin typeface="Calibri"/>
                <a:cs typeface="Arial"/>
                <a:sym typeface="Arial"/>
              </a:rPr>
              <a:t>حيث</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القوة</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الإجتماعية</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والنفوذ</a:t>
            </a:r>
            <a:r>
              <a:rPr lang="en-US" sz="2667" kern="0" dirty="0">
                <a:solidFill>
                  <a:prstClr val="black"/>
                </a:solidFill>
                <a:latin typeface="Calibri"/>
                <a:cs typeface="Arial"/>
                <a:sym typeface="Arial"/>
              </a:rPr>
              <a:t> , </a:t>
            </a:r>
            <a:r>
              <a:rPr lang="en-US" sz="2667" kern="0" dirty="0" err="1">
                <a:solidFill>
                  <a:prstClr val="black"/>
                </a:solidFill>
                <a:latin typeface="Calibri"/>
                <a:cs typeface="Arial"/>
                <a:sym typeface="Arial"/>
              </a:rPr>
              <a:t>التحكم</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في</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المصادر</a:t>
            </a:r>
            <a:r>
              <a:rPr lang="en-US" sz="2667" kern="0" dirty="0">
                <a:solidFill>
                  <a:prstClr val="black"/>
                </a:solidFill>
                <a:latin typeface="Calibri"/>
                <a:cs typeface="Arial"/>
                <a:sym typeface="Arial"/>
              </a:rPr>
              <a:t> و </a:t>
            </a:r>
            <a:r>
              <a:rPr lang="en-US" sz="2667" kern="0" dirty="0" err="1">
                <a:solidFill>
                  <a:prstClr val="black"/>
                </a:solidFill>
                <a:latin typeface="Calibri"/>
                <a:cs typeface="Arial"/>
                <a:sym typeface="Arial"/>
              </a:rPr>
              <a:t>في</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أجسادهن</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وفي</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مشاركتهن</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في</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الحياة</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العامة</a:t>
            </a:r>
            <a:r>
              <a:rPr lang="en-US" sz="2667" kern="0" dirty="0">
                <a:solidFill>
                  <a:prstClr val="black"/>
                </a:solidFill>
                <a:latin typeface="Calibri"/>
                <a:cs typeface="Arial"/>
                <a:sym typeface="Arial"/>
              </a:rPr>
              <a:t> – </a:t>
            </a:r>
            <a:r>
              <a:rPr lang="en-US" sz="2667" kern="0" dirty="0" err="1">
                <a:solidFill>
                  <a:prstClr val="black"/>
                </a:solidFill>
                <a:latin typeface="Calibri"/>
                <a:cs typeface="Arial"/>
                <a:sym typeface="Arial"/>
              </a:rPr>
              <a:t>كل</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هذا</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ينتج</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عن</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أدوار</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تُحددها</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الأنظمة</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الإجتماعية</a:t>
            </a:r>
            <a:r>
              <a:rPr lang="en-US" sz="2667" kern="0" dirty="0">
                <a:solidFill>
                  <a:prstClr val="black"/>
                </a:solidFill>
                <a:latin typeface="Calibri"/>
                <a:cs typeface="Arial"/>
                <a:sym typeface="Arial"/>
              </a:rPr>
              <a:t>.</a:t>
            </a:r>
          </a:p>
          <a:p>
            <a:pPr marL="609585" indent="-609585" algn="r" defTabSz="1219170" rtl="1">
              <a:spcBef>
                <a:spcPts val="747"/>
              </a:spcBef>
              <a:buClr>
                <a:srgbClr val="000000"/>
              </a:buClr>
              <a:buSzPct val="100000"/>
              <a:buFont typeface="Arial"/>
              <a:buChar char="•"/>
            </a:pPr>
            <a:r>
              <a:rPr lang="en-US" sz="2667" kern="0" dirty="0" err="1">
                <a:solidFill>
                  <a:prstClr val="black"/>
                </a:solidFill>
                <a:latin typeface="Calibri"/>
                <a:cs typeface="Arial"/>
                <a:sym typeface="Arial"/>
              </a:rPr>
              <a:t>يحدث</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العنف</a:t>
            </a:r>
            <a:r>
              <a:rPr lang="en-US" sz="2667" kern="0" dirty="0">
                <a:solidFill>
                  <a:prstClr val="black"/>
                </a:solidFill>
                <a:latin typeface="Calibri"/>
                <a:cs typeface="Arial"/>
                <a:sym typeface="Arial"/>
              </a:rPr>
              <a:t> </a:t>
            </a:r>
            <a:r>
              <a:rPr lang="ar-SY" sz="2667" kern="0" dirty="0">
                <a:solidFill>
                  <a:prstClr val="black"/>
                </a:solidFill>
                <a:latin typeface="Calibri"/>
                <a:cs typeface="Arial"/>
                <a:sym typeface="Arial"/>
              </a:rPr>
              <a:t>القائم على </a:t>
            </a:r>
            <a:r>
              <a:rPr lang="en-US" sz="2667" kern="0" dirty="0" err="1">
                <a:solidFill>
                  <a:prstClr val="black"/>
                </a:solidFill>
                <a:latin typeface="Calibri"/>
                <a:cs typeface="Arial"/>
                <a:sym typeface="Arial"/>
              </a:rPr>
              <a:t>النوع</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الإجتماعي</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في</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إطار</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هذه</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الحالة</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من</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عدم</a:t>
            </a:r>
            <a:r>
              <a:rPr lang="en-US" sz="2667" kern="0" dirty="0">
                <a:solidFill>
                  <a:prstClr val="black"/>
                </a:solidFill>
                <a:latin typeface="Calibri"/>
                <a:cs typeface="Arial"/>
                <a:sym typeface="Arial"/>
              </a:rPr>
              <a:t> </a:t>
            </a:r>
            <a:r>
              <a:rPr lang="en-US" sz="2667" kern="0" dirty="0" err="1">
                <a:solidFill>
                  <a:prstClr val="black"/>
                </a:solidFill>
                <a:latin typeface="Calibri"/>
                <a:cs typeface="Arial"/>
                <a:sym typeface="Arial"/>
              </a:rPr>
              <a:t>التوازن</a:t>
            </a:r>
            <a:endParaRPr lang="en-US" sz="2667" kern="0" dirty="0">
              <a:solidFill>
                <a:prstClr val="black"/>
              </a:solidFill>
              <a:latin typeface="Calibri"/>
              <a:cs typeface="Arial"/>
              <a:sym typeface="Arial"/>
            </a:endParaRPr>
          </a:p>
          <a:p>
            <a:pPr algn="r" defTabSz="1219170" rtl="1">
              <a:spcBef>
                <a:spcPts val="747"/>
              </a:spcBef>
              <a:buClr>
                <a:srgbClr val="000000"/>
              </a:buClr>
              <a:buSzPct val="100000"/>
            </a:pPr>
            <a:endParaRPr lang="en-US" sz="2667" kern="0" dirty="0">
              <a:solidFill>
                <a:srgbClr val="000000"/>
              </a:solidFill>
              <a:latin typeface="Calibri"/>
              <a:cs typeface="Arial"/>
              <a:sym typeface="Arial"/>
            </a:endParaRPr>
          </a:p>
          <a:p>
            <a:pPr marL="609585" indent="-609585" defTabSz="1219170">
              <a:buFont typeface="Arial"/>
              <a:buChar char="•"/>
            </a:pPr>
            <a:r>
              <a:rPr lang="en-US" sz="2667" kern="0" dirty="0">
                <a:solidFill>
                  <a:srgbClr val="000000"/>
                </a:solidFill>
                <a:latin typeface="Calibri"/>
                <a:cs typeface="Arial"/>
                <a:sym typeface="Arial"/>
              </a:rPr>
              <a:t>Women and girls everywhere are disadvantaged in terms of social power and influence, control of resources, control of their bodies and participation in public life—all as a result of socially determined gender roles and relations</a:t>
            </a:r>
            <a:r>
              <a:rPr lang="en-US" sz="2667" b="1" kern="0" dirty="0">
                <a:solidFill>
                  <a:srgbClr val="000000"/>
                </a:solidFill>
                <a:latin typeface="Calibri"/>
                <a:cs typeface="Arial"/>
                <a:sym typeface="Arial"/>
              </a:rPr>
              <a:t>. </a:t>
            </a:r>
          </a:p>
          <a:p>
            <a:pPr marL="609585" indent="-609585" defTabSz="1219170">
              <a:buFont typeface="Arial"/>
              <a:buChar char="•"/>
            </a:pPr>
            <a:r>
              <a:rPr lang="en-US" sz="2667" kern="0" dirty="0">
                <a:solidFill>
                  <a:srgbClr val="000000"/>
                </a:solidFill>
                <a:latin typeface="Calibri"/>
                <a:cs typeface="Arial"/>
                <a:sym typeface="Arial"/>
              </a:rPr>
              <a:t>Gender-based violence against women and girls occurs in the context of this imbalance.</a:t>
            </a:r>
          </a:p>
          <a:p>
            <a:pPr defTabSz="1219170"/>
            <a:endParaRPr lang="en-US" sz="2667" kern="0" dirty="0">
              <a:solidFill>
                <a:srgbClr val="000000"/>
              </a:solidFill>
              <a:latin typeface="Arial"/>
              <a:cs typeface="Arial"/>
              <a:sym typeface="Arial"/>
            </a:endParaRPr>
          </a:p>
          <a:p>
            <a:pPr defTabSz="1219170"/>
            <a:endParaRPr lang="en-US" sz="2667" kern="0" dirty="0">
              <a:solidFill>
                <a:srgbClr val="000000"/>
              </a:solidFill>
              <a:latin typeface="Arial"/>
              <a:cs typeface="Arial"/>
              <a:sym typeface="Arial"/>
            </a:endParaRPr>
          </a:p>
          <a:p>
            <a:pPr marL="609585" indent="-609585" algn="r" defTabSz="1219170" rtl="1">
              <a:spcBef>
                <a:spcPts val="747"/>
              </a:spcBef>
              <a:buClr>
                <a:srgbClr val="000000"/>
              </a:buClr>
              <a:buSzPct val="100000"/>
              <a:buFont typeface="Arial"/>
              <a:buChar char="•"/>
            </a:pPr>
            <a:endParaRPr lang="en-US" sz="2667" kern="0" dirty="0">
              <a:solidFill>
                <a:srgbClr val="000000"/>
              </a:solidFill>
              <a:latin typeface="Calibri"/>
              <a:ea typeface="Calibri"/>
              <a:cs typeface="Calibri"/>
              <a:sym typeface="Calibri"/>
            </a:endParaRPr>
          </a:p>
          <a:p>
            <a:pPr algn="ctr" defTabSz="1219170" rtl="1">
              <a:spcBef>
                <a:spcPts val="747"/>
              </a:spcBef>
              <a:buClr>
                <a:srgbClr val="888888"/>
              </a:buClr>
            </a:pPr>
            <a:endParaRPr sz="2667"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226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81" name="Shape 281"/>
          <p:cNvSpPr txBox="1">
            <a:spLocks noGrp="1"/>
          </p:cNvSpPr>
          <p:nvPr>
            <p:ph type="ctrTitle"/>
          </p:nvPr>
        </p:nvSpPr>
        <p:spPr>
          <a:xfrm>
            <a:off x="420414" y="0"/>
            <a:ext cx="11907053" cy="1905000"/>
          </a:xfrm>
          <a:prstGeom prst="rect">
            <a:avLst/>
          </a:prstGeom>
          <a:noFill/>
          <a:ln>
            <a:noFill/>
          </a:ln>
        </p:spPr>
        <p:txBody>
          <a:bodyPr vert="horz" lIns="121900" tIns="60933" rIns="121900" bIns="60933" rtlCol="0" anchor="ctr" anchorCtr="0">
            <a:noAutofit/>
          </a:bodyPr>
          <a:lstStyle/>
          <a:p>
            <a:pPr lvl="0" algn="l">
              <a:buSzPct val="25000"/>
            </a:pPr>
            <a:r>
              <a:rPr lang="en-US" b="1" dirty="0" err="1"/>
              <a:t>العنف</a:t>
            </a:r>
            <a:r>
              <a:rPr lang="en-US" b="1" dirty="0"/>
              <a:t> </a:t>
            </a:r>
            <a:r>
              <a:rPr lang="en-US" b="1" dirty="0" err="1"/>
              <a:t>القائم</a:t>
            </a:r>
            <a:r>
              <a:rPr lang="en-US" b="1" dirty="0"/>
              <a:t> </a:t>
            </a:r>
            <a:r>
              <a:rPr lang="ar-SY" b="1" dirty="0"/>
              <a:t>القائم على</a:t>
            </a:r>
            <a:r>
              <a:rPr lang="en-US" b="1" dirty="0"/>
              <a:t> </a:t>
            </a:r>
            <a:r>
              <a:rPr lang="en-US" b="1" dirty="0" err="1"/>
              <a:t>النوع</a:t>
            </a:r>
            <a:r>
              <a:rPr lang="en-US" b="1" dirty="0"/>
              <a:t> </a:t>
            </a:r>
            <a:r>
              <a:rPr lang="en-US" b="1" dirty="0" err="1"/>
              <a:t>الإجتماعي</a:t>
            </a:r>
            <a:br>
              <a:rPr lang="en-US" b="1" dirty="0"/>
            </a:br>
            <a:r>
              <a:rPr lang="en-GB" b="1" dirty="0"/>
              <a:t>Gender-based violence</a:t>
            </a:r>
            <a:endParaRPr lang="en-US" b="1" dirty="0"/>
          </a:p>
        </p:txBody>
      </p:sp>
      <p:sp>
        <p:nvSpPr>
          <p:cNvPr id="283" name="Shape 283"/>
          <p:cNvSpPr txBox="1"/>
          <p:nvPr/>
        </p:nvSpPr>
        <p:spPr>
          <a:xfrm>
            <a:off x="0" y="1905000"/>
            <a:ext cx="12107917" cy="4953000"/>
          </a:xfrm>
          <a:prstGeom prst="rect">
            <a:avLst/>
          </a:prstGeom>
          <a:noFill/>
          <a:ln>
            <a:noFill/>
          </a:ln>
        </p:spPr>
        <p:txBody>
          <a:bodyPr lIns="121900" tIns="60933" rIns="121900" bIns="60933" anchor="t" anchorCtr="0">
            <a:noAutofit/>
          </a:bodyPr>
          <a:lstStyle/>
          <a:p>
            <a:pPr marL="609585" indent="-609585" algn="r" defTabSz="1219170" rtl="1">
              <a:buClr>
                <a:srgbClr val="000000"/>
              </a:buClr>
              <a:buSzPct val="100000"/>
              <a:buFont typeface="Arial"/>
              <a:buChar char="•"/>
            </a:pPr>
            <a:r>
              <a:rPr lang="en-US" sz="2533" kern="0" dirty="0" err="1">
                <a:solidFill>
                  <a:srgbClr val="000000"/>
                </a:solidFill>
                <a:latin typeface="Calibri"/>
                <a:ea typeface="Calibri"/>
                <a:cs typeface="Calibri"/>
                <a:sym typeface="Calibri"/>
              </a:rPr>
              <a:t>يجب</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أن</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يُحلل</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القائمين</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علي</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العمل</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الإنساني</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مختلف</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نقاط</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الضعف</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النوع</a:t>
            </a:r>
            <a:r>
              <a:rPr lang="en-US" sz="2533" kern="0" dirty="0">
                <a:solidFill>
                  <a:srgbClr val="000000"/>
                </a:solidFill>
                <a:latin typeface="Calibri"/>
                <a:ea typeface="Calibri"/>
                <a:cs typeface="Calibri"/>
                <a:sym typeface="Calibri"/>
              </a:rPr>
              <a:t> </a:t>
            </a:r>
            <a:r>
              <a:rPr lang="ar-SY" sz="2533" kern="0" dirty="0">
                <a:solidFill>
                  <a:srgbClr val="000000"/>
                </a:solidFill>
                <a:latin typeface="Calibri"/>
                <a:ea typeface="Calibri"/>
                <a:cs typeface="Calibri"/>
                <a:sym typeface="Calibri"/>
              </a:rPr>
              <a:t>ال</a:t>
            </a:r>
            <a:r>
              <a:rPr lang="en-US" sz="2533" kern="0" dirty="0" err="1">
                <a:solidFill>
                  <a:srgbClr val="000000"/>
                </a:solidFill>
                <a:latin typeface="Calibri"/>
                <a:ea typeface="Calibri"/>
                <a:cs typeface="Calibri"/>
                <a:sym typeface="Calibri"/>
              </a:rPr>
              <a:t>إجتماعية</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التي</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قد</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تضع</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الرجال</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النساء</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الأولاد</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والبنات</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في</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مستوي</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مرتفع</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من</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التعرض</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للعنف</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والعمل</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علي</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التأكد</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من</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توفر</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الرعاية</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والدعم</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لكل</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a:t>
            </a:r>
            <a:r>
              <a:rPr lang="ar-SY" sz="2533" kern="0" dirty="0">
                <a:solidFill>
                  <a:srgbClr val="000000"/>
                </a:solidFill>
                <a:latin typeface="Calibri"/>
                <a:ea typeface="Calibri"/>
                <a:cs typeface="Calibri"/>
                <a:sym typeface="Calibri"/>
              </a:rPr>
              <a:t>ناجيات</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أو</a:t>
            </a:r>
            <a:r>
              <a:rPr lang="en-US" sz="2533" kern="0" dirty="0">
                <a:solidFill>
                  <a:srgbClr val="000000"/>
                </a:solidFill>
                <a:latin typeface="Calibri"/>
                <a:ea typeface="Calibri"/>
                <a:cs typeface="Calibri"/>
                <a:sym typeface="Calibri"/>
              </a:rPr>
              <a:t> </a:t>
            </a:r>
            <a:r>
              <a:rPr lang="en-US" sz="2533" kern="0" dirty="0" err="1">
                <a:solidFill>
                  <a:srgbClr val="000000"/>
                </a:solidFill>
                <a:latin typeface="Calibri"/>
                <a:ea typeface="Calibri"/>
                <a:cs typeface="Calibri"/>
                <a:sym typeface="Calibri"/>
              </a:rPr>
              <a:t>الناجين</a:t>
            </a:r>
            <a:r>
              <a:rPr lang="en-US" sz="2533" kern="0" dirty="0">
                <a:solidFill>
                  <a:srgbClr val="000000"/>
                </a:solidFill>
                <a:latin typeface="Calibri"/>
                <a:ea typeface="Calibri"/>
                <a:cs typeface="Calibri"/>
                <a:sym typeface="Calibri"/>
              </a:rPr>
              <a:t>.</a:t>
            </a:r>
          </a:p>
          <a:p>
            <a:pPr marL="609585" indent="-609585" algn="r" defTabSz="1219170" rtl="1">
              <a:spcBef>
                <a:spcPts val="747"/>
              </a:spcBef>
              <a:buClr>
                <a:srgbClr val="000000"/>
              </a:buClr>
              <a:buSzPct val="116666"/>
              <a:buFont typeface="Arial"/>
              <a:buChar char="•"/>
            </a:pPr>
            <a:r>
              <a:rPr lang="en-US" sz="2533" b="1" kern="0" dirty="0" err="1">
                <a:solidFill>
                  <a:srgbClr val="000000"/>
                </a:solidFill>
                <a:latin typeface="Calibri"/>
                <a:ea typeface="Calibri"/>
                <a:cs typeface="Calibri"/>
                <a:sym typeface="Calibri"/>
              </a:rPr>
              <a:t>يجب</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أن</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يتم</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إيلاء</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الإناث</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إهتماماً</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خاصاً</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نظراً</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للإرتفاع</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الواضح</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في</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نقاط</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ضعفهن</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للعنف</a:t>
            </a:r>
            <a:r>
              <a:rPr lang="en-US" sz="2533" b="1" kern="0" dirty="0">
                <a:solidFill>
                  <a:srgbClr val="000000"/>
                </a:solidFill>
                <a:latin typeface="Calibri"/>
                <a:ea typeface="Calibri"/>
                <a:cs typeface="Calibri"/>
                <a:sym typeface="Calibri"/>
              </a:rPr>
              <a:t> </a:t>
            </a:r>
            <a:r>
              <a:rPr lang="ar-SY" sz="2533" b="1" kern="0" dirty="0">
                <a:solidFill>
                  <a:srgbClr val="000000"/>
                </a:solidFill>
                <a:latin typeface="Calibri"/>
                <a:ea typeface="Calibri"/>
                <a:cs typeface="Calibri"/>
                <a:sym typeface="Calibri"/>
              </a:rPr>
              <a:t>القائم على</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النوع</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الإجتماعي</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التمييز</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الشامل</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الذي</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يتعرضن</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له</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وفقدانهن</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لوصول</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آمن</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ومت</a:t>
            </a:r>
            <a:r>
              <a:rPr lang="x-none" sz="2533" b="1" kern="0" dirty="0">
                <a:solidFill>
                  <a:srgbClr val="000000"/>
                </a:solidFill>
                <a:latin typeface="Calibri"/>
                <a:ea typeface="Calibri"/>
                <a:cs typeface="Calibri"/>
                <a:sym typeface="Calibri"/>
              </a:rPr>
              <a:t>ساو</a:t>
            </a:r>
            <a:r>
              <a:rPr lang="en-US" sz="2533" b="1" kern="0" dirty="0">
                <a:solidFill>
                  <a:srgbClr val="000000"/>
                </a:solidFill>
                <a:latin typeface="Calibri"/>
                <a:ea typeface="Calibri"/>
                <a:cs typeface="Calibri"/>
                <a:sym typeface="Calibri"/>
              </a:rPr>
              <a:t>ي </a:t>
            </a:r>
            <a:r>
              <a:rPr lang="en-US" sz="2533" b="1" kern="0" dirty="0" err="1">
                <a:solidFill>
                  <a:srgbClr val="000000"/>
                </a:solidFill>
                <a:latin typeface="Calibri"/>
                <a:ea typeface="Calibri"/>
                <a:cs typeface="Calibri"/>
                <a:sym typeface="Calibri"/>
              </a:rPr>
              <a:t>للمساعدة</a:t>
            </a:r>
            <a:r>
              <a:rPr lang="en-US" sz="2533" b="1" kern="0" dirty="0">
                <a:solidFill>
                  <a:srgbClr val="000000"/>
                </a:solidFill>
                <a:latin typeface="Calibri"/>
                <a:ea typeface="Calibri"/>
                <a:cs typeface="Calibri"/>
                <a:sym typeface="Calibri"/>
              </a:rPr>
              <a:t> </a:t>
            </a:r>
            <a:r>
              <a:rPr lang="en-US" sz="2533" b="1" kern="0" dirty="0" err="1">
                <a:solidFill>
                  <a:srgbClr val="000000"/>
                </a:solidFill>
                <a:latin typeface="Calibri"/>
                <a:ea typeface="Calibri"/>
                <a:cs typeface="Calibri"/>
                <a:sym typeface="Calibri"/>
              </a:rPr>
              <a:t>الإنسانية</a:t>
            </a:r>
            <a:r>
              <a:rPr lang="en-US" sz="2533" b="1" kern="0" dirty="0">
                <a:solidFill>
                  <a:srgbClr val="000000"/>
                </a:solidFill>
                <a:latin typeface="Calibri"/>
                <a:ea typeface="Calibri"/>
                <a:cs typeface="Calibri"/>
                <a:sym typeface="Calibri"/>
              </a:rPr>
              <a:t> .</a:t>
            </a:r>
            <a:endParaRPr lang="en-US" sz="2533" kern="0" dirty="0">
              <a:solidFill>
                <a:srgbClr val="000000"/>
              </a:solidFill>
              <a:latin typeface="Calibri"/>
              <a:cs typeface="Arial"/>
              <a:sym typeface="Arial"/>
            </a:endParaRPr>
          </a:p>
          <a:p>
            <a:pPr marL="609585" indent="-609585" defTabSz="1219170">
              <a:buFont typeface="Arial"/>
              <a:buChar char="•"/>
            </a:pPr>
            <a:r>
              <a:rPr lang="en-US" sz="2533" kern="0" dirty="0">
                <a:solidFill>
                  <a:srgbClr val="000000"/>
                </a:solidFill>
                <a:latin typeface="Calibri"/>
                <a:cs typeface="Arial"/>
                <a:sym typeface="Arial"/>
              </a:rPr>
              <a:t>Humanitarian actors must analyze different gendered vulnerabilities that may put men, women, boys and girls at heightened risk of violence and ensure care and support for all survivors.</a:t>
            </a:r>
          </a:p>
          <a:p>
            <a:pPr marL="609585" indent="-609585" defTabSz="1219170">
              <a:buFont typeface="Arial"/>
              <a:buChar char="•"/>
            </a:pPr>
            <a:r>
              <a:rPr lang="en-US" sz="2533" b="1" kern="0" dirty="0">
                <a:solidFill>
                  <a:srgbClr val="000000"/>
                </a:solidFill>
                <a:latin typeface="Calibri"/>
                <a:cs typeface="Arial"/>
                <a:sym typeface="Arial"/>
              </a:rPr>
              <a:t>Special attention should be given to females due to their documented greater vulnerabilities to GBV, the overarching discrimination they experience, and their lack of safe and equitable access to humanitarian assistance.</a:t>
            </a:r>
            <a:r>
              <a:rPr lang="en-US" sz="2667" b="1" kern="0" dirty="0">
                <a:solidFill>
                  <a:srgbClr val="000000"/>
                </a:solidFill>
                <a:latin typeface="Calibri"/>
                <a:cs typeface="Arial"/>
                <a:sym typeface="Arial"/>
              </a:rPr>
              <a:t>	</a:t>
            </a:r>
            <a:r>
              <a:rPr lang="en-US" sz="2667" kern="0" dirty="0">
                <a:solidFill>
                  <a:srgbClr val="000000"/>
                </a:solidFill>
                <a:latin typeface="Calibri"/>
                <a:cs typeface="Arial"/>
                <a:sym typeface="Arial"/>
              </a:rPr>
              <a:t>  </a:t>
            </a:r>
          </a:p>
          <a:p>
            <a:pPr algn="r" defTabSz="1219170" rtl="1">
              <a:spcBef>
                <a:spcPts val="747"/>
              </a:spcBef>
              <a:buClr>
                <a:srgbClr val="000000"/>
              </a:buClr>
              <a:buSzPct val="116666"/>
            </a:pPr>
            <a:r>
              <a:rPr lang="en-US" sz="2667" kern="0" dirty="0">
                <a:solidFill>
                  <a:srgbClr val="888888"/>
                </a:solidFill>
                <a:latin typeface="Calibri"/>
                <a:ea typeface="Calibri"/>
                <a:cs typeface="Calibri"/>
                <a:sym typeface="Calibri"/>
              </a:rPr>
              <a:t> </a:t>
            </a:r>
            <a:r>
              <a:rPr lang="en-US" sz="2667" kern="0" dirty="0">
                <a:solidFill>
                  <a:srgbClr val="000000"/>
                </a:solidFill>
                <a:latin typeface="Calibri"/>
                <a:ea typeface="Calibri"/>
                <a:cs typeface="Calibri"/>
                <a:sym typeface="Calibri"/>
              </a:rPr>
              <a:t> </a:t>
            </a:r>
          </a:p>
          <a:p>
            <a:pPr algn="ctr" defTabSz="1219170" rtl="1">
              <a:spcBef>
                <a:spcPts val="747"/>
              </a:spcBef>
              <a:buClr>
                <a:srgbClr val="888888"/>
              </a:buClr>
            </a:pPr>
            <a:endParaRPr sz="24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9417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76" y="274638"/>
            <a:ext cx="8727011" cy="1143000"/>
          </a:xfrm>
        </p:spPr>
        <p:txBody>
          <a:bodyPr>
            <a:normAutofit fontScale="90000"/>
          </a:bodyPr>
          <a:lstStyle/>
          <a:p>
            <a:pPr algn="l"/>
            <a:r>
              <a:rPr lang="en-US" dirty="0">
                <a:solidFill>
                  <a:schemeClr val="bg1"/>
                </a:solidFill>
              </a:rPr>
              <a:t>Modalities of GBV programming  </a:t>
            </a:r>
          </a:p>
        </p:txBody>
      </p:sp>
      <p:sp>
        <p:nvSpPr>
          <p:cNvPr id="3" name="Content Placeholder 2"/>
          <p:cNvSpPr>
            <a:spLocks noGrp="1"/>
          </p:cNvSpPr>
          <p:nvPr>
            <p:ph idx="1"/>
          </p:nvPr>
        </p:nvSpPr>
        <p:spPr>
          <a:xfrm>
            <a:off x="456778" y="2042674"/>
            <a:ext cx="11228319" cy="4461304"/>
          </a:xfrm>
        </p:spPr>
        <p:txBody>
          <a:bodyPr>
            <a:normAutofit fontScale="92500" lnSpcReduction="10000"/>
          </a:bodyPr>
          <a:lstStyle/>
          <a:p>
            <a:r>
              <a:rPr lang="en-US" dirty="0"/>
              <a:t>The best way to provide GBV services in areas reachable from Turkey cross border is through women and girls safe spaces </a:t>
            </a:r>
          </a:p>
          <a:p>
            <a:pPr marL="0" indent="0">
              <a:buNone/>
            </a:pPr>
            <a:r>
              <a:rPr lang="en-US" dirty="0"/>
              <a:t>What do you think of this sentence? Do you agree or disagree? </a:t>
            </a:r>
          </a:p>
          <a:p>
            <a:pPr marL="0" indent="0">
              <a:buNone/>
            </a:pPr>
            <a:r>
              <a:rPr lang="en-US" dirty="0"/>
              <a:t>Can you think about other modalities of service provision? Listing…..</a:t>
            </a:r>
          </a:p>
          <a:p>
            <a:endParaRPr lang="en-US" dirty="0"/>
          </a:p>
          <a:p>
            <a:endParaRPr lang="en-US" dirty="0"/>
          </a:p>
        </p:txBody>
      </p:sp>
    </p:spTree>
    <p:extLst>
      <p:ext uri="{BB962C8B-B14F-4D97-AF65-F5344CB8AC3E}">
        <p14:creationId xmlns:p14="http://schemas.microsoft.com/office/powerpoint/2010/main" val="2366988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76" y="274638"/>
            <a:ext cx="8727011" cy="1143000"/>
          </a:xfrm>
        </p:spPr>
        <p:txBody>
          <a:bodyPr>
            <a:normAutofit fontScale="90000"/>
          </a:bodyPr>
          <a:lstStyle/>
          <a:p>
            <a:pPr algn="l"/>
            <a:r>
              <a:rPr lang="en-US" dirty="0">
                <a:solidFill>
                  <a:schemeClr val="bg1"/>
                </a:solidFill>
              </a:rPr>
              <a:t>Modalities of GBV programming   </a:t>
            </a:r>
          </a:p>
        </p:txBody>
      </p:sp>
      <p:sp>
        <p:nvSpPr>
          <p:cNvPr id="3" name="Content Placeholder 2"/>
          <p:cNvSpPr>
            <a:spLocks noGrp="1"/>
          </p:cNvSpPr>
          <p:nvPr>
            <p:ph idx="1"/>
          </p:nvPr>
        </p:nvSpPr>
        <p:spPr>
          <a:xfrm>
            <a:off x="456778" y="2042674"/>
            <a:ext cx="11228319" cy="4461304"/>
          </a:xfrm>
        </p:spPr>
        <p:txBody>
          <a:bodyPr>
            <a:normAutofit fontScale="70000" lnSpcReduction="20000"/>
          </a:bodyPr>
          <a:lstStyle/>
          <a:p>
            <a:r>
              <a:rPr lang="en-US" dirty="0"/>
              <a:t>Integrated in static facilities as IYCF-nutrition clinics, reproductive health clinics or PHCs </a:t>
            </a:r>
          </a:p>
          <a:p>
            <a:pPr lvl="1">
              <a:buFont typeface="Wingdings" panose="05000000000000000000" pitchFamily="2" charset="2"/>
              <a:buChar char="Ø"/>
            </a:pPr>
            <a:r>
              <a:rPr lang="en-US" dirty="0"/>
              <a:t>Facilities where traditionally women meet and it is considered safe and acceptable </a:t>
            </a:r>
          </a:p>
          <a:p>
            <a:pPr marL="685166" indent="-609036"/>
            <a:r>
              <a:rPr lang="en-US" dirty="0"/>
              <a:t>Mobile clinics </a:t>
            </a:r>
          </a:p>
          <a:p>
            <a:pPr marL="685166" indent="-609036"/>
            <a:r>
              <a:rPr lang="en-US" dirty="0"/>
              <a:t>Community center, CFSs, MHPSS </a:t>
            </a:r>
          </a:p>
          <a:p>
            <a:pPr marL="685166" indent="-609036"/>
            <a:r>
              <a:rPr lang="en-US" dirty="0"/>
              <a:t>Community based women groups </a:t>
            </a:r>
          </a:p>
          <a:p>
            <a:pPr marL="685166" indent="-609036"/>
            <a:r>
              <a:rPr lang="en-US" dirty="0"/>
              <a:t>Livelihood programs- vocational schools </a:t>
            </a:r>
          </a:p>
          <a:p>
            <a:pPr marL="685166" indent="-609036"/>
            <a:r>
              <a:rPr lang="en-US" dirty="0"/>
              <a:t>GBV programs in schools including prevention as awareness but also counsellors and one to one support </a:t>
            </a:r>
          </a:p>
          <a:p>
            <a:endParaRPr lang="en-US" dirty="0"/>
          </a:p>
          <a:p>
            <a:endParaRPr lang="en-US" dirty="0"/>
          </a:p>
        </p:txBody>
      </p:sp>
    </p:spTree>
    <p:extLst>
      <p:ext uri="{BB962C8B-B14F-4D97-AF65-F5344CB8AC3E}">
        <p14:creationId xmlns:p14="http://schemas.microsoft.com/office/powerpoint/2010/main" val="81861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349580"/>
            <a:ext cx="7886700" cy="994172"/>
          </a:xfrm>
        </p:spPr>
        <p:txBody>
          <a:bodyPr>
            <a:normAutofit/>
          </a:bodyPr>
          <a:lstStyle/>
          <a:p>
            <a:pPr algn="r" rtl="1"/>
            <a:r>
              <a:rPr lang="ar-JO" b="1" dirty="0"/>
              <a:t>أهداف التدريب</a:t>
            </a:r>
            <a:endParaRPr lang="en-US" b="1" dirty="0"/>
          </a:p>
        </p:txBody>
      </p:sp>
      <p:sp>
        <p:nvSpPr>
          <p:cNvPr id="3" name="Content Placeholder 2"/>
          <p:cNvSpPr>
            <a:spLocks noGrp="1"/>
          </p:cNvSpPr>
          <p:nvPr>
            <p:ph idx="1"/>
          </p:nvPr>
        </p:nvSpPr>
        <p:spPr>
          <a:xfrm>
            <a:off x="2152650" y="2047136"/>
            <a:ext cx="7886700" cy="3442836"/>
          </a:xfrm>
        </p:spPr>
        <p:txBody>
          <a:bodyPr>
            <a:normAutofit fontScale="62500" lnSpcReduction="20000"/>
          </a:bodyPr>
          <a:lstStyle/>
          <a:p>
            <a:pPr marL="0" indent="0" algn="r" rtl="1">
              <a:spcBef>
                <a:spcPts val="0"/>
              </a:spcBef>
              <a:buNone/>
              <a:defRPr/>
            </a:pPr>
            <a:r>
              <a:rPr lang="ar-JO" dirty="0"/>
              <a:t>بحلول نهاية البرنامج التدريبي، سيكون المشاركون:</a:t>
            </a:r>
            <a:endParaRPr lang="en-US" dirty="0"/>
          </a:p>
          <a:p>
            <a:pPr marL="0" indent="0">
              <a:spcBef>
                <a:spcPts val="0"/>
              </a:spcBef>
              <a:buNone/>
              <a:defRPr/>
            </a:pPr>
            <a:endParaRPr lang="en-US" dirty="0"/>
          </a:p>
          <a:p>
            <a:pPr algn="r" rtl="1">
              <a:spcBef>
                <a:spcPts val="0"/>
              </a:spcBef>
            </a:pPr>
            <a:r>
              <a:rPr lang="ar-JO" dirty="0"/>
              <a:t>قد فهموا بطريقة أكثر تعمقا</a:t>
            </a:r>
            <a:r>
              <a:rPr lang="ar-SY" dirty="0"/>
              <a:t>ً</a:t>
            </a:r>
            <a:r>
              <a:rPr lang="ar-JO" dirty="0"/>
              <a:t> خبرات النساء والفتيات وكيفية الاستجابة لاحتياجاتهن؛</a:t>
            </a:r>
            <a:endParaRPr lang="en-US" dirty="0"/>
          </a:p>
          <a:p>
            <a:pPr algn="r" rtl="1">
              <a:spcBef>
                <a:spcPts val="0"/>
              </a:spcBef>
            </a:pPr>
            <a:r>
              <a:rPr lang="ar-JO" dirty="0"/>
              <a:t>قد فهموا الحاجة إلى ا</a:t>
            </a:r>
            <a:r>
              <a:rPr lang="ar-SY" dirty="0"/>
              <a:t>لمساحات</a:t>
            </a:r>
            <a:r>
              <a:rPr lang="ar-JO" dirty="0"/>
              <a:t> الآمنة للنساء والفتيات وأهداف هذه ال</a:t>
            </a:r>
            <a:r>
              <a:rPr lang="ar-SY" dirty="0"/>
              <a:t>مساحات.</a:t>
            </a:r>
            <a:endParaRPr lang="en-US" dirty="0"/>
          </a:p>
          <a:p>
            <a:pPr algn="r" rtl="1">
              <a:spcBef>
                <a:spcPts val="0"/>
              </a:spcBef>
            </a:pPr>
            <a:r>
              <a:rPr lang="ar-JO" dirty="0"/>
              <a:t>قد فهموا كيفية القيام بتصميم ال</a:t>
            </a:r>
            <a:r>
              <a:rPr lang="ar-SY" dirty="0"/>
              <a:t>مساحات</a:t>
            </a:r>
            <a:r>
              <a:rPr lang="ar-JO" dirty="0"/>
              <a:t> الآمنة للنساء والفتيات، وإقامتها، ومراقبتها، وتقييمها وفق المبادئ التوجيهية.</a:t>
            </a:r>
            <a:endParaRPr lang="en-US" dirty="0"/>
          </a:p>
          <a:p>
            <a:pPr algn="r" rtl="1">
              <a:spcBef>
                <a:spcPts val="0"/>
              </a:spcBef>
            </a:pPr>
            <a:r>
              <a:rPr lang="ar-SY" dirty="0"/>
              <a:t>أن يكونوا قادرين على إعادة تقديم هذا التدريب للعاملين في الميدان.</a:t>
            </a:r>
            <a:endParaRPr lang="en-US" dirty="0"/>
          </a:p>
          <a:p>
            <a:pPr>
              <a:spcBef>
                <a:spcPts val="0"/>
              </a:spcBef>
            </a:pP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3</a:t>
            </a:fld>
            <a:endParaRPr lang="en-US" dirty="0"/>
          </a:p>
        </p:txBody>
      </p:sp>
    </p:spTree>
    <p:extLst>
      <p:ext uri="{BB962C8B-B14F-4D97-AF65-F5344CB8AC3E}">
        <p14:creationId xmlns:p14="http://schemas.microsoft.com/office/powerpoint/2010/main" val="1373191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879" y="454814"/>
            <a:ext cx="7886700" cy="912237"/>
          </a:xfrm>
        </p:spPr>
        <p:txBody>
          <a:bodyPr/>
          <a:lstStyle/>
          <a:p>
            <a:pPr algn="r" rtl="1"/>
            <a:r>
              <a:rPr lang="ar-JO" b="1" dirty="0"/>
              <a:t>الجلسة الرابعة</a:t>
            </a:r>
            <a:endParaRPr lang="en-US" b="1" dirty="0"/>
          </a:p>
        </p:txBody>
      </p:sp>
      <p:sp>
        <p:nvSpPr>
          <p:cNvPr id="3" name="Text Placeholder 2"/>
          <p:cNvSpPr>
            <a:spLocks noGrp="1"/>
          </p:cNvSpPr>
          <p:nvPr>
            <p:ph type="body" idx="1"/>
          </p:nvPr>
        </p:nvSpPr>
        <p:spPr>
          <a:xfrm>
            <a:off x="2147888" y="3168083"/>
            <a:ext cx="7886700" cy="1125140"/>
          </a:xfrm>
        </p:spPr>
        <p:txBody>
          <a:bodyPr>
            <a:normAutofit/>
          </a:bodyPr>
          <a:lstStyle/>
          <a:p>
            <a:pPr algn="r" rtl="1"/>
            <a:r>
              <a:rPr lang="ar-JO" sz="4500" b="1" dirty="0">
                <a:solidFill>
                  <a:schemeClr val="tx1"/>
                </a:solidFill>
              </a:rPr>
              <a:t>مبادئ المساحات الآمنة</a:t>
            </a:r>
            <a:endParaRPr lang="en-US" sz="4500" dirty="0">
              <a:solidFill>
                <a:schemeClr val="tx1"/>
              </a:solidFill>
            </a:endParaRPr>
          </a:p>
        </p:txBody>
      </p:sp>
      <p:sp>
        <p:nvSpPr>
          <p:cNvPr id="4" name="Slide Number Placeholder 3"/>
          <p:cNvSpPr>
            <a:spLocks noGrp="1"/>
          </p:cNvSpPr>
          <p:nvPr>
            <p:ph type="sldNum" sz="quarter" idx="12"/>
          </p:nvPr>
        </p:nvSpPr>
        <p:spPr/>
        <p:txBody>
          <a:bodyPr/>
          <a:lstStyle/>
          <a:p>
            <a:fld id="{D1D76216-FB9D-7241-B3C8-D0ABCF48D3EF}" type="slidenum">
              <a:rPr lang="en-US" smtClean="0"/>
              <a:pPr/>
              <a:t>30</a:t>
            </a:fld>
            <a:endParaRPr lang="en-US" dirty="0"/>
          </a:p>
        </p:txBody>
      </p:sp>
    </p:spTree>
    <p:extLst>
      <p:ext uri="{BB962C8B-B14F-4D97-AF65-F5344CB8AC3E}">
        <p14:creationId xmlns:p14="http://schemas.microsoft.com/office/powerpoint/2010/main" val="927048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D76216-FB9D-7241-B3C8-D0ABCF48D3EF}" type="slidenum">
              <a:rPr lang="en-US" smtClean="0"/>
              <a:pPr/>
              <a:t>31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161" y="2565495"/>
            <a:ext cx="8988154" cy="3950208"/>
          </a:xfrm>
          <a:prstGeom prst="rect">
            <a:avLst/>
          </a:prstGeom>
        </p:spPr>
      </p:pic>
      <p:grpSp>
        <p:nvGrpSpPr>
          <p:cNvPr id="12" name="Group 11"/>
          <p:cNvGrpSpPr/>
          <p:nvPr/>
        </p:nvGrpSpPr>
        <p:grpSpPr>
          <a:xfrm>
            <a:off x="1762988" y="2565495"/>
            <a:ext cx="8618500" cy="1216261"/>
            <a:chOff x="278780" y="1395911"/>
            <a:chExt cx="8618500" cy="1216261"/>
          </a:xfrm>
        </p:grpSpPr>
        <p:sp>
          <p:nvSpPr>
            <p:cNvPr id="6" name="TextBox 5"/>
            <p:cNvSpPr txBox="1"/>
            <p:nvPr/>
          </p:nvSpPr>
          <p:spPr>
            <a:xfrm>
              <a:off x="278780" y="1395911"/>
              <a:ext cx="1059366" cy="1077218"/>
            </a:xfrm>
            <a:prstGeom prst="rect">
              <a:avLst/>
            </a:prstGeom>
            <a:noFill/>
          </p:spPr>
          <p:txBody>
            <a:bodyPr wrap="square" rtlCol="0">
              <a:spAutoFit/>
            </a:bodyPr>
            <a:lstStyle/>
            <a:p>
              <a:pPr algn="ctr" rtl="1"/>
              <a:r>
                <a:rPr lang="ar-JO" sz="1600" b="1" dirty="0"/>
                <a:t>توفير القيادة والتمكين للنساء والفتيات</a:t>
              </a:r>
              <a:endParaRPr lang="en-US" sz="1600" dirty="0"/>
            </a:p>
          </p:txBody>
        </p:sp>
        <p:sp>
          <p:nvSpPr>
            <p:cNvPr id="7" name="TextBox 6"/>
            <p:cNvSpPr txBox="1"/>
            <p:nvPr/>
          </p:nvSpPr>
          <p:spPr>
            <a:xfrm>
              <a:off x="1728438" y="1642132"/>
              <a:ext cx="1059366" cy="830997"/>
            </a:xfrm>
            <a:prstGeom prst="rect">
              <a:avLst/>
            </a:prstGeom>
            <a:noFill/>
          </p:spPr>
          <p:txBody>
            <a:bodyPr wrap="square" rtlCol="0">
              <a:spAutoFit/>
            </a:bodyPr>
            <a:lstStyle/>
            <a:p>
              <a:pPr algn="ctr" rtl="1"/>
              <a:r>
                <a:rPr lang="ar-JO" sz="1600" b="1" dirty="0"/>
                <a:t>ال</a:t>
              </a:r>
              <a:r>
                <a:rPr lang="ar-SY" sz="1600" b="1" dirty="0"/>
                <a:t>ارتكاز</a:t>
              </a:r>
              <a:r>
                <a:rPr lang="ar-JO" sz="1600" b="1" dirty="0"/>
                <a:t> </a:t>
              </a:r>
              <a:r>
                <a:rPr lang="ar-SY" sz="1600" b="1" dirty="0"/>
                <a:t>على</a:t>
              </a:r>
              <a:r>
                <a:rPr lang="ar-JO" sz="1600" b="1" dirty="0"/>
                <a:t> المستفيدات/ الناجيات</a:t>
              </a:r>
              <a:endParaRPr lang="en-US" sz="1600" dirty="0"/>
            </a:p>
          </p:txBody>
        </p:sp>
        <p:sp>
          <p:nvSpPr>
            <p:cNvPr id="8" name="TextBox 7"/>
            <p:cNvSpPr txBox="1"/>
            <p:nvPr/>
          </p:nvSpPr>
          <p:spPr>
            <a:xfrm>
              <a:off x="3178097" y="1642132"/>
              <a:ext cx="1059366" cy="830997"/>
            </a:xfrm>
            <a:prstGeom prst="rect">
              <a:avLst/>
            </a:prstGeom>
            <a:noFill/>
          </p:spPr>
          <p:txBody>
            <a:bodyPr wrap="square" rtlCol="0">
              <a:spAutoFit/>
            </a:bodyPr>
            <a:lstStyle/>
            <a:p>
              <a:pPr algn="ctr" rtl="1"/>
              <a:r>
                <a:rPr lang="ar-JO" sz="1600" b="1" dirty="0"/>
                <a:t>الأمان وسهولة الوصول </a:t>
              </a:r>
              <a:endParaRPr lang="en-US" sz="1600" dirty="0"/>
            </a:p>
          </p:txBody>
        </p:sp>
        <p:sp>
          <p:nvSpPr>
            <p:cNvPr id="9" name="TextBox 8"/>
            <p:cNvSpPr txBox="1"/>
            <p:nvPr/>
          </p:nvSpPr>
          <p:spPr>
            <a:xfrm>
              <a:off x="4728117" y="1642132"/>
              <a:ext cx="1059366" cy="830997"/>
            </a:xfrm>
            <a:prstGeom prst="rect">
              <a:avLst/>
            </a:prstGeom>
            <a:noFill/>
          </p:spPr>
          <p:txBody>
            <a:bodyPr wrap="square" rtlCol="0">
              <a:spAutoFit/>
            </a:bodyPr>
            <a:lstStyle/>
            <a:p>
              <a:pPr algn="ctr" rtl="1"/>
              <a:r>
                <a:rPr lang="ar-JO" sz="1600" b="1" dirty="0"/>
                <a:t>إشراك المجتمع المحلي</a:t>
              </a:r>
              <a:endParaRPr lang="en-US" sz="1600" dirty="0"/>
            </a:p>
          </p:txBody>
        </p:sp>
        <p:sp>
          <p:nvSpPr>
            <p:cNvPr id="10" name="TextBox 9"/>
            <p:cNvSpPr txBox="1"/>
            <p:nvPr/>
          </p:nvSpPr>
          <p:spPr>
            <a:xfrm>
              <a:off x="6188927" y="1642132"/>
              <a:ext cx="1059366" cy="830997"/>
            </a:xfrm>
            <a:prstGeom prst="rect">
              <a:avLst/>
            </a:prstGeom>
            <a:noFill/>
          </p:spPr>
          <p:txBody>
            <a:bodyPr wrap="square" rtlCol="0">
              <a:spAutoFit/>
            </a:bodyPr>
            <a:lstStyle/>
            <a:p>
              <a:pPr algn="ctr" rtl="1"/>
              <a:r>
                <a:rPr lang="ar-JO" sz="1600" b="1" dirty="0"/>
                <a:t>التنسيق وتعدد القطاعات</a:t>
              </a:r>
              <a:endParaRPr lang="en-US" sz="1600" dirty="0"/>
            </a:p>
          </p:txBody>
        </p:sp>
        <p:sp>
          <p:nvSpPr>
            <p:cNvPr id="11" name="TextBox 10"/>
            <p:cNvSpPr txBox="1"/>
            <p:nvPr/>
          </p:nvSpPr>
          <p:spPr>
            <a:xfrm>
              <a:off x="7837914" y="1781175"/>
              <a:ext cx="1059366" cy="830997"/>
            </a:xfrm>
            <a:prstGeom prst="rect">
              <a:avLst/>
            </a:prstGeom>
            <a:noFill/>
          </p:spPr>
          <p:txBody>
            <a:bodyPr wrap="square" rtlCol="0">
              <a:spAutoFit/>
            </a:bodyPr>
            <a:lstStyle/>
            <a:p>
              <a:pPr algn="ctr" rtl="1"/>
              <a:r>
                <a:rPr lang="ar-JO" sz="1600" b="1" dirty="0"/>
                <a:t>التكيف لتلبية احتياجات المستفيدات</a:t>
              </a:r>
              <a:endParaRPr lang="en-US" sz="1600" dirty="0"/>
            </a:p>
          </p:txBody>
        </p:sp>
      </p:grpSp>
    </p:spTree>
    <p:extLst>
      <p:ext uri="{BB962C8B-B14F-4D97-AF65-F5344CB8AC3E}">
        <p14:creationId xmlns:p14="http://schemas.microsoft.com/office/powerpoint/2010/main" val="153408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56802"/>
            <a:ext cx="7522028" cy="994172"/>
          </a:xfrm>
        </p:spPr>
        <p:txBody>
          <a:bodyPr>
            <a:normAutofit fontScale="90000"/>
          </a:bodyPr>
          <a:lstStyle/>
          <a:p>
            <a:pPr algn="r" rtl="1"/>
            <a:r>
              <a:rPr lang="ar-JO" b="1" dirty="0"/>
              <a:t>توفير القيادة والتمكين للنساء والفتيات</a:t>
            </a:r>
            <a:endParaRPr lang="en-US" b="1" dirty="0"/>
          </a:p>
        </p:txBody>
      </p:sp>
      <p:sp>
        <p:nvSpPr>
          <p:cNvPr id="3" name="Content Placeholder 2"/>
          <p:cNvSpPr>
            <a:spLocks noGrp="1"/>
          </p:cNvSpPr>
          <p:nvPr>
            <p:ph idx="1"/>
          </p:nvPr>
        </p:nvSpPr>
        <p:spPr>
          <a:xfrm>
            <a:off x="2152650" y="2381250"/>
            <a:ext cx="7886700" cy="3108722"/>
          </a:xfrm>
        </p:spPr>
        <p:txBody>
          <a:bodyPr>
            <a:normAutofit fontScale="55000" lnSpcReduction="20000"/>
          </a:bodyPr>
          <a:lstStyle/>
          <a:p>
            <a:pPr lvl="0" algn="r" rtl="1"/>
            <a:r>
              <a:rPr lang="ar-JO" dirty="0"/>
              <a:t>مشاركة مدروسة تقودها النساء والفتيات</a:t>
            </a:r>
            <a:endParaRPr lang="en-US" dirty="0"/>
          </a:p>
          <a:p>
            <a:pPr lvl="1" algn="r" rtl="1"/>
            <a:r>
              <a:rPr lang="ar-JO" dirty="0"/>
              <a:t>الموقع</a:t>
            </a:r>
            <a:endParaRPr lang="en-US" dirty="0"/>
          </a:p>
          <a:p>
            <a:pPr lvl="1" algn="r" rtl="1"/>
            <a:r>
              <a:rPr lang="ar-JO" dirty="0"/>
              <a:t>إقامة </a:t>
            </a:r>
            <a:r>
              <a:rPr lang="ar-SY" dirty="0"/>
              <a:t>المساحة</a:t>
            </a:r>
            <a:r>
              <a:rPr lang="ar-JO" dirty="0"/>
              <a:t> الآمن</a:t>
            </a:r>
            <a:r>
              <a:rPr lang="ar-SY" dirty="0"/>
              <a:t>ة</a:t>
            </a:r>
            <a:r>
              <a:rPr lang="ar-JO" dirty="0"/>
              <a:t> وساعات العمل</a:t>
            </a:r>
            <a:endParaRPr lang="en-US" dirty="0"/>
          </a:p>
          <a:p>
            <a:pPr lvl="1" algn="r" rtl="1"/>
            <a:r>
              <a:rPr lang="ar-JO" dirty="0"/>
              <a:t>الأنشطة</a:t>
            </a:r>
            <a:endParaRPr lang="en-US" dirty="0"/>
          </a:p>
          <a:p>
            <a:pPr lvl="1" algn="r" rtl="1"/>
            <a:r>
              <a:rPr lang="ar-JO" dirty="0"/>
              <a:t>المراقبة والتقييم</a:t>
            </a:r>
            <a:endParaRPr lang="en-US" dirty="0"/>
          </a:p>
          <a:p>
            <a:pPr lvl="0" algn="r" rtl="1"/>
            <a:r>
              <a:rPr lang="ar-JO" dirty="0"/>
              <a:t>بيئة شمولية وتمكينية</a:t>
            </a:r>
            <a:endParaRPr lang="en-US" dirty="0"/>
          </a:p>
          <a:p>
            <a:pPr lvl="1" algn="r" rtl="1"/>
            <a:r>
              <a:rPr lang="ar-JO" dirty="0"/>
              <a:t>الفئات العمرية</a:t>
            </a:r>
            <a:endParaRPr lang="en-US" dirty="0"/>
          </a:p>
          <a:p>
            <a:pPr lvl="1" algn="r" rtl="1"/>
            <a:r>
              <a:rPr lang="ar-JO" dirty="0"/>
              <a:t>القدرات</a:t>
            </a:r>
            <a:endParaRPr lang="en-US" dirty="0"/>
          </a:p>
          <a:p>
            <a:pPr lvl="1" algn="r" rtl="1"/>
            <a:r>
              <a:rPr lang="ar-JO" dirty="0"/>
              <a:t>الاهتمامات</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32</a:t>
            </a:fld>
            <a:endParaRPr lang="en-US" dirty="0"/>
          </a:p>
        </p:txBody>
      </p:sp>
    </p:spTree>
    <p:extLst>
      <p:ext uri="{BB962C8B-B14F-4D97-AF65-F5344CB8AC3E}">
        <p14:creationId xmlns:p14="http://schemas.microsoft.com/office/powerpoint/2010/main" val="2033351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413" y="494615"/>
            <a:ext cx="11088413" cy="861775"/>
          </a:xfrm>
        </p:spPr>
        <p:txBody>
          <a:bodyPr>
            <a:normAutofit/>
          </a:bodyPr>
          <a:lstStyle/>
          <a:p>
            <a:pPr algn="r" rtl="1"/>
            <a:r>
              <a:rPr lang="ar-JO" b="1" dirty="0"/>
              <a:t>ال</a:t>
            </a:r>
            <a:r>
              <a:rPr lang="ar-SY" b="1" dirty="0"/>
              <a:t>ارتكاز على</a:t>
            </a:r>
            <a:r>
              <a:rPr lang="ar-JO" b="1" dirty="0"/>
              <a:t> المستفيدات/الناجيات</a:t>
            </a:r>
            <a:endParaRPr lang="en-US" dirty="0"/>
          </a:p>
        </p:txBody>
      </p:sp>
      <p:sp>
        <p:nvSpPr>
          <p:cNvPr id="3" name="Content Placeholder 2"/>
          <p:cNvSpPr>
            <a:spLocks noGrp="1"/>
          </p:cNvSpPr>
          <p:nvPr>
            <p:ph idx="1"/>
          </p:nvPr>
        </p:nvSpPr>
        <p:spPr/>
        <p:txBody>
          <a:bodyPr>
            <a:normAutofit/>
          </a:bodyPr>
          <a:lstStyle/>
          <a:p>
            <a:pPr lvl="0" algn="r" rtl="1"/>
            <a:r>
              <a:rPr lang="ar-JO" dirty="0"/>
              <a:t>الأمان والسرية</a:t>
            </a:r>
            <a:endParaRPr lang="en-US" dirty="0"/>
          </a:p>
          <a:p>
            <a:pPr algn="r" rtl="1"/>
            <a:r>
              <a:rPr lang="ar-JO" dirty="0"/>
              <a:t>عدم التمييز – المساحات مفتوحة لجميع النساء والفتيات</a:t>
            </a:r>
            <a:endParaRPr lang="en-US" dirty="0"/>
          </a:p>
          <a:p>
            <a:pPr algn="r" rtl="1"/>
            <a:r>
              <a:rPr lang="ar-JO" dirty="0"/>
              <a:t>التمكين – احترام الرغبات والخيارات والحقوق والكرامة</a:t>
            </a:r>
            <a:endParaRPr lang="en-US" dirty="0"/>
          </a:p>
          <a:p>
            <a:pPr lvl="0" algn="r" rtl="1"/>
            <a:r>
              <a:rPr lang="ar-JO" dirty="0"/>
              <a:t>معلومات حول الخدمات والخيارات المتاحة</a:t>
            </a:r>
            <a:endParaRPr lang="en-US" dirty="0"/>
          </a:p>
          <a:p>
            <a:pPr lvl="0" algn="r" rtl="1"/>
            <a:r>
              <a:rPr lang="ar-JO" dirty="0"/>
              <a:t>حماية ملفات/وثائق الحالات وبيانات المستفيدات</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33</a:t>
            </a:fld>
            <a:endParaRPr lang="en-US" dirty="0"/>
          </a:p>
        </p:txBody>
      </p:sp>
    </p:spTree>
    <p:extLst>
      <p:ext uri="{BB962C8B-B14F-4D97-AF65-F5344CB8AC3E}">
        <p14:creationId xmlns:p14="http://schemas.microsoft.com/office/powerpoint/2010/main" val="1819106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145" y="595261"/>
            <a:ext cx="11088413" cy="861775"/>
          </a:xfrm>
        </p:spPr>
        <p:txBody>
          <a:bodyPr/>
          <a:lstStyle/>
          <a:p>
            <a:pPr algn="r" rtl="1"/>
            <a:r>
              <a:rPr lang="ar-JO" b="1" dirty="0"/>
              <a:t>الأمان وسهولة الوصول</a:t>
            </a:r>
            <a:endParaRPr lang="en-US" dirty="0"/>
          </a:p>
        </p:txBody>
      </p:sp>
      <p:sp>
        <p:nvSpPr>
          <p:cNvPr id="3" name="Content Placeholder 2"/>
          <p:cNvSpPr>
            <a:spLocks noGrp="1"/>
          </p:cNvSpPr>
          <p:nvPr>
            <p:ph idx="1"/>
          </p:nvPr>
        </p:nvSpPr>
        <p:spPr/>
        <p:txBody>
          <a:bodyPr>
            <a:normAutofit fontScale="62500" lnSpcReduction="20000"/>
          </a:bodyPr>
          <a:lstStyle/>
          <a:p>
            <a:pPr lvl="0" algn="r" rtl="1"/>
            <a:r>
              <a:rPr lang="ar-JO" dirty="0"/>
              <a:t>الموقع</a:t>
            </a:r>
            <a:endParaRPr lang="en-US" dirty="0"/>
          </a:p>
          <a:p>
            <a:pPr lvl="1" algn="r" rtl="1">
              <a:buFont typeface="Wingdings" charset="2"/>
              <a:buChar char="§"/>
            </a:pPr>
            <a:r>
              <a:rPr lang="ar-JO" dirty="0"/>
              <a:t>مريح</a:t>
            </a:r>
            <a:endParaRPr lang="en-US" dirty="0"/>
          </a:p>
          <a:p>
            <a:pPr lvl="1" algn="r" rtl="1">
              <a:buFont typeface="Wingdings" charset="2"/>
              <a:buChar char="§"/>
            </a:pPr>
            <a:r>
              <a:rPr lang="ar-JO" dirty="0"/>
              <a:t>يمكن الوصول إليه بسهولة (بما في ذلك بالنسبة لذوي الإعاقة)</a:t>
            </a:r>
            <a:endParaRPr lang="en-US" dirty="0"/>
          </a:p>
          <a:p>
            <a:pPr lvl="1" algn="r" rtl="1">
              <a:buFont typeface="Wingdings" charset="2"/>
              <a:buChar char="§"/>
            </a:pPr>
            <a:r>
              <a:rPr lang="ar-JO" dirty="0"/>
              <a:t>آمن</a:t>
            </a:r>
            <a:endParaRPr lang="en-US" dirty="0"/>
          </a:p>
          <a:p>
            <a:pPr lvl="1" algn="r" rtl="1">
              <a:buFont typeface="Wingdings" charset="2"/>
              <a:buChar char="§"/>
            </a:pPr>
            <a:r>
              <a:rPr lang="ar-JO" dirty="0"/>
              <a:t>تتوفر فيه الخصوصية</a:t>
            </a:r>
            <a:endParaRPr lang="en-US" dirty="0"/>
          </a:p>
          <a:p>
            <a:pPr lvl="1" algn="r" rtl="1">
              <a:buFont typeface="Wingdings" charset="2"/>
              <a:buChar char="§"/>
            </a:pPr>
            <a:r>
              <a:rPr lang="ar-JO" dirty="0"/>
              <a:t>يجب أن يكون اتخاذ القرار بشأن تحديد موقع المساحة الآمنة بيد النساء والفتيات أنفسهن</a:t>
            </a:r>
            <a:endParaRPr lang="en-US" dirty="0"/>
          </a:p>
          <a:p>
            <a:pPr lvl="0" algn="r" rtl="1"/>
            <a:r>
              <a:rPr lang="ar-JO" dirty="0"/>
              <a:t>الوصول</a:t>
            </a:r>
            <a:endParaRPr lang="en-US" dirty="0"/>
          </a:p>
          <a:p>
            <a:pPr lvl="1" algn="r" rtl="1">
              <a:buFont typeface="Wingdings" charset="2"/>
              <a:buChar char="§"/>
            </a:pPr>
            <a:r>
              <a:rPr lang="ar-JO" dirty="0"/>
              <a:t>توقيت الأنشطة</a:t>
            </a:r>
            <a:endParaRPr lang="en-US" dirty="0"/>
          </a:p>
          <a:p>
            <a:pPr lvl="1" algn="r" rtl="1">
              <a:buFont typeface="Wingdings" charset="2"/>
              <a:buChar char="§"/>
            </a:pPr>
            <a:r>
              <a:rPr lang="ar-JO" dirty="0"/>
              <a:t>النقل</a:t>
            </a:r>
            <a:endParaRPr lang="en-US" dirty="0"/>
          </a:p>
          <a:p>
            <a:pPr lvl="1" algn="r" rtl="1">
              <a:buFont typeface="Wingdings" charset="2"/>
              <a:buChar char="§"/>
            </a:pPr>
            <a:r>
              <a:rPr lang="ar-JO" dirty="0"/>
              <a:t>التكاليف</a:t>
            </a:r>
            <a:endParaRPr lang="en-US" dirty="0"/>
          </a:p>
          <a:p>
            <a:pPr lvl="0" algn="r" rtl="1"/>
            <a:r>
              <a:rPr lang="ar-JO" dirty="0"/>
              <a:t>مدونة السلوك</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34</a:t>
            </a:fld>
            <a:endParaRPr lang="en-US" dirty="0"/>
          </a:p>
        </p:txBody>
      </p:sp>
    </p:spTree>
    <p:extLst>
      <p:ext uri="{BB962C8B-B14F-4D97-AF65-F5344CB8AC3E}">
        <p14:creationId xmlns:p14="http://schemas.microsoft.com/office/powerpoint/2010/main" val="1253603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151" y="494615"/>
            <a:ext cx="11088413" cy="861775"/>
          </a:xfrm>
        </p:spPr>
        <p:txBody>
          <a:bodyPr/>
          <a:lstStyle/>
          <a:p>
            <a:pPr algn="r" rtl="1"/>
            <a:r>
              <a:rPr lang="ar-JO" b="1" dirty="0"/>
              <a:t>إشراك المجتمع المحلي</a:t>
            </a:r>
            <a:endParaRPr lang="en-US" dirty="0"/>
          </a:p>
        </p:txBody>
      </p:sp>
      <p:sp>
        <p:nvSpPr>
          <p:cNvPr id="3" name="Content Placeholder 2"/>
          <p:cNvSpPr>
            <a:spLocks noGrp="1"/>
          </p:cNvSpPr>
          <p:nvPr>
            <p:ph idx="1"/>
          </p:nvPr>
        </p:nvSpPr>
        <p:spPr/>
        <p:txBody>
          <a:bodyPr>
            <a:normAutofit fontScale="85000" lnSpcReduction="20000"/>
          </a:bodyPr>
          <a:lstStyle/>
          <a:p>
            <a:pPr lvl="0" algn="r" rtl="1"/>
            <a:r>
              <a:rPr lang="ar-JO" dirty="0"/>
              <a:t>فهم </a:t>
            </a:r>
            <a:r>
              <a:rPr lang="ar-SY" dirty="0"/>
              <a:t>توجهات</a:t>
            </a:r>
            <a:r>
              <a:rPr lang="ar-JO" dirty="0"/>
              <a:t> الأزواج، الآباء والأمهات، وقادة المجتمع المحلي منذ البداية:</a:t>
            </a:r>
            <a:endParaRPr lang="en-US" dirty="0"/>
          </a:p>
          <a:p>
            <a:pPr lvl="1" algn="r" rtl="1"/>
            <a:r>
              <a:rPr lang="ar-JO" dirty="0"/>
              <a:t>ضمان الآمان</a:t>
            </a:r>
            <a:endParaRPr lang="en-US" dirty="0"/>
          </a:p>
          <a:p>
            <a:pPr lvl="1" algn="r" rtl="1"/>
            <a:r>
              <a:rPr lang="ar-JO" dirty="0"/>
              <a:t>تسهيل المشاركة</a:t>
            </a:r>
            <a:endParaRPr lang="en-US" dirty="0"/>
          </a:p>
          <a:p>
            <a:pPr lvl="0" algn="r" rtl="1"/>
            <a:r>
              <a:rPr lang="ar-JO" dirty="0"/>
              <a:t>تحشيد دعم المجتمع المحلي؛ أخذ ما يلي بالاعتبار:</a:t>
            </a:r>
            <a:endParaRPr lang="en-US" dirty="0"/>
          </a:p>
          <a:p>
            <a:pPr lvl="1" algn="r" rtl="1">
              <a:buFont typeface="Wingdings" charset="2"/>
              <a:buChar char="§"/>
            </a:pPr>
            <a:r>
              <a:rPr lang="ar-JO" dirty="0"/>
              <a:t>وصف المساحة الآمنة</a:t>
            </a:r>
            <a:endParaRPr lang="en-US" dirty="0"/>
          </a:p>
          <a:p>
            <a:pPr lvl="1" algn="r" rtl="1">
              <a:buFont typeface="Wingdings" charset="2"/>
              <a:buChar char="§"/>
            </a:pPr>
            <a:r>
              <a:rPr lang="ar-JO" dirty="0"/>
              <a:t>الموقع</a:t>
            </a:r>
            <a:endParaRPr lang="en-US" dirty="0"/>
          </a:p>
          <a:p>
            <a:pPr lvl="1" algn="r" rtl="1">
              <a:buFont typeface="Wingdings" charset="2"/>
              <a:buChar char="§"/>
            </a:pPr>
            <a:r>
              <a:rPr lang="ar-JO" dirty="0"/>
              <a:t>مشاركة الرجال في اتخاذ القرار</a:t>
            </a:r>
            <a:endParaRPr lang="en-US" dirty="0"/>
          </a:p>
          <a:p>
            <a:pPr lvl="0" algn="r" rtl="1"/>
            <a:r>
              <a:rPr lang="ar-JO" dirty="0"/>
              <a:t>ربط المساحات الآمنة بالحياة المجتمعية الأوسع</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35</a:t>
            </a:fld>
            <a:endParaRPr lang="en-US" dirty="0"/>
          </a:p>
        </p:txBody>
      </p:sp>
    </p:spTree>
    <p:extLst>
      <p:ext uri="{BB962C8B-B14F-4D97-AF65-F5344CB8AC3E}">
        <p14:creationId xmlns:p14="http://schemas.microsoft.com/office/powerpoint/2010/main" val="241404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063" y="538989"/>
            <a:ext cx="11088413" cy="861775"/>
          </a:xfrm>
        </p:spPr>
        <p:txBody>
          <a:bodyPr/>
          <a:lstStyle/>
          <a:p>
            <a:pPr algn="r" rtl="1"/>
            <a:r>
              <a:rPr lang="ar-JO" b="1" dirty="0"/>
              <a:t>التنسيق وتعدد القطاعات</a:t>
            </a:r>
            <a:endParaRPr lang="en-US" dirty="0"/>
          </a:p>
        </p:txBody>
      </p:sp>
      <p:sp>
        <p:nvSpPr>
          <p:cNvPr id="3" name="Content Placeholder 2"/>
          <p:cNvSpPr>
            <a:spLocks noGrp="1"/>
          </p:cNvSpPr>
          <p:nvPr>
            <p:ph idx="1"/>
          </p:nvPr>
        </p:nvSpPr>
        <p:spPr>
          <a:xfrm>
            <a:off x="2152650" y="2125266"/>
            <a:ext cx="7886700" cy="4732734"/>
          </a:xfrm>
        </p:spPr>
        <p:txBody>
          <a:bodyPr>
            <a:normAutofit fontScale="92500"/>
          </a:bodyPr>
          <a:lstStyle/>
          <a:p>
            <a:pPr lvl="0" algn="r" rtl="1"/>
            <a:r>
              <a:rPr lang="ar-JO" sz="2800" dirty="0"/>
              <a:t>أخذ الاحتياجات والخبرات المتغيرة للنساء والفتيات بعين الاعتبار</a:t>
            </a:r>
            <a:endParaRPr lang="en-US" sz="2800" dirty="0"/>
          </a:p>
          <a:p>
            <a:pPr lvl="0" algn="r" rtl="1"/>
            <a:r>
              <a:rPr lang="ar-JO" sz="2800" dirty="0"/>
              <a:t>إشراك النساء والفتيات في اتخاذ القرارات بشأن الأنشطة والخدمات</a:t>
            </a:r>
            <a:endParaRPr lang="en-US" sz="2800" dirty="0"/>
          </a:p>
          <a:p>
            <a:pPr lvl="0" algn="r" rtl="1"/>
            <a:r>
              <a:rPr lang="ar-JO" sz="2800" dirty="0"/>
              <a:t>قد توفر بعض المساحات الآمنة خدمات العنف </a:t>
            </a:r>
            <a:r>
              <a:rPr lang="ar-JO" sz="2800" dirty="0">
                <a:uFill>
                  <a:solidFill>
                    <a:srgbClr val="000000"/>
                  </a:solidFill>
                </a:uFill>
              </a:rPr>
              <a:t>القائم على النوع الاجتماعي</a:t>
            </a:r>
            <a:r>
              <a:rPr lang="ar-JO" sz="2800" dirty="0"/>
              <a:t> أو الصحة الجنسية والإنجابية، على سبيل المثال. </a:t>
            </a:r>
            <a:r>
              <a:rPr lang="ar-JO" sz="2800" b="1" dirty="0"/>
              <a:t>ولا يجوز تقديم هذه الخدمات إلا عند اقترانها بتوفير البرامج التدريبية والخبرات ذات الصلة.</a:t>
            </a:r>
          </a:p>
          <a:p>
            <a:pPr lvl="0" algn="r" rtl="1"/>
            <a:r>
              <a:rPr lang="ar-JO" sz="2800" dirty="0"/>
              <a:t>وضع نظام فعال للإحالات الداخلية والخارجية.</a:t>
            </a:r>
            <a:endParaRPr lang="en-US" sz="2800" dirty="0"/>
          </a:p>
          <a:p>
            <a:pPr lvl="0" algn="r" rtl="1"/>
            <a:r>
              <a:rPr lang="ar-JO" sz="2800" dirty="0"/>
              <a:t>ربط المساحة الآمنة بشبكة تنسيق العنف </a:t>
            </a:r>
            <a:r>
              <a:rPr lang="ar-JO" sz="2800" dirty="0">
                <a:uFill>
                  <a:solidFill>
                    <a:srgbClr val="000000"/>
                  </a:solidFill>
                </a:uFill>
              </a:rPr>
              <a:t>القائم على النوع الاجتماعي</a:t>
            </a:r>
            <a:r>
              <a:rPr lang="ar-JO" sz="2800" dirty="0"/>
              <a:t>.</a:t>
            </a:r>
            <a:endParaRPr lang="en-US" sz="2800" dirty="0"/>
          </a:p>
          <a:p>
            <a:pPr lvl="0" algn="r" rtl="1"/>
            <a:r>
              <a:rPr lang="ar-JO" sz="2800" dirty="0"/>
              <a:t>دمج المساحة الآمنة في الأنظمة المجتمعية الأخرى – ومن شأن ذلك توفير الأنشطة والخدمات الأكثر أمانا وسرية وأقل وصما بالعار.</a:t>
            </a:r>
            <a:endParaRPr lang="en-US" sz="2800"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36</a:t>
            </a:fld>
            <a:endParaRPr lang="en-US" dirty="0"/>
          </a:p>
        </p:txBody>
      </p:sp>
    </p:spTree>
    <p:extLst>
      <p:ext uri="{BB962C8B-B14F-4D97-AF65-F5344CB8AC3E}">
        <p14:creationId xmlns:p14="http://schemas.microsoft.com/office/powerpoint/2010/main" val="415503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594" y="494615"/>
            <a:ext cx="11088413" cy="861775"/>
          </a:xfrm>
        </p:spPr>
        <p:txBody>
          <a:bodyPr/>
          <a:lstStyle/>
          <a:p>
            <a:pPr algn="r" rtl="1"/>
            <a:r>
              <a:rPr lang="ar-JO" b="1" dirty="0"/>
              <a:t>التكيف لتلبية احتياجات المستفيدات</a:t>
            </a:r>
            <a:endParaRPr lang="en-US" dirty="0"/>
          </a:p>
        </p:txBody>
      </p:sp>
      <p:sp>
        <p:nvSpPr>
          <p:cNvPr id="3" name="Content Placeholder 2"/>
          <p:cNvSpPr>
            <a:spLocks noGrp="1"/>
          </p:cNvSpPr>
          <p:nvPr>
            <p:ph idx="1"/>
          </p:nvPr>
        </p:nvSpPr>
        <p:spPr/>
        <p:txBody>
          <a:bodyPr>
            <a:normAutofit lnSpcReduction="10000"/>
          </a:bodyPr>
          <a:lstStyle/>
          <a:p>
            <a:pPr lvl="0" algn="r" rtl="1"/>
            <a:r>
              <a:rPr lang="ar-JO" dirty="0"/>
              <a:t>يجب أن </a:t>
            </a:r>
            <a:r>
              <a:rPr lang="ar-SY" dirty="0"/>
              <a:t>ت</a:t>
            </a:r>
            <a:r>
              <a:rPr lang="ar-JO" dirty="0"/>
              <a:t>كون المساحة الآمنة جذابا، ينم عن الترحاب، ويغري بالمشاركة</a:t>
            </a:r>
            <a:endParaRPr lang="en-US" dirty="0"/>
          </a:p>
          <a:p>
            <a:pPr lvl="0" algn="r" rtl="1"/>
            <a:r>
              <a:rPr lang="ar-JO" dirty="0"/>
              <a:t>المحافظة على التوازن بين الأنشطة المنظمة والأوقات المخصصة للتفاعل الاجتماعي</a:t>
            </a:r>
            <a:endParaRPr lang="en-US" dirty="0"/>
          </a:p>
          <a:p>
            <a:pPr lvl="0" algn="r" rtl="1"/>
            <a:r>
              <a:rPr lang="ar-JO" dirty="0"/>
              <a:t>ملاءمة الأنشطة والخدمات لأعمار المستفيدات وثقافتهن</a:t>
            </a:r>
            <a:endParaRPr lang="en-US" dirty="0"/>
          </a:p>
          <a:p>
            <a:pPr lvl="0" algn="r" rtl="1"/>
            <a:r>
              <a:rPr lang="ar-JO" dirty="0"/>
              <a:t>مراعاة احتياجات النساء والفتيات ذوات الإعاقة النفسية أو الجسدية</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37</a:t>
            </a:fld>
            <a:endParaRPr lang="en-US" dirty="0"/>
          </a:p>
        </p:txBody>
      </p:sp>
    </p:spTree>
    <p:extLst>
      <p:ext uri="{BB962C8B-B14F-4D97-AF65-F5344CB8AC3E}">
        <p14:creationId xmlns:p14="http://schemas.microsoft.com/office/powerpoint/2010/main" val="1882286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202" y="648834"/>
            <a:ext cx="7886700" cy="912237"/>
          </a:xfrm>
        </p:spPr>
        <p:txBody>
          <a:bodyPr/>
          <a:lstStyle/>
          <a:p>
            <a:pPr algn="r" rtl="1"/>
            <a:r>
              <a:rPr lang="ar-JO" b="1" dirty="0"/>
              <a:t>الجلسة الخامسة</a:t>
            </a:r>
            <a:endParaRPr lang="en-US" b="1" dirty="0"/>
          </a:p>
        </p:txBody>
      </p:sp>
      <p:sp>
        <p:nvSpPr>
          <p:cNvPr id="3" name="Text Placeholder 2"/>
          <p:cNvSpPr>
            <a:spLocks noGrp="1"/>
          </p:cNvSpPr>
          <p:nvPr>
            <p:ph type="body" idx="1"/>
          </p:nvPr>
        </p:nvSpPr>
        <p:spPr>
          <a:xfrm>
            <a:off x="2147888" y="3168083"/>
            <a:ext cx="7886700" cy="1125140"/>
          </a:xfrm>
        </p:spPr>
        <p:txBody>
          <a:bodyPr>
            <a:normAutofit/>
          </a:bodyPr>
          <a:lstStyle/>
          <a:p>
            <a:pPr algn="r" rtl="1"/>
            <a:r>
              <a:rPr lang="ar-JO" sz="4500" b="1" dirty="0">
                <a:solidFill>
                  <a:schemeClr val="tx1"/>
                </a:solidFill>
              </a:rPr>
              <a:t>تقييم المساحات الآمنة</a:t>
            </a:r>
            <a:endParaRPr lang="en-US" sz="4500" dirty="0">
              <a:solidFill>
                <a:schemeClr val="tx1"/>
              </a:solidFill>
            </a:endParaRPr>
          </a:p>
        </p:txBody>
      </p:sp>
      <p:sp>
        <p:nvSpPr>
          <p:cNvPr id="4" name="Slide Number Placeholder 3"/>
          <p:cNvSpPr>
            <a:spLocks noGrp="1"/>
          </p:cNvSpPr>
          <p:nvPr>
            <p:ph type="sldNum" sz="quarter" idx="12"/>
          </p:nvPr>
        </p:nvSpPr>
        <p:spPr/>
        <p:txBody>
          <a:bodyPr/>
          <a:lstStyle/>
          <a:p>
            <a:fld id="{D1D76216-FB9D-7241-B3C8-D0ABCF48D3EF}" type="slidenum">
              <a:rPr lang="en-US" smtClean="0"/>
              <a:pPr/>
              <a:t>38</a:t>
            </a:fld>
            <a:endParaRPr lang="en-US" dirty="0"/>
          </a:p>
        </p:txBody>
      </p:sp>
    </p:spTree>
    <p:extLst>
      <p:ext uri="{BB962C8B-B14F-4D97-AF65-F5344CB8AC3E}">
        <p14:creationId xmlns:p14="http://schemas.microsoft.com/office/powerpoint/2010/main" val="573362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604" y="494615"/>
            <a:ext cx="11088413" cy="861775"/>
          </a:xfrm>
        </p:spPr>
        <p:txBody>
          <a:bodyPr/>
          <a:lstStyle/>
          <a:p>
            <a:pPr algn="r" rtl="1"/>
            <a:r>
              <a:rPr lang="ar-JO" b="1" dirty="0"/>
              <a:t> التقييم</a:t>
            </a:r>
            <a:r>
              <a:rPr lang="ar-SY" b="1" dirty="0"/>
              <a:t>ات</a:t>
            </a:r>
            <a:endParaRPr lang="en-US" dirty="0"/>
          </a:p>
        </p:txBody>
      </p:sp>
      <p:sp>
        <p:nvSpPr>
          <p:cNvPr id="3" name="Content Placeholder 2"/>
          <p:cNvSpPr>
            <a:spLocks noGrp="1"/>
          </p:cNvSpPr>
          <p:nvPr>
            <p:ph idx="1"/>
          </p:nvPr>
        </p:nvSpPr>
        <p:spPr/>
        <p:txBody>
          <a:bodyPr>
            <a:normAutofit/>
          </a:bodyPr>
          <a:lstStyle/>
          <a:p>
            <a:pPr marL="172641" lvl="2" indent="-161925" algn="r" rtl="1" fontAlgn="base"/>
            <a:r>
              <a:rPr lang="ar-JO" sz="2800" dirty="0"/>
              <a:t>اتبع مبادئ المساحات الآمنة</a:t>
            </a:r>
            <a:endParaRPr lang="en-US" sz="2800" dirty="0"/>
          </a:p>
          <a:p>
            <a:pPr marL="172641" lvl="2" indent="-161925" algn="r" rtl="1" fontAlgn="base"/>
            <a:r>
              <a:rPr lang="ar-JO" sz="2800" dirty="0"/>
              <a:t>خطط لتنفيذ التقييم بطرق لن تتسبب في الوقوع في مخاطر</a:t>
            </a:r>
            <a:endParaRPr lang="en-US" sz="2800" dirty="0"/>
          </a:p>
          <a:p>
            <a:pPr marL="172641" lvl="2" indent="-161925" algn="r" rtl="1" fontAlgn="base"/>
            <a:r>
              <a:rPr lang="ar-JO" sz="2800" dirty="0"/>
              <a:t>استشر النساء والفتيات (إن أمكن) حول جميع القضايا</a:t>
            </a:r>
            <a:endParaRPr lang="en-US" sz="2800" dirty="0"/>
          </a:p>
          <a:p>
            <a:pPr marL="194072" lvl="2" indent="-194072" algn="r" rtl="1" fontAlgn="base"/>
            <a:r>
              <a:rPr lang="ar-JO" sz="2800" dirty="0"/>
              <a:t>اجمع فقط المعلومات التي ستستخدمها</a:t>
            </a:r>
            <a:endParaRPr lang="en-US" sz="2800" dirty="0"/>
          </a:p>
          <a:p>
            <a:pPr marL="194072" lvl="2" indent="-194072" algn="r" rtl="1" fontAlgn="base"/>
            <a:endParaRPr lang="en-US" sz="2800" dirty="0"/>
          </a:p>
          <a:p>
            <a:pPr marL="0" lvl="2" indent="0" algn="r" rtl="1" fontAlgn="base">
              <a:buNone/>
            </a:pPr>
            <a:r>
              <a:rPr lang="ar-JO" sz="2800" dirty="0"/>
              <a:t>لن يوفر التقييم الأولي جميع المعلومات التي ستحتاجها في أي وقت من الأوقات لتشغيل المساحات الآمنة، ولكن توقع الحصول على قاعدة أساسية من المعلومات حول إقامة المساحة الآمنة وإجراءات السلامة فيه، والتي بإمكانك تطويرها في وقت لاحق.</a:t>
            </a:r>
            <a:endParaRPr lang="en-US" sz="2800"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39</a:t>
            </a:fld>
            <a:endParaRPr lang="en-US" dirty="0"/>
          </a:p>
        </p:txBody>
      </p:sp>
    </p:spTree>
    <p:extLst>
      <p:ext uri="{BB962C8B-B14F-4D97-AF65-F5344CB8AC3E}">
        <p14:creationId xmlns:p14="http://schemas.microsoft.com/office/powerpoint/2010/main" val="74741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389178"/>
            <a:ext cx="7886700" cy="830997"/>
          </a:xfrm>
        </p:spPr>
        <p:txBody>
          <a:bodyPr/>
          <a:lstStyle/>
          <a:p>
            <a:pPr algn="r" rtl="1"/>
            <a:r>
              <a:rPr lang="ar-JO" b="1" dirty="0"/>
              <a:t>جدول الأعمال</a:t>
            </a:r>
            <a:endParaRPr lang="en-US" b="1" dirty="0"/>
          </a:p>
        </p:txBody>
      </p:sp>
      <p:sp>
        <p:nvSpPr>
          <p:cNvPr id="5" name="Slide Number Placeholder 4"/>
          <p:cNvSpPr>
            <a:spLocks noGrp="1"/>
          </p:cNvSpPr>
          <p:nvPr>
            <p:ph type="sldNum" sz="quarter" idx="12"/>
          </p:nvPr>
        </p:nvSpPr>
        <p:spPr/>
        <p:txBody>
          <a:bodyPr/>
          <a:lstStyle/>
          <a:p>
            <a:fld id="{D1D76216-FB9D-7241-B3C8-D0ABCF48D3EF}" type="slidenum">
              <a:rPr lang="en-US" smtClean="0"/>
              <a:pPr/>
              <a:t>4</a:t>
            </a:fld>
            <a:endParaRPr lang="en-US" dirty="0"/>
          </a:p>
        </p:txBody>
      </p:sp>
      <p:sp>
        <p:nvSpPr>
          <p:cNvPr id="9" name="Content Placeholder 8">
            <a:extLst>
              <a:ext uri="{FF2B5EF4-FFF2-40B4-BE49-F238E27FC236}">
                <a16:creationId xmlns:a16="http://schemas.microsoft.com/office/drawing/2014/main" id="{62E8D9B7-1BAA-4C24-918C-B934E15FACEB}"/>
              </a:ext>
            </a:extLst>
          </p:cNvPr>
          <p:cNvSpPr>
            <a:spLocks noGrp="1"/>
          </p:cNvSpPr>
          <p:nvPr>
            <p:ph idx="1"/>
          </p:nvPr>
        </p:nvSpPr>
        <p:spPr/>
        <p:txBody>
          <a:bodyPr/>
          <a:lstStyle/>
          <a:p>
            <a:endParaRPr lang="en-US" dirty="0"/>
          </a:p>
        </p:txBody>
      </p:sp>
      <p:pic>
        <p:nvPicPr>
          <p:cNvPr id="10" name="Picture 9" descr="Establishing Women and Girls Safe Spaces Agenda Arabic - Word">
            <a:extLst>
              <a:ext uri="{FF2B5EF4-FFF2-40B4-BE49-F238E27FC236}">
                <a16:creationId xmlns:a16="http://schemas.microsoft.com/office/drawing/2014/main" id="{D6DCEF25-85EF-4368-97BA-F7003A898D21}"/>
              </a:ext>
            </a:extLst>
          </p:cNvPr>
          <p:cNvPicPr/>
          <p:nvPr/>
        </p:nvPicPr>
        <p:blipFill rotWithShape="1">
          <a:blip r:embed="rId2">
            <a:extLst>
              <a:ext uri="{28A0092B-C50C-407E-A947-70E740481C1C}">
                <a14:useLocalDpi xmlns:a14="http://schemas.microsoft.com/office/drawing/2010/main" val="0"/>
              </a:ext>
            </a:extLst>
          </a:blip>
          <a:srcRect l="20934" t="22415" r="21800" b="5918"/>
          <a:stretch/>
        </p:blipFill>
        <p:spPr bwMode="auto">
          <a:xfrm>
            <a:off x="657225" y="1902372"/>
            <a:ext cx="9502775" cy="48191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3057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234" y="494615"/>
            <a:ext cx="11088413" cy="861775"/>
          </a:xfrm>
        </p:spPr>
        <p:txBody>
          <a:bodyPr/>
          <a:lstStyle/>
          <a:p>
            <a:pPr algn="r" rtl="1"/>
            <a:r>
              <a:rPr lang="ar-JO" b="1" dirty="0"/>
              <a:t>السلامة والأمان</a:t>
            </a:r>
            <a:endParaRPr lang="en-US" dirty="0"/>
          </a:p>
        </p:txBody>
      </p:sp>
      <p:sp>
        <p:nvSpPr>
          <p:cNvPr id="3" name="Content Placeholder 2"/>
          <p:cNvSpPr>
            <a:spLocks noGrp="1"/>
          </p:cNvSpPr>
          <p:nvPr>
            <p:ph idx="1"/>
          </p:nvPr>
        </p:nvSpPr>
        <p:spPr/>
        <p:txBody>
          <a:bodyPr>
            <a:normAutofit/>
          </a:bodyPr>
          <a:lstStyle/>
          <a:p>
            <a:pPr marL="204788" lvl="2" indent="-194072" algn="r" rtl="1" fontAlgn="base"/>
            <a:r>
              <a:rPr lang="ar-JO" sz="2800" dirty="0"/>
              <a:t>المخاطر التي تتعرض لها النساء والفتيات في المجتمع المحلي</a:t>
            </a:r>
            <a:endParaRPr lang="en-US" sz="2800" dirty="0"/>
          </a:p>
          <a:p>
            <a:pPr marL="204788" lvl="2" indent="-194072" algn="r" rtl="1" fontAlgn="base"/>
            <a:r>
              <a:rPr lang="ar-JO" sz="2800" dirty="0"/>
              <a:t>أنظمة الدعم (القائمة حاليا أو التي كانت قائمة)</a:t>
            </a:r>
            <a:endParaRPr lang="en-US" sz="2800" dirty="0"/>
          </a:p>
          <a:p>
            <a:pPr marL="204788" lvl="2" indent="-194072" algn="r" rtl="1" fontAlgn="base"/>
            <a:r>
              <a:rPr lang="ar-JO" sz="2800" dirty="0"/>
              <a:t>الفئات المستضعفة بشكل خاص (مثل النساء والفتيات ذوات الإعاقة والنساء والفتيات اللواتي يمارسن البغاء)</a:t>
            </a:r>
          </a:p>
          <a:p>
            <a:pPr marL="204788" lvl="2" indent="-194072" algn="r" rtl="1" fontAlgn="base"/>
            <a:r>
              <a:rPr lang="ar-JO" sz="2800" dirty="0"/>
              <a:t>أية مخاطر تنطوي على إقامة </a:t>
            </a:r>
            <a:r>
              <a:rPr lang="ar-SY" sz="2800" dirty="0"/>
              <a:t>مساحة</a:t>
            </a:r>
            <a:r>
              <a:rPr lang="ar-JO" sz="2800" dirty="0"/>
              <a:t> آمن</a:t>
            </a:r>
            <a:r>
              <a:rPr lang="ar-SY" sz="2800" dirty="0"/>
              <a:t>ة</a:t>
            </a:r>
            <a:r>
              <a:rPr lang="ar-JO" sz="2800" dirty="0"/>
              <a:t> واستراتيجيات لمعالجة الأمور التالية:</a:t>
            </a:r>
            <a:endParaRPr lang="en-US" sz="2800" dirty="0"/>
          </a:p>
          <a:p>
            <a:pPr marL="696515" lvl="3" indent="-342900" algn="r" rtl="1" fontAlgn="base">
              <a:buFont typeface="Wingdings" charset="2"/>
              <a:buChar char="§"/>
            </a:pPr>
            <a:r>
              <a:rPr lang="ar-JO" sz="2800" dirty="0"/>
              <a:t>الحركة</a:t>
            </a:r>
            <a:endParaRPr lang="en-US" sz="2800" dirty="0"/>
          </a:p>
          <a:p>
            <a:pPr marL="696515" lvl="3" indent="-342900" algn="r" rtl="1" fontAlgn="base">
              <a:buFont typeface="Wingdings" charset="2"/>
              <a:buChar char="§"/>
            </a:pPr>
            <a:r>
              <a:rPr lang="ar-JO" sz="2800" dirty="0"/>
              <a:t>الأنشطة</a:t>
            </a:r>
            <a:endParaRPr lang="en-US" sz="2800" dirty="0"/>
          </a:p>
          <a:p>
            <a:pPr marL="696515" lvl="3" indent="-342900" algn="r" rtl="1" fontAlgn="base">
              <a:buFont typeface="Wingdings" charset="2"/>
              <a:buChar char="§"/>
            </a:pPr>
            <a:r>
              <a:rPr lang="ar-JO" sz="2800" dirty="0"/>
              <a:t>ردات الفعل العنيفة</a:t>
            </a:r>
            <a:endParaRPr lang="en-US" sz="2800"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40</a:t>
            </a:fld>
            <a:endParaRPr lang="en-US" dirty="0"/>
          </a:p>
        </p:txBody>
      </p:sp>
    </p:spTree>
    <p:extLst>
      <p:ext uri="{BB962C8B-B14F-4D97-AF65-F5344CB8AC3E}">
        <p14:creationId xmlns:p14="http://schemas.microsoft.com/office/powerpoint/2010/main" val="1149744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100" y="494615"/>
            <a:ext cx="11088413" cy="861775"/>
          </a:xfrm>
        </p:spPr>
        <p:txBody>
          <a:bodyPr/>
          <a:lstStyle/>
          <a:p>
            <a:pPr algn="r" rtl="1"/>
            <a:r>
              <a:rPr lang="ar-JO" b="1" dirty="0"/>
              <a:t>الموقع</a:t>
            </a:r>
            <a:endParaRPr lang="en-US" dirty="0"/>
          </a:p>
        </p:txBody>
      </p:sp>
      <p:sp>
        <p:nvSpPr>
          <p:cNvPr id="3" name="Content Placeholder 2"/>
          <p:cNvSpPr>
            <a:spLocks noGrp="1"/>
          </p:cNvSpPr>
          <p:nvPr>
            <p:ph idx="1"/>
          </p:nvPr>
        </p:nvSpPr>
        <p:spPr/>
        <p:txBody>
          <a:bodyPr>
            <a:normAutofit lnSpcReduction="10000"/>
          </a:bodyPr>
          <a:lstStyle/>
          <a:p>
            <a:pPr marL="194072" lvl="2" indent="-194072" algn="r" rtl="1" fontAlgn="base"/>
            <a:r>
              <a:rPr lang="ar-JO" sz="2800" dirty="0"/>
              <a:t>الأبنية أو المساحات القائمة بالفعل</a:t>
            </a:r>
            <a:endParaRPr lang="en-US" sz="2800" dirty="0"/>
          </a:p>
          <a:p>
            <a:pPr marL="536972" lvl="3" indent="-194072" algn="r" rtl="1" fontAlgn="base"/>
            <a:r>
              <a:rPr lang="ar-JO" sz="2800" dirty="0"/>
              <a:t>مدى توفر الأبنية والمساحات المخصصة لإقامة فضاءات تقضي النساء والفتيات أوقاتهن فيها</a:t>
            </a:r>
            <a:endParaRPr lang="en-US" sz="2800" dirty="0"/>
          </a:p>
          <a:p>
            <a:pPr marL="536972" lvl="3" indent="-194072" algn="r" rtl="1" fontAlgn="base"/>
            <a:r>
              <a:rPr lang="ar-JO" sz="2800" dirty="0"/>
              <a:t>سهولة الوصول</a:t>
            </a:r>
            <a:endParaRPr lang="en-US" sz="2800" dirty="0"/>
          </a:p>
          <a:p>
            <a:pPr marL="536972" lvl="3" indent="-194072" algn="r" rtl="1" fontAlgn="base"/>
            <a:r>
              <a:rPr lang="ar-JO" sz="2800" dirty="0"/>
              <a:t>راحة النساء والفتيات ومدى ملاءمة المكان لهن</a:t>
            </a:r>
            <a:endParaRPr lang="en-US" sz="2800" dirty="0"/>
          </a:p>
          <a:p>
            <a:pPr marL="194072" lvl="2" indent="-194072" algn="r" rtl="1" fontAlgn="base"/>
            <a:r>
              <a:rPr lang="ar-JO" sz="2800" dirty="0"/>
              <a:t>توفر المساحات اللازمة لإقامة منشآت جديدة</a:t>
            </a:r>
            <a:endParaRPr lang="en-US" sz="2800" dirty="0"/>
          </a:p>
          <a:p>
            <a:pPr marL="194072" lvl="2" indent="-194072" algn="r" rtl="1" fontAlgn="base"/>
            <a:r>
              <a:rPr lang="ar-JO" sz="2800" dirty="0"/>
              <a:t>ضمان سلامة النساء والفتيات في أي موقع محتمل من حيث:</a:t>
            </a:r>
            <a:endParaRPr lang="en-US" sz="2800" dirty="0"/>
          </a:p>
          <a:p>
            <a:pPr marL="685800" lvl="3" indent="-342900" algn="r" rtl="1" fontAlgn="base">
              <a:buFont typeface="Wingdings" charset="2"/>
              <a:buChar char="§"/>
            </a:pPr>
            <a:r>
              <a:rPr lang="ar-JO" sz="2400" dirty="0"/>
              <a:t>عدم وجود أشياء قد تلحق الأذى بالنساء والفتيات</a:t>
            </a:r>
            <a:endParaRPr lang="en-US" sz="2400" dirty="0"/>
          </a:p>
          <a:p>
            <a:pPr marL="685800" lvl="3" indent="-342900" algn="r" rtl="1" fontAlgn="base">
              <a:buFont typeface="Wingdings" charset="2"/>
              <a:buChar char="§"/>
            </a:pPr>
            <a:r>
              <a:rPr lang="ar-SY" sz="2400" dirty="0"/>
              <a:t>القرب من المواقع غير الآمنة (مثل المواقع التي يتجمع فيها الرجال، والمواقع غير الآمنة في أوقات معينة من اليوم، </a:t>
            </a:r>
            <a:r>
              <a:rPr lang="ar-JO" sz="2400" dirty="0"/>
              <a:t>إلخ)</a:t>
            </a:r>
            <a:endParaRPr lang="en-US" sz="2400"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41</a:t>
            </a:fld>
            <a:endParaRPr lang="en-US" dirty="0"/>
          </a:p>
        </p:txBody>
      </p:sp>
    </p:spTree>
    <p:extLst>
      <p:ext uri="{BB962C8B-B14F-4D97-AF65-F5344CB8AC3E}">
        <p14:creationId xmlns:p14="http://schemas.microsoft.com/office/powerpoint/2010/main" val="213478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813" y="494615"/>
            <a:ext cx="11088413" cy="861775"/>
          </a:xfrm>
        </p:spPr>
        <p:txBody>
          <a:bodyPr/>
          <a:lstStyle/>
          <a:p>
            <a:pPr algn="r" rtl="1"/>
            <a:r>
              <a:rPr lang="ar-JO" b="1" dirty="0"/>
              <a:t>إقامة المساحة الآمنة</a:t>
            </a:r>
            <a:endParaRPr lang="en-US" dirty="0"/>
          </a:p>
        </p:txBody>
      </p:sp>
      <p:sp>
        <p:nvSpPr>
          <p:cNvPr id="3" name="Content Placeholder 2"/>
          <p:cNvSpPr>
            <a:spLocks noGrp="1"/>
          </p:cNvSpPr>
          <p:nvPr>
            <p:ph idx="1"/>
          </p:nvPr>
        </p:nvSpPr>
        <p:spPr/>
        <p:txBody>
          <a:bodyPr>
            <a:normAutofit/>
          </a:bodyPr>
          <a:lstStyle/>
          <a:p>
            <a:pPr marL="172641" lvl="2" indent="-161925" algn="r" rtl="1" fontAlgn="base"/>
            <a:r>
              <a:rPr lang="ar-JO" sz="2800" dirty="0"/>
              <a:t>سهولة الوصول بالنسبة للنساء والفتيات (مثلا، تزويد المساحة بالممرات المنحدرة)</a:t>
            </a:r>
            <a:endParaRPr lang="en-US" sz="2800" dirty="0"/>
          </a:p>
          <a:p>
            <a:pPr marL="172641" lvl="2" indent="-161925" algn="r" rtl="1" fontAlgn="base"/>
            <a:r>
              <a:rPr lang="ar-JO" sz="2800" dirty="0"/>
              <a:t>تخصيص مساحات كافية لتوفير ما يلي:</a:t>
            </a:r>
            <a:endParaRPr lang="en-US" sz="2800" dirty="0"/>
          </a:p>
          <a:p>
            <a:pPr marL="696516" lvl="3" indent="-342900" algn="r" rtl="1" fontAlgn="base">
              <a:buFont typeface="Wingdings" charset="2"/>
              <a:buChar char="§"/>
            </a:pPr>
            <a:r>
              <a:rPr lang="ar-JO" sz="2800" dirty="0"/>
              <a:t>الأنشطة الجماعية (20 شخصا كحد أدنى)</a:t>
            </a:r>
            <a:endParaRPr lang="en-US" sz="2800" dirty="0"/>
          </a:p>
          <a:p>
            <a:pPr marL="696516" lvl="3" indent="-342900" algn="r" rtl="1" fontAlgn="base">
              <a:buFont typeface="Wingdings" charset="2"/>
              <a:buChar char="§"/>
            </a:pPr>
            <a:r>
              <a:rPr lang="ar-JO" sz="2800" dirty="0"/>
              <a:t>جلسات الدعم النفسي-الاجتماعي الفردية (إذا كان من المقرر توفيرها)</a:t>
            </a:r>
            <a:endParaRPr lang="en-US" sz="2800" dirty="0"/>
          </a:p>
          <a:p>
            <a:pPr marL="696516" lvl="3" indent="-342900" algn="r" rtl="1" fontAlgn="base">
              <a:buFont typeface="Wingdings" charset="2"/>
              <a:buChar char="§"/>
            </a:pPr>
            <a:r>
              <a:rPr lang="ar-JO" sz="2800" dirty="0"/>
              <a:t>مساحة مخصصة للرعاية النهارية للأطفال المرافقين لأمهاتهم</a:t>
            </a:r>
            <a:endParaRPr lang="en-US" sz="2800" dirty="0"/>
          </a:p>
          <a:p>
            <a:pPr marL="172641" lvl="3" indent="-161925" algn="r" rtl="1" fontAlgn="base"/>
            <a:r>
              <a:rPr lang="ar-JO" sz="2800" dirty="0"/>
              <a:t>الخصوصية (مثلا، إقامة سور أو بناء جدار حول المساحة الآمنة)</a:t>
            </a:r>
          </a:p>
          <a:p>
            <a:pPr marL="172641" lvl="3" indent="-161925" algn="r" rtl="1" fontAlgn="base"/>
            <a:r>
              <a:rPr lang="ar-JO" sz="2800" dirty="0"/>
              <a:t>راحة المستفيدات (مثلا، أن تكون المباني مظللة، جيدة التهوية، إلخ)</a:t>
            </a:r>
            <a:endParaRPr lang="en-US" sz="2800"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42</a:t>
            </a:fld>
            <a:endParaRPr lang="en-US" dirty="0"/>
          </a:p>
        </p:txBody>
      </p:sp>
    </p:spTree>
    <p:extLst>
      <p:ext uri="{BB962C8B-B14F-4D97-AF65-F5344CB8AC3E}">
        <p14:creationId xmlns:p14="http://schemas.microsoft.com/office/powerpoint/2010/main" val="1508755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047" y="494615"/>
            <a:ext cx="11088413" cy="861775"/>
          </a:xfrm>
        </p:spPr>
        <p:txBody>
          <a:bodyPr/>
          <a:lstStyle/>
          <a:p>
            <a:pPr algn="r" rtl="1"/>
            <a:r>
              <a:rPr lang="ar-JO" b="1" dirty="0"/>
              <a:t>التوقيت</a:t>
            </a:r>
            <a:endParaRPr lang="en-US" b="1" dirty="0"/>
          </a:p>
        </p:txBody>
      </p:sp>
      <p:sp>
        <p:nvSpPr>
          <p:cNvPr id="3" name="Content Placeholder 2"/>
          <p:cNvSpPr>
            <a:spLocks noGrp="1"/>
          </p:cNvSpPr>
          <p:nvPr>
            <p:ph idx="1"/>
          </p:nvPr>
        </p:nvSpPr>
        <p:spPr/>
        <p:txBody>
          <a:bodyPr>
            <a:normAutofit/>
          </a:bodyPr>
          <a:lstStyle/>
          <a:p>
            <a:pPr marL="226219" lvl="2" indent="-226219" algn="r" rtl="1" fontAlgn="base"/>
            <a:r>
              <a:rPr lang="ar-JO" sz="2800" dirty="0"/>
              <a:t>متى تكون السيدات قادرات على الحضور إلى المساحة الآمنة؟</a:t>
            </a:r>
            <a:endParaRPr lang="en-US" sz="2800" dirty="0"/>
          </a:p>
          <a:p>
            <a:pPr marL="226219" lvl="2" indent="-226219" algn="r" rtl="1" fontAlgn="base"/>
            <a:r>
              <a:rPr lang="ar-JO" sz="2800" dirty="0"/>
              <a:t>متى تكون الفتيات قادرات على الحضور إلى المساحة الآمنة؟</a:t>
            </a:r>
            <a:endParaRPr lang="en-US" sz="2800" dirty="0"/>
          </a:p>
          <a:p>
            <a:pPr marL="226219" lvl="2" indent="-226219" algn="r" rtl="1" fontAlgn="base"/>
            <a:r>
              <a:rPr lang="ar-JO" sz="2800" dirty="0"/>
              <a:t>الأوقات التي تعتبر آمنة أو غير آمنة لحضور النساء والفتيات إلى المساحة الآمنة والتجمع فيه</a:t>
            </a:r>
            <a:endParaRPr lang="en-US" sz="2800" dirty="0"/>
          </a:p>
          <a:p>
            <a:pPr marL="226219" lvl="2" indent="-226219" algn="r" rtl="1" fontAlgn="base"/>
            <a:r>
              <a:rPr lang="ar-JO" sz="2800" dirty="0"/>
              <a:t>الأوقات التي تكون فيها المواقع المختارة متاحة</a:t>
            </a:r>
            <a:endParaRPr lang="en-US" sz="2800" dirty="0"/>
          </a:p>
          <a:p>
            <a:pPr algn="r" rtl="1"/>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43</a:t>
            </a:fld>
            <a:endParaRPr lang="en-US" dirty="0"/>
          </a:p>
        </p:txBody>
      </p:sp>
    </p:spTree>
    <p:extLst>
      <p:ext uri="{BB962C8B-B14F-4D97-AF65-F5344CB8AC3E}">
        <p14:creationId xmlns:p14="http://schemas.microsoft.com/office/powerpoint/2010/main" val="1378759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22786"/>
            <a:ext cx="7886700" cy="830997"/>
          </a:xfrm>
        </p:spPr>
        <p:txBody>
          <a:bodyPr/>
          <a:lstStyle/>
          <a:p>
            <a:pPr algn="r" rtl="1"/>
            <a:r>
              <a:rPr lang="ar-JO" b="1" dirty="0"/>
              <a:t>الأنشطة والخدمات</a:t>
            </a:r>
            <a:endParaRPr lang="en-US" dirty="0"/>
          </a:p>
        </p:txBody>
      </p:sp>
      <p:sp>
        <p:nvSpPr>
          <p:cNvPr id="3" name="Content Placeholder 2"/>
          <p:cNvSpPr>
            <a:spLocks noGrp="1"/>
          </p:cNvSpPr>
          <p:nvPr>
            <p:ph idx="1"/>
          </p:nvPr>
        </p:nvSpPr>
        <p:spPr>
          <a:xfrm>
            <a:off x="2152650" y="2005015"/>
            <a:ext cx="7886700" cy="4351338"/>
          </a:xfrm>
        </p:spPr>
        <p:txBody>
          <a:bodyPr>
            <a:normAutofit/>
          </a:bodyPr>
          <a:lstStyle/>
          <a:p>
            <a:pPr marL="238125" lvl="2" indent="-205979" algn="r" rtl="1" fontAlgn="base"/>
            <a:r>
              <a:rPr lang="ar-JO" sz="2800" dirty="0"/>
              <a:t>الأنشطة التي اعتادت / تريد النساء القيام بها</a:t>
            </a:r>
          </a:p>
          <a:p>
            <a:pPr marL="238125" lvl="2" indent="-205979" algn="r" rtl="1" fontAlgn="base"/>
            <a:r>
              <a:rPr lang="ar-JO" sz="2800" dirty="0"/>
              <a:t>الأنشطة التي اعتادت / تريد الفتيات القيام بها</a:t>
            </a:r>
            <a:endParaRPr lang="en-US" sz="2800" dirty="0"/>
          </a:p>
          <a:p>
            <a:pPr marL="238125" lvl="2" indent="-205979" algn="r" rtl="1" fontAlgn="base"/>
            <a:r>
              <a:rPr lang="ar-JO" sz="2800" dirty="0"/>
              <a:t>مدى ارتياح النساء والفتيات في تفاعلهن مع الفئات الأخرى (مثلا: تفاعل الفتيات مع النساء، الفتيات المتزوجات مع الفتيات غير المتزوجات، النساء/الفتيات من ذوي الإعاقة مع غيرهن من النساء/الفتيات، الفئات الدينية أو الثقافية مع غيرها، إلخ)</a:t>
            </a:r>
            <a:endParaRPr lang="en-US" sz="2800" dirty="0"/>
          </a:p>
          <a:p>
            <a:pPr marL="238125" lvl="2" indent="-205979" algn="r" rtl="1" fontAlgn="base"/>
            <a:r>
              <a:rPr lang="ar-JO" sz="2800" dirty="0"/>
              <a:t>مسح السوق</a:t>
            </a:r>
            <a:r>
              <a:rPr lang="en-US" sz="2800" dirty="0"/>
              <a:t> ***</a:t>
            </a:r>
          </a:p>
          <a:p>
            <a:pPr marL="238125" lvl="2" indent="-205979" algn="r" rtl="1" fontAlgn="base"/>
            <a:r>
              <a:rPr lang="ar-JO" sz="2800" dirty="0"/>
              <a:t>الخدمات المتاحة للناجيات من العنف القائم على النوع الاجتماعي وكيفية وصول النساء والفتيات إليها</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44</a:t>
            </a:fld>
            <a:endParaRPr lang="en-US" dirty="0"/>
          </a:p>
        </p:txBody>
      </p:sp>
    </p:spTree>
    <p:extLst>
      <p:ext uri="{BB962C8B-B14F-4D97-AF65-F5344CB8AC3E}">
        <p14:creationId xmlns:p14="http://schemas.microsoft.com/office/powerpoint/2010/main" val="571189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413" y="613747"/>
            <a:ext cx="11088413" cy="861775"/>
          </a:xfrm>
        </p:spPr>
        <p:txBody>
          <a:bodyPr/>
          <a:lstStyle/>
          <a:p>
            <a:pPr algn="r" rtl="1"/>
            <a:r>
              <a:rPr lang="ar-JO" b="1" dirty="0"/>
              <a:t>الشراكات</a:t>
            </a:r>
            <a:endParaRPr lang="en-US" dirty="0"/>
          </a:p>
        </p:txBody>
      </p:sp>
      <p:sp>
        <p:nvSpPr>
          <p:cNvPr id="3" name="Content Placeholder 2"/>
          <p:cNvSpPr>
            <a:spLocks noGrp="1"/>
          </p:cNvSpPr>
          <p:nvPr>
            <p:ph idx="1"/>
          </p:nvPr>
        </p:nvSpPr>
        <p:spPr>
          <a:xfrm>
            <a:off x="2138582" y="2005015"/>
            <a:ext cx="7886700" cy="4351338"/>
          </a:xfrm>
        </p:spPr>
        <p:txBody>
          <a:bodyPr>
            <a:normAutofit fontScale="92500" lnSpcReduction="20000"/>
          </a:bodyPr>
          <a:lstStyle/>
          <a:p>
            <a:pPr marL="172641" lvl="2" indent="-161925" algn="r" rtl="1" fontAlgn="base"/>
            <a:r>
              <a:rPr lang="ar-JO" sz="2800" dirty="0"/>
              <a:t>أصحاب المصلحة الرئيسيون</a:t>
            </a:r>
            <a:endParaRPr lang="en-US" sz="2800" dirty="0"/>
          </a:p>
          <a:p>
            <a:pPr marL="696516" lvl="3" indent="-342900" algn="r" rtl="1" fontAlgn="base">
              <a:buFont typeface="Wingdings" charset="2"/>
              <a:buChar char="§"/>
            </a:pPr>
            <a:r>
              <a:rPr lang="ar-JO" sz="2800" dirty="0"/>
              <a:t>الأجهزة الحكومية</a:t>
            </a:r>
            <a:endParaRPr lang="en-US" sz="2800" dirty="0"/>
          </a:p>
          <a:p>
            <a:pPr marL="696516" lvl="3" indent="-342900" algn="r" rtl="1" fontAlgn="base">
              <a:buFont typeface="Wingdings" charset="2"/>
              <a:buChar char="§"/>
            </a:pPr>
            <a:r>
              <a:rPr lang="ar-JO" sz="2800" dirty="0"/>
              <a:t>رجال الدين وقادة المجتمع المحلي</a:t>
            </a:r>
            <a:endParaRPr lang="en-US" sz="2800" dirty="0"/>
          </a:p>
          <a:p>
            <a:pPr marL="696516" lvl="3" indent="-342900" algn="r" rtl="1" fontAlgn="base">
              <a:buFont typeface="Wingdings" charset="2"/>
              <a:buChar char="§"/>
            </a:pPr>
            <a:r>
              <a:rPr lang="ar-JO" sz="2800" dirty="0"/>
              <a:t>الجماعات النسائية</a:t>
            </a:r>
            <a:endParaRPr lang="en-US" sz="2800" dirty="0"/>
          </a:p>
          <a:p>
            <a:pPr marL="696516" lvl="3" indent="-342900" algn="r" rtl="1" fontAlgn="base">
              <a:buFont typeface="Wingdings" charset="2"/>
              <a:buChar char="§"/>
            </a:pPr>
            <a:r>
              <a:rPr lang="ar-JO" sz="2800" dirty="0"/>
              <a:t>المنظمات غير الحكومية العاملة</a:t>
            </a:r>
            <a:endParaRPr lang="en-US" sz="2800" dirty="0"/>
          </a:p>
          <a:p>
            <a:pPr marL="172641" lvl="2" indent="-161925" algn="r" rtl="1" fontAlgn="base"/>
            <a:r>
              <a:rPr lang="ar-JO" sz="2800" dirty="0"/>
              <a:t>نموذج – رسمي أو غير رسمي، مع شركاء أو من خلالهم</a:t>
            </a:r>
            <a:endParaRPr lang="en-US" sz="2800" dirty="0"/>
          </a:p>
          <a:p>
            <a:pPr marL="172641" lvl="2" indent="-161925" algn="r" rtl="1" fontAlgn="base"/>
            <a:r>
              <a:rPr lang="ar-JO" sz="2800" dirty="0"/>
              <a:t>الخدمات القائمة، مثل:</a:t>
            </a:r>
            <a:endParaRPr lang="en-US" sz="2800" dirty="0"/>
          </a:p>
          <a:p>
            <a:pPr marL="696516" lvl="3" indent="-342900" algn="r" rtl="1" fontAlgn="base">
              <a:buFont typeface="Wingdings" charset="2"/>
              <a:buChar char="§"/>
            </a:pPr>
            <a:r>
              <a:rPr lang="ar-JO" sz="2800" dirty="0"/>
              <a:t>خدمات إدارة ودعم حالات العنف القائم على النوع الاجتماعي</a:t>
            </a:r>
            <a:endParaRPr lang="en-US" sz="2800" dirty="0"/>
          </a:p>
          <a:p>
            <a:pPr marL="696516" lvl="3" indent="-342900" algn="r" rtl="1" fontAlgn="base">
              <a:buFont typeface="Wingdings" charset="2"/>
              <a:buChar char="§"/>
            </a:pPr>
            <a:r>
              <a:rPr lang="ar-JO" sz="2800" dirty="0"/>
              <a:t>خدمات الرعاية الأولية والصحة الإنجابية</a:t>
            </a:r>
            <a:endParaRPr lang="en-US" sz="2800" dirty="0"/>
          </a:p>
          <a:p>
            <a:pPr marL="696516" lvl="3" indent="-342900" algn="r" rtl="1" fontAlgn="base">
              <a:buFont typeface="Wingdings" charset="2"/>
              <a:buChar char="§"/>
            </a:pPr>
            <a:r>
              <a:rPr lang="ar-JO" sz="2800" dirty="0"/>
              <a:t>المنظمات التي تقدم الدعم لذوي الإعاقة، إلخ</a:t>
            </a:r>
            <a:endParaRPr lang="en-US" sz="2800" dirty="0"/>
          </a:p>
          <a:p>
            <a:pPr algn="r" rtl="1"/>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45</a:t>
            </a:fld>
            <a:endParaRPr lang="en-US" dirty="0"/>
          </a:p>
        </p:txBody>
      </p:sp>
    </p:spTree>
    <p:extLst>
      <p:ext uri="{BB962C8B-B14F-4D97-AF65-F5344CB8AC3E}">
        <p14:creationId xmlns:p14="http://schemas.microsoft.com/office/powerpoint/2010/main" val="953977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888" y="384476"/>
            <a:ext cx="7886700" cy="912237"/>
          </a:xfrm>
        </p:spPr>
        <p:txBody>
          <a:bodyPr/>
          <a:lstStyle/>
          <a:p>
            <a:pPr algn="r" rtl="1"/>
            <a:r>
              <a:rPr lang="ar-JO" b="1" dirty="0"/>
              <a:t>الجلسة السادسة</a:t>
            </a:r>
            <a:endParaRPr lang="en-US" b="1" dirty="0"/>
          </a:p>
        </p:txBody>
      </p:sp>
      <p:sp>
        <p:nvSpPr>
          <p:cNvPr id="3" name="Text Placeholder 2"/>
          <p:cNvSpPr>
            <a:spLocks noGrp="1"/>
          </p:cNvSpPr>
          <p:nvPr>
            <p:ph type="body" idx="1"/>
          </p:nvPr>
        </p:nvSpPr>
        <p:spPr>
          <a:xfrm>
            <a:off x="2147888" y="3168083"/>
            <a:ext cx="7886700" cy="1125140"/>
          </a:xfrm>
        </p:spPr>
        <p:txBody>
          <a:bodyPr>
            <a:normAutofit/>
          </a:bodyPr>
          <a:lstStyle/>
          <a:p>
            <a:pPr algn="r" rtl="1"/>
            <a:r>
              <a:rPr lang="ar-JO" sz="4500" b="1" dirty="0">
                <a:solidFill>
                  <a:schemeClr val="tx1"/>
                </a:solidFill>
              </a:rPr>
              <a:t>أنشطة وخدمات المساحات الآمنة</a:t>
            </a:r>
            <a:endParaRPr lang="en-US" sz="4500" dirty="0">
              <a:solidFill>
                <a:schemeClr val="tx1"/>
              </a:solidFill>
            </a:endParaRPr>
          </a:p>
        </p:txBody>
      </p:sp>
      <p:sp>
        <p:nvSpPr>
          <p:cNvPr id="4" name="Slide Number Placeholder 3"/>
          <p:cNvSpPr>
            <a:spLocks noGrp="1"/>
          </p:cNvSpPr>
          <p:nvPr>
            <p:ph type="sldNum" sz="quarter" idx="12"/>
          </p:nvPr>
        </p:nvSpPr>
        <p:spPr/>
        <p:txBody>
          <a:bodyPr/>
          <a:lstStyle/>
          <a:p>
            <a:fld id="{D1D76216-FB9D-7241-B3C8-D0ABCF48D3EF}" type="slidenum">
              <a:rPr lang="en-US" smtClean="0"/>
              <a:pPr/>
              <a:t>46</a:t>
            </a:fld>
            <a:endParaRPr lang="en-US" dirty="0"/>
          </a:p>
        </p:txBody>
      </p:sp>
    </p:spTree>
    <p:extLst>
      <p:ext uri="{BB962C8B-B14F-4D97-AF65-F5344CB8AC3E}">
        <p14:creationId xmlns:p14="http://schemas.microsoft.com/office/powerpoint/2010/main" val="1900592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D76216-FB9D-7241-B3C8-D0ABCF48D3EF}" type="slidenum">
              <a:rPr lang="en-US" smtClean="0"/>
              <a:pPr/>
              <a:t>47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194" y="2311902"/>
            <a:ext cx="8740908" cy="4379976"/>
          </a:xfrm>
          <a:prstGeom prst="rect">
            <a:avLst/>
          </a:prstGeom>
        </p:spPr>
      </p:pic>
      <p:sp>
        <p:nvSpPr>
          <p:cNvPr id="5" name="TextBox 4"/>
          <p:cNvSpPr txBox="1"/>
          <p:nvPr/>
        </p:nvSpPr>
        <p:spPr>
          <a:xfrm>
            <a:off x="7877542" y="3010707"/>
            <a:ext cx="1300162" cy="707886"/>
          </a:xfrm>
          <a:prstGeom prst="rect">
            <a:avLst/>
          </a:prstGeom>
          <a:noFill/>
        </p:spPr>
        <p:txBody>
          <a:bodyPr wrap="square" rtlCol="0">
            <a:spAutoFit/>
          </a:bodyPr>
          <a:lstStyle/>
          <a:p>
            <a:pPr algn="ctr" rtl="1"/>
            <a:r>
              <a:rPr lang="ar-JO" sz="2000" dirty="0"/>
              <a:t>الأنشطة والخدمات </a:t>
            </a:r>
            <a:endParaRPr lang="en-US" sz="2000" dirty="0"/>
          </a:p>
        </p:txBody>
      </p:sp>
      <p:sp>
        <p:nvSpPr>
          <p:cNvPr id="6" name="TextBox 5"/>
          <p:cNvSpPr txBox="1"/>
          <p:nvPr/>
        </p:nvSpPr>
        <p:spPr>
          <a:xfrm>
            <a:off x="2352676" y="3886201"/>
            <a:ext cx="1300162" cy="1015663"/>
          </a:xfrm>
          <a:prstGeom prst="rect">
            <a:avLst/>
          </a:prstGeom>
          <a:noFill/>
        </p:spPr>
        <p:txBody>
          <a:bodyPr wrap="square" rtlCol="0">
            <a:spAutoFit/>
          </a:bodyPr>
          <a:lstStyle/>
          <a:p>
            <a:pPr algn="ctr" rtl="1"/>
            <a:r>
              <a:rPr lang="ar-JO" sz="2000" dirty="0"/>
              <a:t>المساحات الآمنة للنساء والفتيات</a:t>
            </a:r>
            <a:endParaRPr lang="en-US" sz="2000" dirty="0"/>
          </a:p>
        </p:txBody>
      </p:sp>
    </p:spTree>
    <p:extLst>
      <p:ext uri="{BB962C8B-B14F-4D97-AF65-F5344CB8AC3E}">
        <p14:creationId xmlns:p14="http://schemas.microsoft.com/office/powerpoint/2010/main" val="1643891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39" y="494615"/>
            <a:ext cx="11088413" cy="861775"/>
          </a:xfrm>
        </p:spPr>
        <p:txBody>
          <a:bodyPr>
            <a:normAutofit fontScale="90000"/>
          </a:bodyPr>
          <a:lstStyle/>
          <a:p>
            <a:pPr algn="r" rtl="1"/>
            <a:r>
              <a:rPr lang="ar-JO" b="1" dirty="0"/>
              <a:t>الخدمات والأنشطة في المساحات الآمنة للنساء والفتيات</a:t>
            </a:r>
            <a:endParaRPr lang="en-US" b="1"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ar-JO" dirty="0"/>
              <a:t>يمكننا تقسيم هذه الأنشطة والخدمات وفق الفئات التالية:</a:t>
            </a:r>
            <a:endParaRPr lang="en-US" dirty="0"/>
          </a:p>
          <a:p>
            <a:pPr marL="0" indent="0" algn="r" rtl="1">
              <a:buNone/>
            </a:pPr>
            <a:endParaRPr lang="en-US" b="1" dirty="0"/>
          </a:p>
          <a:p>
            <a:pPr marL="514350" indent="-514350" algn="r" rtl="1">
              <a:buNone/>
            </a:pPr>
            <a:r>
              <a:rPr lang="ar-JO" dirty="0"/>
              <a:t>أ)	دعم الناجيات من العنف القائم على النوع الاجتماعي</a:t>
            </a:r>
          </a:p>
          <a:p>
            <a:pPr marL="514350" indent="-514350" algn="r" rtl="1">
              <a:buNone/>
            </a:pPr>
            <a:r>
              <a:rPr lang="ar-JO" dirty="0"/>
              <a:t>ب)	الأنشطة النفسية-الاجتماعية والترفيهية</a:t>
            </a:r>
          </a:p>
          <a:p>
            <a:pPr marL="514350" indent="-514350" algn="r" rtl="1">
              <a:buNone/>
            </a:pPr>
            <a:r>
              <a:rPr lang="ar-JO" dirty="0"/>
              <a:t>ج)	المعلومات ورفع مستويات الوعي</a:t>
            </a:r>
          </a:p>
          <a:p>
            <a:pPr marL="514350" indent="-514350" algn="r" rtl="1">
              <a:buNone/>
            </a:pPr>
            <a:r>
              <a:rPr lang="ar-JO" dirty="0"/>
              <a:t>د)	أنشطة الوقاية والاتصال</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48</a:t>
            </a:fld>
            <a:endParaRPr lang="en-US" dirty="0"/>
          </a:p>
        </p:txBody>
      </p:sp>
    </p:spTree>
    <p:extLst>
      <p:ext uri="{BB962C8B-B14F-4D97-AF65-F5344CB8AC3E}">
        <p14:creationId xmlns:p14="http://schemas.microsoft.com/office/powerpoint/2010/main" val="577718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46945" y="382415"/>
            <a:ext cx="7886700" cy="994172"/>
          </a:xfrm>
        </p:spPr>
        <p:txBody>
          <a:bodyPr>
            <a:normAutofit fontScale="90000"/>
          </a:bodyPr>
          <a:lstStyle/>
          <a:p>
            <a:pPr algn="r" rtl="1"/>
            <a:r>
              <a:rPr lang="ar-JO" b="1" dirty="0"/>
              <a:t>الأنشطة في المساحات الآمنة للنساء والفتيات</a:t>
            </a:r>
            <a:endParaRPr lang="en-US" b="1" dirty="0"/>
          </a:p>
        </p:txBody>
      </p:sp>
      <p:sp>
        <p:nvSpPr>
          <p:cNvPr id="3" name="Content Placeholder 2"/>
          <p:cNvSpPr>
            <a:spLocks noGrp="1"/>
          </p:cNvSpPr>
          <p:nvPr>
            <p:ph idx="1"/>
          </p:nvPr>
        </p:nvSpPr>
        <p:spPr>
          <a:xfrm>
            <a:off x="2035629" y="2108427"/>
            <a:ext cx="8003722" cy="3516086"/>
          </a:xfrm>
        </p:spPr>
        <p:txBody>
          <a:bodyPr>
            <a:noAutofit/>
          </a:bodyPr>
          <a:lstStyle/>
          <a:p>
            <a:pPr marL="0" indent="0" algn="r" rtl="1">
              <a:buNone/>
            </a:pPr>
            <a:r>
              <a:rPr lang="ar-JO" sz="3600" dirty="0"/>
              <a:t>تذكر العناصر الأساسية التالية:</a:t>
            </a:r>
            <a:endParaRPr lang="en-US" sz="3600" dirty="0"/>
          </a:p>
          <a:p>
            <a:pPr algn="r" rtl="1"/>
            <a:r>
              <a:rPr lang="ar-JO" sz="3600" dirty="0"/>
              <a:t>إشراك النساء والفتيات</a:t>
            </a:r>
            <a:endParaRPr lang="en-US" sz="3600" dirty="0"/>
          </a:p>
          <a:p>
            <a:pPr algn="r" rtl="1"/>
            <a:r>
              <a:rPr lang="ar-JO" sz="3600" dirty="0"/>
              <a:t>السلامة</a:t>
            </a:r>
            <a:endParaRPr lang="en-US" sz="3600" dirty="0"/>
          </a:p>
          <a:p>
            <a:pPr algn="r" rtl="1"/>
            <a:r>
              <a:rPr lang="ar-JO" sz="3600" dirty="0"/>
              <a:t>التنوع</a:t>
            </a:r>
            <a:endParaRPr lang="en-US" sz="3600" dirty="0"/>
          </a:p>
          <a:p>
            <a:pPr algn="r" rtl="1"/>
            <a:r>
              <a:rPr lang="ar-JO" sz="3600" dirty="0"/>
              <a:t>التنفيذ المتدرج</a:t>
            </a:r>
            <a:endParaRPr lang="en-US" sz="3600" dirty="0"/>
          </a:p>
          <a:p>
            <a:pPr algn="r" rtl="1"/>
            <a:r>
              <a:rPr lang="ar-JO" sz="3600" dirty="0"/>
              <a:t>الهيكلة</a:t>
            </a:r>
            <a:endParaRPr lang="en-US" sz="3600" dirty="0"/>
          </a:p>
          <a:p>
            <a:pPr algn="r" rtl="1"/>
            <a:r>
              <a:rPr lang="ar-JO" sz="3600" dirty="0"/>
              <a:t>المشاركة المواتية</a:t>
            </a:r>
            <a:endParaRPr lang="en-US" sz="3600"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49</a:t>
            </a:fld>
            <a:endParaRPr lang="en-US" dirty="0"/>
          </a:p>
        </p:txBody>
      </p:sp>
    </p:spTree>
    <p:extLst>
      <p:ext uri="{BB962C8B-B14F-4D97-AF65-F5344CB8AC3E}">
        <p14:creationId xmlns:p14="http://schemas.microsoft.com/office/powerpoint/2010/main" val="69532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063" y="370177"/>
            <a:ext cx="11088413" cy="861775"/>
          </a:xfrm>
        </p:spPr>
        <p:txBody>
          <a:bodyPr/>
          <a:lstStyle/>
          <a:p>
            <a:pPr algn="r" rtl="1"/>
            <a:r>
              <a:rPr lang="ar-JO" b="1" dirty="0"/>
              <a:t>خبرات النساء والفتيات ...</a:t>
            </a:r>
            <a:endParaRPr lang="en-US" b="1" dirty="0"/>
          </a:p>
        </p:txBody>
      </p:sp>
      <p:sp>
        <p:nvSpPr>
          <p:cNvPr id="3" name="Content Placeholder 2"/>
          <p:cNvSpPr>
            <a:spLocks noGrp="1"/>
          </p:cNvSpPr>
          <p:nvPr>
            <p:ph idx="1"/>
          </p:nvPr>
        </p:nvSpPr>
        <p:spPr>
          <a:xfrm>
            <a:off x="2152650" y="2155573"/>
            <a:ext cx="7886700" cy="3468941"/>
          </a:xfrm>
        </p:spPr>
        <p:txBody>
          <a:bodyPr>
            <a:normAutofit fontScale="62500" lnSpcReduction="20000"/>
          </a:bodyPr>
          <a:lstStyle/>
          <a:p>
            <a:pPr algn="r" rtl="1"/>
            <a:r>
              <a:rPr lang="ar-JO" b="1" dirty="0"/>
              <a:t>العنف</a:t>
            </a:r>
            <a:r>
              <a:rPr lang="ar-JO" dirty="0"/>
              <a:t> – والتهديد باللجوء إلى العنف – طيلة حياتهم</a:t>
            </a:r>
            <a:endParaRPr lang="en-US" dirty="0"/>
          </a:p>
          <a:p>
            <a:pPr algn="r" rtl="1"/>
            <a:r>
              <a:rPr lang="ar-JO" b="1" dirty="0"/>
              <a:t>فرض القيود</a:t>
            </a:r>
            <a:r>
              <a:rPr lang="ar-JO" dirty="0"/>
              <a:t> على الحركة، السلوك، اللباس، التفاعل مع الآخرين، السفر، التوظّف، اتخاذ القرار، إلخ.</a:t>
            </a:r>
            <a:endParaRPr lang="en-US" dirty="0"/>
          </a:p>
          <a:p>
            <a:pPr algn="r" rtl="1"/>
            <a:r>
              <a:rPr lang="ar-JO" b="1" dirty="0"/>
              <a:t>تحمل الأعباء الثقيلة</a:t>
            </a:r>
            <a:r>
              <a:rPr lang="ar-JO" dirty="0"/>
              <a:t> – رعاية الأطفال والأسرة، العمل المنزلي، إلخ.</a:t>
            </a:r>
            <a:endParaRPr lang="en-US" dirty="0"/>
          </a:p>
          <a:p>
            <a:pPr algn="r" rtl="1"/>
            <a:r>
              <a:rPr lang="ar-JO" dirty="0"/>
              <a:t>تفاقم الاستضعاف نتيجة </a:t>
            </a:r>
            <a:r>
              <a:rPr lang="ar-JO" b="1" dirty="0"/>
              <a:t>وضع اللجوء/النزوح</a:t>
            </a:r>
            <a:r>
              <a:rPr lang="ar-JO" dirty="0"/>
              <a:t>، والاعتماد على المعونات والدعم من الخارج.</a:t>
            </a:r>
            <a:r>
              <a:rPr lang="en-US" dirty="0"/>
              <a:t> </a:t>
            </a:r>
            <a:endParaRPr lang="ar-JO" dirty="0"/>
          </a:p>
          <a:p>
            <a:pPr algn="r" rtl="1">
              <a:buNone/>
            </a:pPr>
            <a:r>
              <a:rPr lang="ar-JO" dirty="0"/>
              <a:t>... بالإضافة إلى قلة الأماكن التي يمكنهن التجمع فيها مع نساء وفتيات أخريات والشعور بالأمان.</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5</a:t>
            </a:fld>
            <a:endParaRPr lang="en-US" dirty="0"/>
          </a:p>
        </p:txBody>
      </p:sp>
    </p:spTree>
    <p:extLst>
      <p:ext uri="{BB962C8B-B14F-4D97-AF65-F5344CB8AC3E}">
        <p14:creationId xmlns:p14="http://schemas.microsoft.com/office/powerpoint/2010/main" val="32311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413" y="538990"/>
            <a:ext cx="11088413" cy="861775"/>
          </a:xfrm>
        </p:spPr>
        <p:txBody>
          <a:bodyPr>
            <a:normAutofit/>
          </a:bodyPr>
          <a:lstStyle/>
          <a:p>
            <a:pPr algn="r" rtl="1"/>
            <a:r>
              <a:rPr lang="ar-JO" b="1" dirty="0"/>
              <a:t>الأنشطة النفسية-الاجتماعية والتر</a:t>
            </a:r>
            <a:r>
              <a:rPr lang="ar-SY" b="1" dirty="0"/>
              <a:t>فيهية</a:t>
            </a:r>
            <a:endParaRPr lang="en-US" dirty="0"/>
          </a:p>
        </p:txBody>
      </p:sp>
      <p:sp>
        <p:nvSpPr>
          <p:cNvPr id="3" name="Content Placeholder 2"/>
          <p:cNvSpPr>
            <a:spLocks noGrp="1"/>
          </p:cNvSpPr>
          <p:nvPr>
            <p:ph idx="1"/>
          </p:nvPr>
        </p:nvSpPr>
        <p:spPr>
          <a:xfrm>
            <a:off x="2166720" y="2127804"/>
            <a:ext cx="7709807" cy="3824866"/>
          </a:xfrm>
        </p:spPr>
        <p:txBody>
          <a:bodyPr>
            <a:noAutofit/>
          </a:bodyPr>
          <a:lstStyle/>
          <a:p>
            <a:pPr algn="r" rtl="1"/>
            <a:r>
              <a:rPr lang="ar-JO" sz="3200" b="1" dirty="0"/>
              <a:t>جلسات جماعية مناسبة لأعمار المشاركات </a:t>
            </a:r>
            <a:r>
              <a:rPr lang="ar-JO" sz="3200" dirty="0"/>
              <a:t>وتتمحور حول  ”موضوع مركزي“</a:t>
            </a:r>
            <a:r>
              <a:rPr lang="en-US" sz="3200" dirty="0"/>
              <a:t> </a:t>
            </a:r>
          </a:p>
          <a:p>
            <a:pPr algn="r" rtl="1"/>
            <a:r>
              <a:rPr lang="ar-JO" sz="3200" b="1" dirty="0"/>
              <a:t>أنشطة تر</a:t>
            </a:r>
            <a:r>
              <a:rPr lang="ar-SY" sz="3200" b="1" dirty="0"/>
              <a:t>فيهية</a:t>
            </a:r>
            <a:r>
              <a:rPr lang="ar-JO" sz="3200" dirty="0"/>
              <a:t> تقودها نساء وفتيات من المجتمع المحلي</a:t>
            </a:r>
            <a:endParaRPr lang="en-US" sz="3200" dirty="0"/>
          </a:p>
          <a:p>
            <a:pPr algn="r" rtl="1"/>
            <a:r>
              <a:rPr lang="ar-JO" sz="3200" b="1" dirty="0"/>
              <a:t>برامج تدريب مهني نظامية </a:t>
            </a:r>
            <a:r>
              <a:rPr lang="ar-JO" sz="3200" dirty="0"/>
              <a:t>تعقد في صفوف تبدأ وتنتهي في حلقات</a:t>
            </a:r>
            <a:endParaRPr lang="en-US" sz="3200" dirty="0"/>
          </a:p>
          <a:p>
            <a:pPr algn="r" rtl="1"/>
            <a:r>
              <a:rPr lang="ar-JO" sz="3200" b="1" dirty="0"/>
              <a:t>التدريب على المهارات الحياتية،</a:t>
            </a:r>
            <a:r>
              <a:rPr lang="ar-JO" sz="3200" dirty="0"/>
              <a:t> نظامية وغير نظامية</a:t>
            </a:r>
            <a:endParaRPr lang="en-US" sz="3200" dirty="0"/>
          </a:p>
          <a:p>
            <a:pPr algn="r" rtl="1"/>
            <a:r>
              <a:rPr lang="ar-JO" sz="3200" b="1" dirty="0"/>
              <a:t>أنشطة كسب الرزق</a:t>
            </a:r>
            <a:endParaRPr lang="en-US" sz="3200"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50</a:t>
            </a:fld>
            <a:endParaRPr lang="en-US" dirty="0"/>
          </a:p>
        </p:txBody>
      </p:sp>
    </p:spTree>
    <p:extLst>
      <p:ext uri="{BB962C8B-B14F-4D97-AF65-F5344CB8AC3E}">
        <p14:creationId xmlns:p14="http://schemas.microsoft.com/office/powerpoint/2010/main" val="2013294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3" y="567339"/>
            <a:ext cx="11088413" cy="861775"/>
          </a:xfrm>
        </p:spPr>
        <p:txBody>
          <a:bodyPr>
            <a:normAutofit/>
          </a:bodyPr>
          <a:lstStyle/>
          <a:p>
            <a:pPr algn="r" rtl="1"/>
            <a:r>
              <a:rPr lang="ar-JO" b="1" dirty="0"/>
              <a:t>المعلومات ورفع مستويات الوعي</a:t>
            </a:r>
            <a:endParaRPr lang="en-US" dirty="0"/>
          </a:p>
        </p:txBody>
      </p:sp>
      <p:sp>
        <p:nvSpPr>
          <p:cNvPr id="3" name="Content Placeholder 2"/>
          <p:cNvSpPr>
            <a:spLocks noGrp="1"/>
          </p:cNvSpPr>
          <p:nvPr>
            <p:ph idx="1"/>
          </p:nvPr>
        </p:nvSpPr>
        <p:spPr>
          <a:xfrm>
            <a:off x="2124514" y="2005015"/>
            <a:ext cx="7886700" cy="4351338"/>
          </a:xfrm>
        </p:spPr>
        <p:txBody>
          <a:bodyPr>
            <a:normAutofit lnSpcReduction="10000"/>
          </a:bodyPr>
          <a:lstStyle/>
          <a:p>
            <a:pPr marL="238125" lvl="1" indent="-227410" algn="r" rtl="1" fontAlgn="base"/>
            <a:r>
              <a:rPr lang="ar-JO" sz="2800" dirty="0"/>
              <a:t>المساحات الآمنة هي بيئة مناسبة مهمة للحصول على المعلومات حول: النظافة الشخصية والبيئية، الصحة، العنف القائم على النوع الاجتماعي، التغذية، حقوق المرأة، ممارسات تغذية الطفل، استراتيجيات التكيف الإيجابي، المهارات الحياتية، إلخ</a:t>
            </a:r>
            <a:endParaRPr lang="en-US" sz="2800" dirty="0"/>
          </a:p>
          <a:p>
            <a:pPr marL="238125" lvl="1" indent="-227410" algn="r" rtl="1" fontAlgn="base"/>
            <a:r>
              <a:rPr lang="ar-JO" sz="2800" dirty="0"/>
              <a:t>تتراوح بين غير النظامي </a:t>
            </a:r>
            <a:r>
              <a:rPr lang="ar-JO" sz="2800" dirty="0">
                <a:sym typeface="Wingdings 3"/>
              </a:rPr>
              <a:t></a:t>
            </a:r>
            <a:r>
              <a:rPr lang="ar-JO" sz="2800" dirty="0"/>
              <a:t> النظامي</a:t>
            </a:r>
            <a:endParaRPr lang="en-US" sz="2800" dirty="0"/>
          </a:p>
          <a:p>
            <a:pPr marL="238125" lvl="1" indent="-227410" algn="r" rtl="1" fontAlgn="base"/>
            <a:r>
              <a:rPr lang="ar-JO" sz="2800" dirty="0"/>
              <a:t>يجب البت في أنواع جلسات المعلومات بمشاركة النساء والفتيات، بغية تحقيق السلامة</a:t>
            </a:r>
            <a:endParaRPr lang="en-US" sz="2800" dirty="0"/>
          </a:p>
          <a:p>
            <a:pPr marL="238125" lvl="1" indent="-227410" algn="r" rtl="1" fontAlgn="base"/>
            <a:r>
              <a:rPr lang="ar-JO" sz="2800" dirty="0"/>
              <a:t>تأكد من أن هذه الجلسات لا تع</a:t>
            </a:r>
            <a:r>
              <a:rPr lang="ar-SY" sz="2800" dirty="0"/>
              <a:t>ا</a:t>
            </a:r>
            <a:r>
              <a:rPr lang="ar-JO" sz="2800" dirty="0"/>
              <a:t>رض نزاهة المساحة الآمنة للشبهات</a:t>
            </a:r>
            <a:endParaRPr lang="en-US" sz="2800" dirty="0"/>
          </a:p>
          <a:p>
            <a:pPr marL="238125" lvl="1" indent="-227410" algn="r" rtl="1" fontAlgn="base"/>
            <a:r>
              <a:rPr lang="ar-JO" sz="2800" dirty="0"/>
              <a:t>ركّز بشكل خاص على تهيئة فضاء داعم، تأييدي، تمكيني للنساء والفتيات (ليس فقط حول المعلومات)</a:t>
            </a:r>
            <a:endParaRPr lang="en-US" sz="2800"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51</a:t>
            </a:fld>
            <a:endParaRPr lang="en-US" dirty="0"/>
          </a:p>
        </p:txBody>
      </p:sp>
    </p:spTree>
    <p:extLst>
      <p:ext uri="{BB962C8B-B14F-4D97-AF65-F5344CB8AC3E}">
        <p14:creationId xmlns:p14="http://schemas.microsoft.com/office/powerpoint/2010/main" val="919549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76928"/>
            <a:ext cx="7886700" cy="830997"/>
          </a:xfrm>
        </p:spPr>
        <p:txBody>
          <a:bodyPr/>
          <a:lstStyle/>
          <a:p>
            <a:pPr algn="r" rtl="1"/>
            <a:r>
              <a:rPr lang="ar-JO" b="1" dirty="0"/>
              <a:t>أنشطة الوقاية والاتصال</a:t>
            </a:r>
            <a:endParaRPr lang="en-US" dirty="0"/>
          </a:p>
        </p:txBody>
      </p:sp>
      <p:sp>
        <p:nvSpPr>
          <p:cNvPr id="3" name="Content Placeholder 2"/>
          <p:cNvSpPr>
            <a:spLocks noGrp="1"/>
          </p:cNvSpPr>
          <p:nvPr>
            <p:ph idx="1"/>
          </p:nvPr>
        </p:nvSpPr>
        <p:spPr>
          <a:xfrm>
            <a:off x="2152650" y="2005015"/>
            <a:ext cx="7886700" cy="4351338"/>
          </a:xfrm>
        </p:spPr>
        <p:txBody>
          <a:bodyPr>
            <a:noAutofit/>
          </a:bodyPr>
          <a:lstStyle/>
          <a:p>
            <a:pPr marL="0" indent="0" algn="r" rtl="1">
              <a:buNone/>
            </a:pPr>
            <a:r>
              <a:rPr lang="ar-JO" sz="2000" dirty="0"/>
              <a:t>تشمل أنشطة الوقاية ما يلي:</a:t>
            </a:r>
            <a:endParaRPr lang="en-US" sz="2000" dirty="0"/>
          </a:p>
          <a:p>
            <a:pPr lvl="1" algn="r" rtl="1" fontAlgn="base">
              <a:lnSpc>
                <a:spcPct val="120000"/>
              </a:lnSpc>
            </a:pPr>
            <a:r>
              <a:rPr lang="ar-JO" sz="1800" dirty="0"/>
              <a:t>عمليات منتظمة </a:t>
            </a:r>
            <a:r>
              <a:rPr lang="ar-JO" sz="1800" b="1" dirty="0"/>
              <a:t>للتدقيق على السلامة</a:t>
            </a:r>
            <a:r>
              <a:rPr lang="ar-JO" sz="1800" dirty="0"/>
              <a:t> بغية تقييم المخاطر التي تتهدد سلامة النساء والفتيات والعمل مع القطاعات الأخرى على تحديد فرص التخفيف من هذه المخاطر.</a:t>
            </a:r>
            <a:r>
              <a:rPr lang="en-US" sz="1800" dirty="0"/>
              <a:t> </a:t>
            </a:r>
          </a:p>
          <a:p>
            <a:pPr lvl="1" algn="r" rtl="1" fontAlgn="base">
              <a:lnSpc>
                <a:spcPct val="120000"/>
              </a:lnSpc>
            </a:pPr>
            <a:r>
              <a:rPr lang="ar-JO" sz="1800" b="1" dirty="0"/>
              <a:t>رسم خارطة السلامة</a:t>
            </a:r>
            <a:endParaRPr lang="en-US" sz="1800" b="1" dirty="0"/>
          </a:p>
          <a:p>
            <a:pPr lvl="1" algn="r" rtl="1" fontAlgn="base">
              <a:lnSpc>
                <a:spcPct val="120000"/>
              </a:lnSpc>
            </a:pPr>
            <a:r>
              <a:rPr lang="ar-JO" sz="1800" dirty="0"/>
              <a:t>تشكيل </a:t>
            </a:r>
            <a:r>
              <a:rPr lang="ar-JO" sz="1800" b="1" dirty="0"/>
              <a:t>مجموعات السلامة،</a:t>
            </a:r>
            <a:r>
              <a:rPr lang="ar-JO" sz="1800" dirty="0"/>
              <a:t> مثل مجموعة جمع المياه أو مجموعة مرافقة الأطفال وهم في طريقهم إلى المدرسة</a:t>
            </a:r>
            <a:endParaRPr lang="en-US" sz="1800" dirty="0"/>
          </a:p>
          <a:p>
            <a:pPr marL="42863" lvl="1" indent="0" algn="r" rtl="1" fontAlgn="base">
              <a:buNone/>
            </a:pPr>
            <a:r>
              <a:rPr lang="ar-JO" sz="2000" dirty="0"/>
              <a:t>تشمل أنشطة الاتصال ما يلي:</a:t>
            </a:r>
            <a:endParaRPr lang="en-US" sz="2000" dirty="0"/>
          </a:p>
          <a:p>
            <a:pPr marL="508397" indent="-205979" algn="r" rtl="1">
              <a:lnSpc>
                <a:spcPct val="110000"/>
              </a:lnSpc>
            </a:pPr>
            <a:r>
              <a:rPr lang="ar-JO" sz="1800" b="1" dirty="0"/>
              <a:t>الزيارات المنزلية،</a:t>
            </a:r>
            <a:r>
              <a:rPr lang="ar-JO" sz="1800" dirty="0"/>
              <a:t> أو الجلسات المنزلية لتناول الشاي/القهوة وتبادل المعلومات حول الأنشطة والخدمات</a:t>
            </a:r>
            <a:endParaRPr lang="en-US" sz="1800" dirty="0"/>
          </a:p>
          <a:p>
            <a:pPr marL="508397" indent="-205979" algn="r" rtl="1">
              <a:lnSpc>
                <a:spcPct val="110000"/>
              </a:lnSpc>
            </a:pPr>
            <a:r>
              <a:rPr lang="ar-JO" sz="1800" dirty="0"/>
              <a:t>العمل مع </a:t>
            </a:r>
            <a:r>
              <a:rPr lang="ar-JO" sz="1800" b="1" dirty="0"/>
              <a:t>الهياكل المجتمعية </a:t>
            </a:r>
            <a:r>
              <a:rPr lang="ar-JO" sz="1800" dirty="0"/>
              <a:t>ورجال الدين وقادة المجتمع المحلي</a:t>
            </a:r>
            <a:endParaRPr lang="en-US" sz="1800" dirty="0"/>
          </a:p>
          <a:p>
            <a:pPr marL="508397" indent="-205979" algn="r" rtl="1">
              <a:lnSpc>
                <a:spcPct val="110000"/>
              </a:lnSpc>
            </a:pPr>
            <a:r>
              <a:rPr lang="ar-JO" sz="1800" dirty="0"/>
              <a:t>العمل مع </a:t>
            </a:r>
            <a:r>
              <a:rPr lang="ar-JO" sz="1800" b="1" dirty="0"/>
              <a:t>الرجال والفتيان</a:t>
            </a:r>
            <a:r>
              <a:rPr lang="ar-JO" sz="1800" dirty="0"/>
              <a:t> للوقاية من العنف ضد النساء والفتيات***</a:t>
            </a:r>
            <a:endParaRPr lang="en-US" sz="1800" dirty="0"/>
          </a:p>
          <a:p>
            <a:pPr marL="508397" indent="-205979" algn="r" rtl="1">
              <a:lnSpc>
                <a:spcPct val="110000"/>
              </a:lnSpc>
            </a:pPr>
            <a:r>
              <a:rPr lang="ar-JO" sz="1800" dirty="0"/>
              <a:t>تطوير المزيد من </a:t>
            </a:r>
            <a:r>
              <a:rPr lang="ar-JO" sz="1800" b="1" dirty="0"/>
              <a:t>المساحات الآمنة غير النظامية</a:t>
            </a:r>
            <a:r>
              <a:rPr lang="ar-JO" sz="1800" dirty="0"/>
              <a:t> المحيطة بالمساحة الآمنة الرئيسي.</a:t>
            </a:r>
            <a:r>
              <a:rPr lang="en-US" sz="1800" dirty="0"/>
              <a:t> </a:t>
            </a:r>
          </a:p>
        </p:txBody>
      </p:sp>
      <p:sp>
        <p:nvSpPr>
          <p:cNvPr id="4" name="Slide Number Placeholder 3"/>
          <p:cNvSpPr>
            <a:spLocks noGrp="1"/>
          </p:cNvSpPr>
          <p:nvPr>
            <p:ph type="sldNum" sz="quarter" idx="12"/>
          </p:nvPr>
        </p:nvSpPr>
        <p:spPr/>
        <p:txBody>
          <a:bodyPr/>
          <a:lstStyle/>
          <a:p>
            <a:fld id="{D1D76216-FB9D-7241-B3C8-D0ABCF48D3EF}" type="slidenum">
              <a:rPr lang="en-US" smtClean="0"/>
              <a:pPr/>
              <a:t>52</a:t>
            </a:fld>
            <a:endParaRPr lang="en-US" dirty="0"/>
          </a:p>
        </p:txBody>
      </p:sp>
    </p:spTree>
    <p:extLst>
      <p:ext uri="{BB962C8B-B14F-4D97-AF65-F5344CB8AC3E}">
        <p14:creationId xmlns:p14="http://schemas.microsoft.com/office/powerpoint/2010/main" val="67031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32" y="443268"/>
            <a:ext cx="11088413" cy="861775"/>
          </a:xfrm>
        </p:spPr>
        <p:txBody>
          <a:bodyPr>
            <a:normAutofit/>
          </a:bodyPr>
          <a:lstStyle/>
          <a:p>
            <a:pPr algn="r" rtl="1"/>
            <a:r>
              <a:rPr lang="ar-JO" b="1" dirty="0"/>
              <a:t>الموارد الإضافية - مراجعة</a:t>
            </a:r>
            <a:endParaRPr lang="en-US" b="1" dirty="0"/>
          </a:p>
        </p:txBody>
      </p:sp>
      <p:sp>
        <p:nvSpPr>
          <p:cNvPr id="3" name="Content Placeholder 2"/>
          <p:cNvSpPr>
            <a:spLocks noGrp="1"/>
          </p:cNvSpPr>
          <p:nvPr>
            <p:ph idx="1"/>
          </p:nvPr>
        </p:nvSpPr>
        <p:spPr>
          <a:xfrm>
            <a:off x="6210442" y="1825625"/>
            <a:ext cx="4072139" cy="4351338"/>
          </a:xfrm>
        </p:spPr>
        <p:txBody>
          <a:bodyPr>
            <a:normAutofit fontScale="70000" lnSpcReduction="20000"/>
          </a:bodyPr>
          <a:lstStyle/>
          <a:p>
            <a:pPr algn="r" rtl="1">
              <a:spcBef>
                <a:spcPts val="0"/>
              </a:spcBef>
              <a:buFont typeface="Arial" charset="0"/>
              <a:buChar char="•"/>
            </a:pPr>
            <a:r>
              <a:rPr lang="ar-JO" dirty="0"/>
              <a:t>مراجعة المواد المستخدمة والتي تم اختبارها في المنطقة</a:t>
            </a:r>
            <a:endParaRPr lang="en-US" dirty="0"/>
          </a:p>
          <a:p>
            <a:pPr algn="r" rtl="1">
              <a:spcBef>
                <a:spcPts val="0"/>
              </a:spcBef>
              <a:buFont typeface="Arial" charset="0"/>
              <a:buChar char="•"/>
            </a:pPr>
            <a:r>
              <a:rPr lang="ar-JO" dirty="0"/>
              <a:t>المواد المتوفرة على شبكة الإنترنت (يرجى إدخال الرابط هنا)</a:t>
            </a:r>
            <a:endParaRPr lang="en-US" dirty="0"/>
          </a:p>
          <a:p>
            <a:pPr algn="r" rtl="1">
              <a:spcBef>
                <a:spcPts val="0"/>
              </a:spcBef>
              <a:buFont typeface="Arial" charset="0"/>
              <a:buChar char="•"/>
            </a:pPr>
            <a:r>
              <a:rPr lang="ar-JO" dirty="0"/>
              <a:t>يمكن استخدام بعض الموارد  بقدر محدود من الخبرة، في حين يتطلب بعضها الآخر تدريبا إضافيا، كما هو مبين</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53</a:t>
            </a:fld>
            <a:endParaRPr lang="en-US" dirty="0"/>
          </a:p>
        </p:txBody>
      </p:sp>
      <p:pic>
        <p:nvPicPr>
          <p:cNvPr id="6" name="Picture 5"/>
          <p:cNvPicPr>
            <a:picLocks noChangeAspect="1"/>
          </p:cNvPicPr>
          <p:nvPr/>
        </p:nvPicPr>
        <p:blipFill>
          <a:blip r:embed="rId3"/>
          <a:stretch>
            <a:fillRect/>
          </a:stretch>
        </p:blipFill>
        <p:spPr>
          <a:xfrm>
            <a:off x="875883" y="2190751"/>
            <a:ext cx="3225778" cy="4530726"/>
          </a:xfrm>
          <a:prstGeom prst="rect">
            <a:avLst/>
          </a:prstGeom>
        </p:spPr>
      </p:pic>
    </p:spTree>
    <p:extLst>
      <p:ext uri="{BB962C8B-B14F-4D97-AF65-F5344CB8AC3E}">
        <p14:creationId xmlns:p14="http://schemas.microsoft.com/office/powerpoint/2010/main" val="1841599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842" y="525153"/>
            <a:ext cx="7886700" cy="912237"/>
          </a:xfrm>
        </p:spPr>
        <p:txBody>
          <a:bodyPr/>
          <a:lstStyle/>
          <a:p>
            <a:pPr algn="r" rtl="1"/>
            <a:r>
              <a:rPr lang="ar-JO" b="1" dirty="0"/>
              <a:t>الجلسة السابعة</a:t>
            </a:r>
            <a:endParaRPr lang="en-US" b="1" dirty="0"/>
          </a:p>
        </p:txBody>
      </p:sp>
      <p:sp>
        <p:nvSpPr>
          <p:cNvPr id="3" name="Text Placeholder 2"/>
          <p:cNvSpPr>
            <a:spLocks noGrp="1"/>
          </p:cNvSpPr>
          <p:nvPr>
            <p:ph type="body" idx="1"/>
          </p:nvPr>
        </p:nvSpPr>
        <p:spPr>
          <a:xfrm>
            <a:off x="2147888" y="3168083"/>
            <a:ext cx="7886700" cy="1125140"/>
          </a:xfrm>
        </p:spPr>
        <p:txBody>
          <a:bodyPr>
            <a:normAutofit fontScale="92500" lnSpcReduction="20000"/>
          </a:bodyPr>
          <a:lstStyle/>
          <a:p>
            <a:pPr algn="r" rtl="1"/>
            <a:r>
              <a:rPr lang="ar-JO" sz="4500" b="1" dirty="0">
                <a:solidFill>
                  <a:schemeClr val="tx1"/>
                </a:solidFill>
              </a:rPr>
              <a:t>دعم الناجيات من العنف القائم على النوع الاجتماعي</a:t>
            </a:r>
            <a:endParaRPr lang="en-US" sz="4500" dirty="0">
              <a:solidFill>
                <a:schemeClr val="tx1"/>
              </a:solidFill>
            </a:endParaRPr>
          </a:p>
        </p:txBody>
      </p:sp>
      <p:sp>
        <p:nvSpPr>
          <p:cNvPr id="4" name="Slide Number Placeholder 3"/>
          <p:cNvSpPr>
            <a:spLocks noGrp="1"/>
          </p:cNvSpPr>
          <p:nvPr>
            <p:ph type="sldNum" sz="quarter" idx="12"/>
          </p:nvPr>
        </p:nvSpPr>
        <p:spPr/>
        <p:txBody>
          <a:bodyPr/>
          <a:lstStyle/>
          <a:p>
            <a:fld id="{D1D76216-FB9D-7241-B3C8-D0ABCF48D3EF}" type="slidenum">
              <a:rPr lang="en-US" smtClean="0"/>
              <a:pPr/>
              <a:t>54</a:t>
            </a:fld>
            <a:endParaRPr lang="en-US" dirty="0"/>
          </a:p>
        </p:txBody>
      </p:sp>
    </p:spTree>
    <p:extLst>
      <p:ext uri="{BB962C8B-B14F-4D97-AF65-F5344CB8AC3E}">
        <p14:creationId xmlns:p14="http://schemas.microsoft.com/office/powerpoint/2010/main" val="108063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71" y="448675"/>
            <a:ext cx="11088413" cy="861775"/>
          </a:xfrm>
        </p:spPr>
        <p:txBody>
          <a:bodyPr/>
          <a:lstStyle/>
          <a:p>
            <a:pPr algn="r" rtl="1"/>
            <a:r>
              <a:rPr lang="ar-JO" dirty="0"/>
              <a:t>النهج </a:t>
            </a:r>
            <a:r>
              <a:rPr lang="ar-SY" dirty="0"/>
              <a:t>المرتكز على </a:t>
            </a:r>
            <a:r>
              <a:rPr lang="ar-JO" dirty="0"/>
              <a:t>الناجيات</a:t>
            </a:r>
            <a:endParaRPr lang="en-US" dirty="0"/>
          </a:p>
        </p:txBody>
      </p:sp>
      <p:sp>
        <p:nvSpPr>
          <p:cNvPr id="3" name="Content Placeholder 2"/>
          <p:cNvSpPr>
            <a:spLocks noGrp="1"/>
          </p:cNvSpPr>
          <p:nvPr>
            <p:ph idx="1"/>
          </p:nvPr>
        </p:nvSpPr>
        <p:spPr>
          <a:xfrm>
            <a:off x="2166718" y="2232884"/>
            <a:ext cx="7886700" cy="4338387"/>
          </a:xfrm>
        </p:spPr>
        <p:txBody>
          <a:bodyPr>
            <a:normAutofit fontScale="55000" lnSpcReduction="20000"/>
          </a:bodyPr>
          <a:lstStyle/>
          <a:p>
            <a:pPr algn="r" rtl="1"/>
            <a:r>
              <a:rPr lang="ar-JO" dirty="0"/>
              <a:t>يعمل على تمكين الناجيات من خلال اعتبار الناجية م</a:t>
            </a:r>
            <a:r>
              <a:rPr lang="ar-SY" dirty="0"/>
              <a:t>ركزاً</a:t>
            </a:r>
            <a:r>
              <a:rPr lang="ar-JO" dirty="0"/>
              <a:t> لعملية المساعدة.</a:t>
            </a:r>
            <a:r>
              <a:rPr lang="en-US" dirty="0"/>
              <a:t> </a:t>
            </a:r>
          </a:p>
          <a:p>
            <a:pPr algn="r" rtl="1"/>
            <a:r>
              <a:rPr lang="ar-JO" dirty="0"/>
              <a:t>يأخذ بالاعتبار الجوانب الجسدية، النفسية، العاطفية، الاجتماعية والروحية للناجية، بالإضافة إلى تاريخها الثقافي والاجتماعي ومجريات الأمور في حياتها والتي من شأنها دعم عملية ال</a:t>
            </a:r>
            <a:r>
              <a:rPr lang="ar-SY" dirty="0"/>
              <a:t>تعافي</a:t>
            </a:r>
            <a:endParaRPr lang="en-US" dirty="0"/>
          </a:p>
          <a:p>
            <a:pPr algn="r" rtl="1"/>
            <a:r>
              <a:rPr lang="ar-JO" dirty="0"/>
              <a:t>يستجيب لعدم تساوي القوى المتأصل في العنف القائم على النوع الاجتماعي</a:t>
            </a:r>
            <a:endParaRPr lang="en-US" dirty="0"/>
          </a:p>
          <a:p>
            <a:pPr algn="r" rtl="1"/>
            <a:r>
              <a:rPr lang="ar-JO" dirty="0"/>
              <a:t>يتفهم ما يلي:</a:t>
            </a:r>
            <a:endParaRPr lang="en-US" dirty="0"/>
          </a:p>
          <a:p>
            <a:pPr marL="914400" lvl="4" algn="r" rtl="1" fontAlgn="base"/>
            <a:r>
              <a:rPr lang="ar-JO" sz="2900" dirty="0"/>
              <a:t>كل شخص فريد في نوعه</a:t>
            </a:r>
            <a:endParaRPr lang="en-US" sz="2900" dirty="0"/>
          </a:p>
          <a:p>
            <a:pPr marL="914400" lvl="4" algn="r" rtl="1" fontAlgn="base"/>
            <a:r>
              <a:rPr lang="ar-JO" sz="2900" dirty="0"/>
              <a:t>يتفاعل كل شخص مع العنف القائم على النوع الاجتماعي بطريقة مختلفة، ونتيجة لذلك، تصبح لديه احتياجات مختلفة</a:t>
            </a:r>
            <a:endParaRPr lang="en-US" sz="2900" dirty="0"/>
          </a:p>
          <a:p>
            <a:pPr marL="914400" lvl="4" algn="r" rtl="1" fontAlgn="base"/>
            <a:r>
              <a:rPr lang="ar-JO" sz="2900" dirty="0"/>
              <a:t>لكل شخص نقاط قوة وموارد وآليات تكيف مختلفة</a:t>
            </a:r>
            <a:endParaRPr lang="en-US" sz="2900" dirty="0"/>
          </a:p>
          <a:p>
            <a:pPr marL="914400" lvl="4" algn="r" rtl="1" fontAlgn="base"/>
            <a:r>
              <a:rPr lang="ar-JO" sz="2900" dirty="0"/>
              <a:t>يحق لكل شخص أن يقرر من هم الأشخاص الذين يسمح لهم بال</a:t>
            </a:r>
            <a:r>
              <a:rPr lang="ar-SY" sz="2900" dirty="0"/>
              <a:t>إ</a:t>
            </a:r>
            <a:r>
              <a:rPr lang="ar-JO" sz="2900" dirty="0"/>
              <a:t>طلاع على ما حدث له وما ينبغي أن يحدث له بعد ذلك</a:t>
            </a:r>
            <a:endParaRPr lang="en-US" sz="2900"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55</a:t>
            </a:fld>
            <a:endParaRPr lang="en-US" dirty="0"/>
          </a:p>
        </p:txBody>
      </p:sp>
    </p:spTree>
    <p:extLst>
      <p:ext uri="{BB962C8B-B14F-4D97-AF65-F5344CB8AC3E}">
        <p14:creationId xmlns:p14="http://schemas.microsoft.com/office/powerpoint/2010/main" val="488029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39" y="517531"/>
            <a:ext cx="11088413" cy="861775"/>
          </a:xfrm>
        </p:spPr>
        <p:txBody>
          <a:bodyPr>
            <a:normAutofit fontScale="90000"/>
          </a:bodyPr>
          <a:lstStyle/>
          <a:p>
            <a:pPr algn="r" rtl="1"/>
            <a:r>
              <a:rPr lang="ar-JO" dirty="0"/>
              <a:t>كيفية دعم الناجيات من العنف القائم على النوع الاجتماعي</a:t>
            </a:r>
            <a:endParaRPr lang="en-US" dirty="0"/>
          </a:p>
        </p:txBody>
      </p:sp>
      <p:sp>
        <p:nvSpPr>
          <p:cNvPr id="3" name="Content Placeholder 2"/>
          <p:cNvSpPr>
            <a:spLocks noGrp="1"/>
          </p:cNvSpPr>
          <p:nvPr>
            <p:ph idx="1"/>
          </p:nvPr>
        </p:nvSpPr>
        <p:spPr>
          <a:xfrm>
            <a:off x="2166718" y="2282304"/>
            <a:ext cx="7886700" cy="4074049"/>
          </a:xfrm>
        </p:spPr>
        <p:txBody>
          <a:bodyPr>
            <a:normAutofit fontScale="47500" lnSpcReduction="20000"/>
          </a:bodyPr>
          <a:lstStyle/>
          <a:p>
            <a:pPr algn="r" rtl="1"/>
            <a:r>
              <a:rPr lang="ar-JO" dirty="0"/>
              <a:t>تعرف على الموارد المتاحة، بما في ذلك الخدمات الصحية والنفسية-الاجتماعية والقانونية (مثلا: إجراءات ال</a:t>
            </a:r>
            <a:r>
              <a:rPr lang="ar-SY" dirty="0"/>
              <a:t>عم</a:t>
            </a:r>
            <a:r>
              <a:rPr lang="ar-JO" dirty="0"/>
              <a:t>ل القياسية، مسارات الإحالة، إلخ).</a:t>
            </a:r>
            <a:r>
              <a:rPr lang="en-US" dirty="0"/>
              <a:t> </a:t>
            </a:r>
          </a:p>
          <a:p>
            <a:pPr algn="r" rtl="1"/>
            <a:r>
              <a:rPr lang="ar-JO" dirty="0"/>
              <a:t>تعرف على كيفية الوصول إلى الخدمات وتقديم الدعم للناجيات لتيسير وصولهن إليها، إما داخليا أو خارجيا</a:t>
            </a:r>
            <a:endParaRPr lang="en-US" dirty="0"/>
          </a:p>
          <a:p>
            <a:pPr algn="r" rtl="1"/>
            <a:r>
              <a:rPr lang="ar-JO" dirty="0"/>
              <a:t>تقيد بإتباع المبادئ التوجيهية لدعم الناجيات من العنف القائم على النوع الاجتماعي:</a:t>
            </a:r>
            <a:endParaRPr lang="en-US" dirty="0"/>
          </a:p>
          <a:p>
            <a:pPr marL="400050" indent="0" algn="r" rtl="1">
              <a:buNone/>
            </a:pPr>
            <a:r>
              <a:rPr lang="ar-JO" b="1" dirty="0"/>
              <a:t>السلامة:</a:t>
            </a:r>
            <a:r>
              <a:rPr lang="ar-JO" dirty="0"/>
              <a:t> ضع قائمة بأولويات السلامة والأمان بالنسبة للناجيات وغيرهن (مثلا: أطفال الناجية، </a:t>
            </a:r>
            <a:r>
              <a:rPr lang="ar-SY" dirty="0"/>
              <a:t>أنفسكم</a:t>
            </a:r>
            <a:r>
              <a:rPr lang="ar-JO" dirty="0"/>
              <a:t>).</a:t>
            </a:r>
            <a:endParaRPr lang="en-US" dirty="0"/>
          </a:p>
          <a:p>
            <a:pPr marL="400050" indent="0" algn="r" rtl="1">
              <a:buNone/>
            </a:pPr>
            <a:r>
              <a:rPr lang="ar-JO" b="1" dirty="0"/>
              <a:t>السرية:</a:t>
            </a:r>
            <a:r>
              <a:rPr lang="ar-JO" dirty="0"/>
              <a:t> لا تفصح في أي وقت من الأوقات عن أية معلومات لأي جهة كانت دون الموافقة المستنيرة من الناجية، التي لها الحق في اختيار الأشخاص الذين يمكنهم، أو لا يمكنهم الاطلاع على ما حدث لها.</a:t>
            </a:r>
            <a:r>
              <a:rPr lang="en-US" dirty="0"/>
              <a:t> </a:t>
            </a:r>
          </a:p>
          <a:p>
            <a:pPr marL="400050" indent="0" algn="r" rtl="1">
              <a:buNone/>
            </a:pPr>
            <a:r>
              <a:rPr lang="ar-JO" b="1" dirty="0"/>
              <a:t>الاحترام:</a:t>
            </a:r>
            <a:r>
              <a:rPr lang="ar-JO" dirty="0"/>
              <a:t> استرشد دائما باحترام خيارات الناجيات ورغباتهن وحقوقهن وكرامتهن</a:t>
            </a:r>
            <a:endParaRPr lang="en-US" dirty="0"/>
          </a:p>
          <a:p>
            <a:pPr marL="400050" indent="0" algn="r" rtl="1">
              <a:buNone/>
            </a:pPr>
            <a:r>
              <a:rPr lang="ar-JO" b="1" dirty="0"/>
              <a:t>عدم التمييز:</a:t>
            </a:r>
            <a:r>
              <a:rPr lang="ar-JO" dirty="0"/>
              <a:t> تعامل مع الناجيات على قدم المساواة والإنصاف، بغض النظر عن عمر الناجية، أو عرقها، أو ديانتها، أو جنسيتها، أو </a:t>
            </a:r>
            <a:r>
              <a:rPr lang="ar-JO" dirty="0" err="1"/>
              <a:t>إثنيتها</a:t>
            </a:r>
            <a:r>
              <a:rPr lang="ar-JO" dirty="0"/>
              <a:t>، أو ميولها الجنسية، أو أية خصائص أخرى.</a:t>
            </a:r>
            <a:endParaRPr lang="en-US" dirty="0"/>
          </a:p>
          <a:p>
            <a:pPr algn="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56</a:t>
            </a:fld>
            <a:endParaRPr lang="en-US" dirty="0"/>
          </a:p>
        </p:txBody>
      </p:sp>
    </p:spTree>
    <p:extLst>
      <p:ext uri="{BB962C8B-B14F-4D97-AF65-F5344CB8AC3E}">
        <p14:creationId xmlns:p14="http://schemas.microsoft.com/office/powerpoint/2010/main" val="1631395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413" y="533353"/>
            <a:ext cx="11088413" cy="861775"/>
          </a:xfrm>
        </p:spPr>
        <p:txBody>
          <a:bodyPr/>
          <a:lstStyle/>
          <a:p>
            <a:pPr algn="r" rtl="1"/>
            <a:r>
              <a:rPr lang="ar-JO" dirty="0"/>
              <a:t>التفاعل الداعم</a:t>
            </a:r>
            <a:endParaRPr lang="en-US" dirty="0"/>
          </a:p>
        </p:txBody>
      </p:sp>
      <p:sp>
        <p:nvSpPr>
          <p:cNvPr id="3" name="Content Placeholder 2"/>
          <p:cNvSpPr>
            <a:spLocks noGrp="1"/>
          </p:cNvSpPr>
          <p:nvPr>
            <p:ph idx="1"/>
          </p:nvPr>
        </p:nvSpPr>
        <p:spPr>
          <a:xfrm>
            <a:off x="1986456" y="2261508"/>
            <a:ext cx="8052895" cy="3228465"/>
          </a:xfrm>
        </p:spPr>
        <p:txBody>
          <a:bodyPr>
            <a:normAutofit fontScale="85000" lnSpcReduction="20000"/>
          </a:bodyPr>
          <a:lstStyle/>
          <a:p>
            <a:pPr algn="r" rtl="1"/>
            <a:r>
              <a:rPr lang="ar-JO" dirty="0"/>
              <a:t>ساعد الناجية على الشعور بالأمان</a:t>
            </a:r>
            <a:endParaRPr lang="en-US" dirty="0"/>
          </a:p>
          <a:p>
            <a:pPr algn="r" rtl="1"/>
            <a:r>
              <a:rPr lang="ar-JO" dirty="0"/>
              <a:t>حاول طمأنتها وتشجيعها ودعمها</a:t>
            </a:r>
            <a:endParaRPr lang="en-US" dirty="0"/>
          </a:p>
          <a:p>
            <a:pPr algn="r" rtl="1"/>
            <a:r>
              <a:rPr lang="ar-JO" dirty="0"/>
              <a:t>لا تُحْدِث أي ضرر – احرص على عدم التسبب بمزيد من الصدمات</a:t>
            </a:r>
            <a:endParaRPr lang="en-US" dirty="0"/>
          </a:p>
          <a:p>
            <a:pPr algn="r" rtl="1"/>
            <a:r>
              <a:rPr lang="ar-JO" dirty="0"/>
              <a:t>احترم أفكار الناجية ومعتقداتها وآرائها</a:t>
            </a:r>
            <a:endParaRPr lang="en-US" dirty="0"/>
          </a:p>
          <a:p>
            <a:pPr algn="r" rtl="1"/>
            <a:r>
              <a:rPr lang="ar-JO" dirty="0"/>
              <a:t>تواصل معها بطريقة فعالة</a:t>
            </a:r>
            <a:endParaRPr lang="en-US" dirty="0"/>
          </a:p>
          <a:p>
            <a:pPr algn="r" rtl="1"/>
            <a:endParaRPr lang="en-US" dirty="0"/>
          </a:p>
          <a:p>
            <a:pPr algn="r" rtl="1">
              <a:buNone/>
            </a:pPr>
            <a:endParaRPr lang="en-US" dirty="0"/>
          </a:p>
          <a:p>
            <a:pPr algn="r" rtl="1"/>
            <a:endParaRPr lang="en-US" b="1" dirty="0"/>
          </a:p>
          <a:p>
            <a:pPr algn="r" rtl="1"/>
            <a:endParaRPr lang="en-US" dirty="0"/>
          </a:p>
          <a:p>
            <a:pPr algn="r" rtl="1"/>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57</a:t>
            </a:fld>
            <a:endParaRPr lang="en-US" dirty="0"/>
          </a:p>
        </p:txBody>
      </p:sp>
    </p:spTree>
    <p:extLst>
      <p:ext uri="{BB962C8B-B14F-4D97-AF65-F5344CB8AC3E}">
        <p14:creationId xmlns:p14="http://schemas.microsoft.com/office/powerpoint/2010/main" val="96051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67" y="494615"/>
            <a:ext cx="11088413" cy="861775"/>
          </a:xfrm>
        </p:spPr>
        <p:txBody>
          <a:bodyPr/>
          <a:lstStyle/>
          <a:p>
            <a:pPr algn="r" rtl="1"/>
            <a:r>
              <a:rPr lang="ar-JO" b="1" dirty="0"/>
              <a:t>ساعد الناجية على الشعور بالأمان</a:t>
            </a:r>
            <a:endParaRPr lang="en-US" dirty="0"/>
          </a:p>
        </p:txBody>
      </p:sp>
      <p:sp>
        <p:nvSpPr>
          <p:cNvPr id="3" name="Content Placeholder 2"/>
          <p:cNvSpPr>
            <a:spLocks noGrp="1"/>
          </p:cNvSpPr>
          <p:nvPr>
            <p:ph idx="1"/>
          </p:nvPr>
        </p:nvSpPr>
        <p:spPr/>
        <p:txBody>
          <a:bodyPr>
            <a:normAutofit lnSpcReduction="10000"/>
          </a:bodyPr>
          <a:lstStyle/>
          <a:p>
            <a:pPr algn="r" rtl="1"/>
            <a:r>
              <a:rPr lang="ar-JO" dirty="0"/>
              <a:t>إذا كانت الناجية تتحدث ضمن مجموعة، اسألها فيما إذا كانت تريد التحدث إليك على انفراد.</a:t>
            </a:r>
            <a:r>
              <a:rPr lang="en-US" dirty="0"/>
              <a:t> </a:t>
            </a:r>
          </a:p>
          <a:p>
            <a:pPr algn="r" rtl="1"/>
            <a:r>
              <a:rPr lang="ar-JO" dirty="0"/>
              <a:t>التقي معهن في مكان آمن وسري</a:t>
            </a:r>
            <a:endParaRPr lang="en-US" dirty="0"/>
          </a:p>
          <a:p>
            <a:pPr algn="r" rtl="1"/>
            <a:r>
              <a:rPr lang="ar-JO" dirty="0"/>
              <a:t>قم بتذكير الأشخاص الذين استمعوا لأ</a:t>
            </a:r>
            <a:r>
              <a:rPr lang="ar-SY" dirty="0"/>
              <a:t>فصاحات</a:t>
            </a:r>
            <a:r>
              <a:rPr lang="ar-JO" dirty="0"/>
              <a:t> الناجية بمبدأ السرية</a:t>
            </a:r>
            <a:endParaRPr lang="en-US" dirty="0"/>
          </a:p>
          <a:p>
            <a:pPr algn="r" rtl="1"/>
            <a:r>
              <a:rPr lang="ar-JO" dirty="0"/>
              <a:t>حاول معرفة ما إذا كانت الناجية تتعرض لخطر مباشر – إذا كان الأمر كذلك، ناقش استراتيجيات التخفيف من المخاطر.***</a:t>
            </a:r>
            <a:endParaRPr lang="en-US" dirty="0"/>
          </a:p>
          <a:p>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58</a:t>
            </a:fld>
            <a:endParaRPr lang="en-US" dirty="0"/>
          </a:p>
        </p:txBody>
      </p:sp>
    </p:spTree>
    <p:extLst>
      <p:ext uri="{BB962C8B-B14F-4D97-AF65-F5344CB8AC3E}">
        <p14:creationId xmlns:p14="http://schemas.microsoft.com/office/powerpoint/2010/main" val="1394227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699" y="494615"/>
            <a:ext cx="11088413" cy="861775"/>
          </a:xfrm>
        </p:spPr>
        <p:txBody>
          <a:bodyPr/>
          <a:lstStyle/>
          <a:p>
            <a:pPr algn="r" rtl="1"/>
            <a:r>
              <a:rPr lang="ar-JO" b="1" dirty="0"/>
              <a:t>حاول طمأنة الناجية وتشجيعها ودعمها</a:t>
            </a:r>
            <a:endParaRPr lang="en-US" dirty="0"/>
          </a:p>
        </p:txBody>
      </p:sp>
      <p:sp>
        <p:nvSpPr>
          <p:cNvPr id="3" name="Content Placeholder 2"/>
          <p:cNvSpPr>
            <a:spLocks noGrp="1"/>
          </p:cNvSpPr>
          <p:nvPr>
            <p:ph idx="1"/>
          </p:nvPr>
        </p:nvSpPr>
        <p:spPr/>
        <p:txBody>
          <a:bodyPr>
            <a:normAutofit fontScale="62500" lnSpcReduction="20000"/>
          </a:bodyPr>
          <a:lstStyle/>
          <a:p>
            <a:pPr algn="r" rtl="1"/>
            <a:r>
              <a:rPr lang="ar-JO" dirty="0"/>
              <a:t>لا تستعجلها، أو تغرقها بالأسئلة، أو تجبرها على البوح بالتفاصيل.</a:t>
            </a:r>
          </a:p>
          <a:p>
            <a:pPr algn="r" rtl="1"/>
            <a:r>
              <a:rPr lang="ar-JO" dirty="0"/>
              <a:t>تذكر أن جلستها معك قد تكون أول جلسة تتحدث فيها عن معاناتها.</a:t>
            </a:r>
          </a:p>
          <a:p>
            <a:pPr algn="r" rtl="1"/>
            <a:r>
              <a:rPr lang="ar-JO" dirty="0"/>
              <a:t>صدق ما تقوله وصادق عليه.</a:t>
            </a:r>
            <a:endParaRPr lang="en-US" dirty="0"/>
          </a:p>
          <a:p>
            <a:pPr marL="0" indent="0">
              <a:buNone/>
            </a:pPr>
            <a:endParaRPr lang="en-US" dirty="0"/>
          </a:p>
          <a:p>
            <a:pPr marL="0" indent="0" algn="r" rtl="1">
              <a:buNone/>
            </a:pPr>
            <a:r>
              <a:rPr lang="ar-JO" dirty="0"/>
              <a:t>استخدم ”عبارات مواسية“ </a:t>
            </a:r>
            <a:endParaRPr lang="en-US" dirty="0"/>
          </a:p>
          <a:p>
            <a:pPr algn="r" rtl="1"/>
            <a:r>
              <a:rPr lang="ar-JO" dirty="0"/>
              <a:t>أشعر بالأسف لما حدث لك/ أشعر بالأسف لما تعانين منه</a:t>
            </a:r>
          </a:p>
          <a:p>
            <a:pPr algn="r" rtl="1"/>
            <a:r>
              <a:rPr lang="ar-JO" dirty="0"/>
              <a:t>سرّني أنك بُحت لي بما حدث/ شكراً على إعلامي بما حدث</a:t>
            </a:r>
          </a:p>
          <a:p>
            <a:pPr algn="r" rtl="1"/>
            <a:r>
              <a:rPr lang="ar-JO" dirty="0"/>
              <a:t>أهن</a:t>
            </a:r>
            <a:r>
              <a:rPr lang="ar-SY" dirty="0"/>
              <a:t>ئ</a:t>
            </a:r>
            <a:r>
              <a:rPr lang="ar-JO" dirty="0"/>
              <a:t>ك على شجاعتك في إعلامي بما حدث </a:t>
            </a:r>
          </a:p>
          <a:p>
            <a:pPr algn="r" rtl="1"/>
            <a:r>
              <a:rPr lang="ar-JO" dirty="0"/>
              <a:t>لا تلومي نفسك على ما حدث</a:t>
            </a:r>
          </a:p>
          <a:p>
            <a:pPr algn="r" rtl="1"/>
            <a:r>
              <a:rPr lang="ar-JO" dirty="0"/>
              <a:t>سوف أساعدك في الحصول على الدعم اللازم</a:t>
            </a:r>
            <a:endParaRPr lang="en-US" dirty="0"/>
          </a:p>
          <a:p>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59</a:t>
            </a:fld>
            <a:endParaRPr lang="en-US" dirty="0"/>
          </a:p>
        </p:txBody>
      </p:sp>
    </p:spTree>
    <p:extLst>
      <p:ext uri="{BB962C8B-B14F-4D97-AF65-F5344CB8AC3E}">
        <p14:creationId xmlns:p14="http://schemas.microsoft.com/office/powerpoint/2010/main" val="11759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9063" y="531189"/>
            <a:ext cx="11088413" cy="861775"/>
          </a:xfrm>
        </p:spPr>
        <p:txBody>
          <a:bodyPr>
            <a:normAutofit/>
          </a:bodyPr>
          <a:lstStyle/>
          <a:p>
            <a:pPr algn="r" rtl="1"/>
            <a:r>
              <a:rPr lang="ar-JO" b="1" dirty="0"/>
              <a:t>لذلك، فالنساء والفتيات بحاجة إلى مكان:</a:t>
            </a:r>
            <a:endParaRPr lang="en-US" b="1" dirty="0"/>
          </a:p>
        </p:txBody>
      </p:sp>
      <p:sp>
        <p:nvSpPr>
          <p:cNvPr id="3" name="Content Placeholder 2"/>
          <p:cNvSpPr>
            <a:spLocks noGrp="1"/>
          </p:cNvSpPr>
          <p:nvPr>
            <p:ph idx="1"/>
          </p:nvPr>
        </p:nvSpPr>
        <p:spPr>
          <a:xfrm>
            <a:off x="2152650" y="2189771"/>
            <a:ext cx="7886700" cy="3434743"/>
          </a:xfrm>
        </p:spPr>
        <p:txBody>
          <a:bodyPr>
            <a:normAutofit fontScale="62500" lnSpcReduction="20000"/>
          </a:bodyPr>
          <a:lstStyle/>
          <a:p>
            <a:pPr algn="r" rtl="1"/>
            <a:r>
              <a:rPr lang="ar-JO" b="1" dirty="0"/>
              <a:t>آمن من الناحية ال</a:t>
            </a:r>
            <a:r>
              <a:rPr lang="ar-SY" b="1" dirty="0"/>
              <a:t>جسدية</a:t>
            </a:r>
            <a:r>
              <a:rPr lang="ar-JO" b="1" dirty="0"/>
              <a:t> والعاطفية</a:t>
            </a:r>
            <a:r>
              <a:rPr lang="ar-JO" dirty="0"/>
              <a:t> (أي أنه خال من الصدمات، الإجهاد المفرط، العنف، الخوف من العنف، الإساءة).</a:t>
            </a:r>
            <a:endParaRPr lang="en-US" dirty="0"/>
          </a:p>
          <a:p>
            <a:pPr algn="r" rtl="1"/>
            <a:r>
              <a:rPr lang="ar-JO" dirty="0"/>
              <a:t>حيث يشعرن بأنهن </a:t>
            </a:r>
            <a:r>
              <a:rPr lang="ar-JO" b="1" dirty="0"/>
              <a:t>مرتاحات البال </a:t>
            </a:r>
            <a:r>
              <a:rPr lang="ar-JO" dirty="0"/>
              <a:t>وأن لديهن </a:t>
            </a:r>
            <a:r>
              <a:rPr lang="ar-JO" b="1" dirty="0"/>
              <a:t>حرية التعبير</a:t>
            </a:r>
            <a:r>
              <a:rPr lang="ar-JO" dirty="0"/>
              <a:t> عن أنفسهن.</a:t>
            </a:r>
            <a:endParaRPr lang="en-US" dirty="0"/>
          </a:p>
          <a:p>
            <a:pPr algn="r" rtl="1"/>
            <a:r>
              <a:rPr lang="ar-JO" dirty="0"/>
              <a:t>حيث يمكنهن تطوير </a:t>
            </a:r>
            <a:r>
              <a:rPr lang="ar-JO" b="1" dirty="0"/>
              <a:t>مهاراتهن ومعارفهن ومواطن قوتهن </a:t>
            </a:r>
            <a:r>
              <a:rPr lang="ar-JO" dirty="0"/>
              <a:t>اللازمة لاتخاذ القرارات التي تؤثر على حياتهن – بما يسمح لهن بالشعور بأنهن </a:t>
            </a:r>
            <a:r>
              <a:rPr lang="ar-JO" b="1" dirty="0"/>
              <a:t>ذوات قيمة</a:t>
            </a:r>
            <a:r>
              <a:rPr lang="ar-JO" dirty="0"/>
              <a:t> بالنسبة لأنفسهن وللآخرين.</a:t>
            </a:r>
            <a:r>
              <a:rPr lang="en-US" dirty="0"/>
              <a:t> </a:t>
            </a:r>
          </a:p>
          <a:p>
            <a:pPr algn="r" rtl="1"/>
            <a:r>
              <a:rPr lang="ar-JO" dirty="0"/>
              <a:t>حيث يمكنهن </a:t>
            </a:r>
            <a:r>
              <a:rPr lang="ar-JO" b="1" dirty="0"/>
              <a:t>الوصول إلى الخدمات</a:t>
            </a:r>
            <a:r>
              <a:rPr lang="ar-JO" dirty="0"/>
              <a:t> التي هن بحاجة إليها إذا تعرضن للعنف.</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6</a:t>
            </a:fld>
            <a:endParaRPr lang="en-US" dirty="0"/>
          </a:p>
        </p:txBody>
      </p:sp>
    </p:spTree>
    <p:extLst>
      <p:ext uri="{BB962C8B-B14F-4D97-AF65-F5344CB8AC3E}">
        <p14:creationId xmlns:p14="http://schemas.microsoft.com/office/powerpoint/2010/main" val="173093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04" y="494615"/>
            <a:ext cx="11088413" cy="861775"/>
          </a:xfrm>
        </p:spPr>
        <p:txBody>
          <a:bodyPr>
            <a:normAutofit fontScale="90000"/>
          </a:bodyPr>
          <a:lstStyle/>
          <a:p>
            <a:pPr algn="r" rtl="1"/>
            <a:r>
              <a:rPr lang="ar-JO" b="1" dirty="0"/>
              <a:t>لا تحدث أي ضرر – </a:t>
            </a:r>
            <a:r>
              <a:rPr lang="ar-JO" b="1" dirty="0" err="1"/>
              <a:t>إحرص</a:t>
            </a:r>
            <a:r>
              <a:rPr lang="ar-JO" b="1" dirty="0"/>
              <a:t> على عدم التسبب بمزيد من الصدمات للناجية</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ar-JO" dirty="0"/>
              <a:t>تذكر أنك غير مطالب بالحصول على جميع المعلومات حول ما قد حدث للناجية أو بتقديم المشورة لها.</a:t>
            </a:r>
          </a:p>
          <a:p>
            <a:pPr algn="r" rtl="1"/>
            <a:r>
              <a:rPr lang="ar-JO" dirty="0"/>
              <a:t>تذكر أن دورك هو الاستماع بطريقة داعمة إلى ما تريد الناجية الإفصاح لك عنه واحرص على أنها تتلقى الدعم الذي تحتاجه.</a:t>
            </a:r>
          </a:p>
          <a:p>
            <a:pPr algn="r" rtl="1"/>
            <a:r>
              <a:rPr lang="ar-JO" dirty="0"/>
              <a:t>لا تصر على الحصول على التفاصيل الدقيقة لما حدث.</a:t>
            </a:r>
          </a:p>
          <a:p>
            <a:pPr algn="r" rtl="1"/>
            <a:r>
              <a:rPr lang="ar-JO" dirty="0"/>
              <a:t>لا تغضب ولا تشعر بالإحباط.</a:t>
            </a:r>
          </a:p>
          <a:p>
            <a:pPr algn="r" rtl="1"/>
            <a:r>
              <a:rPr lang="ar-JO" dirty="0"/>
              <a:t>لا تطلب من الناجية إعطاءك معلومات حول أنماط سلوكها قبل الحادث أو حول تاريخ حياتها الجنسي.</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60</a:t>
            </a:fld>
            <a:endParaRPr lang="en-US" dirty="0"/>
          </a:p>
        </p:txBody>
      </p:sp>
    </p:spTree>
    <p:extLst>
      <p:ext uri="{BB962C8B-B14F-4D97-AF65-F5344CB8AC3E}">
        <p14:creationId xmlns:p14="http://schemas.microsoft.com/office/powerpoint/2010/main" val="271306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468" y="529826"/>
            <a:ext cx="7886700" cy="994172"/>
          </a:xfrm>
        </p:spPr>
        <p:txBody>
          <a:bodyPr>
            <a:normAutofit fontScale="90000"/>
          </a:bodyPr>
          <a:lstStyle/>
          <a:p>
            <a:pPr algn="r" rtl="1"/>
            <a:r>
              <a:rPr lang="ar-JO" b="1" dirty="0"/>
              <a:t>احترم أفكار الناجية ومعتقداتها وآراءها</a:t>
            </a:r>
            <a:endParaRPr lang="en-US" dirty="0"/>
          </a:p>
        </p:txBody>
      </p:sp>
      <p:sp>
        <p:nvSpPr>
          <p:cNvPr id="3" name="Content Placeholder 2"/>
          <p:cNvSpPr>
            <a:spLocks noGrp="1"/>
          </p:cNvSpPr>
          <p:nvPr>
            <p:ph idx="1"/>
          </p:nvPr>
        </p:nvSpPr>
        <p:spPr>
          <a:xfrm>
            <a:off x="2152650" y="2596243"/>
            <a:ext cx="7886700" cy="2893730"/>
          </a:xfrm>
        </p:spPr>
        <p:txBody>
          <a:bodyPr>
            <a:normAutofit fontScale="70000" lnSpcReduction="20000"/>
          </a:bodyPr>
          <a:lstStyle/>
          <a:p>
            <a:pPr algn="r" rtl="1"/>
            <a:r>
              <a:rPr lang="ar-JO" dirty="0"/>
              <a:t>ساعد الناجية على استعادة رباطة جأشها.</a:t>
            </a:r>
          </a:p>
          <a:p>
            <a:pPr algn="r" rtl="1"/>
            <a:r>
              <a:rPr lang="ar-JO" dirty="0"/>
              <a:t>أتح الفرصة للناجية للتحدث عندما تريد والتزام الصمت عندما تريد.</a:t>
            </a:r>
          </a:p>
          <a:p>
            <a:pPr algn="r" rtl="1"/>
            <a:r>
              <a:rPr lang="ar-JO" dirty="0"/>
              <a:t>لا تتخذ قرارات نيابة عنها.</a:t>
            </a:r>
          </a:p>
          <a:p>
            <a:pPr algn="r" rtl="1"/>
            <a:r>
              <a:rPr lang="ar-JO" dirty="0"/>
              <a:t>احترم آراء الناجية ورغباتها.</a:t>
            </a:r>
          </a:p>
          <a:p>
            <a:pPr algn="r" rtl="1"/>
            <a:r>
              <a:rPr lang="ar-JO" dirty="0"/>
              <a:t>تحلى بالصبر.</a:t>
            </a:r>
            <a:endParaRPr lang="en-US" dirty="0"/>
          </a:p>
          <a:p>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61</a:t>
            </a:fld>
            <a:endParaRPr lang="en-US" dirty="0"/>
          </a:p>
        </p:txBody>
      </p:sp>
    </p:spTree>
    <p:extLst>
      <p:ext uri="{BB962C8B-B14F-4D97-AF65-F5344CB8AC3E}">
        <p14:creationId xmlns:p14="http://schemas.microsoft.com/office/powerpoint/2010/main" val="1526103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10003"/>
            <a:ext cx="7886700" cy="830997"/>
          </a:xfrm>
        </p:spPr>
        <p:txBody>
          <a:bodyPr/>
          <a:lstStyle/>
          <a:p>
            <a:pPr algn="r" rtl="1"/>
            <a:r>
              <a:rPr lang="ar-JO" b="1" dirty="0"/>
              <a:t>تواصل مع الناجية بفعالية </a:t>
            </a:r>
            <a:endParaRPr lang="en-US" dirty="0"/>
          </a:p>
        </p:txBody>
      </p:sp>
      <p:sp>
        <p:nvSpPr>
          <p:cNvPr id="3" name="Content Placeholder 2"/>
          <p:cNvSpPr>
            <a:spLocks noGrp="1"/>
          </p:cNvSpPr>
          <p:nvPr>
            <p:ph idx="1"/>
          </p:nvPr>
        </p:nvSpPr>
        <p:spPr>
          <a:xfrm>
            <a:off x="6687910" y="1909026"/>
            <a:ext cx="3351440" cy="4611631"/>
          </a:xfrm>
        </p:spPr>
        <p:txBody>
          <a:bodyPr>
            <a:normAutofit fontScale="92500" lnSpcReduction="20000"/>
          </a:bodyPr>
          <a:lstStyle/>
          <a:p>
            <a:pPr marL="0" indent="0" algn="r" rtl="1" fontAlgn="t">
              <a:buNone/>
            </a:pPr>
            <a:r>
              <a:rPr lang="ar-JO" b="1" dirty="0"/>
              <a:t>انتبه</a:t>
            </a:r>
            <a:endParaRPr lang="en-US" dirty="0"/>
          </a:p>
          <a:p>
            <a:pPr marL="301229" indent="-157163" algn="r" rtl="1" fontAlgn="t"/>
            <a:r>
              <a:rPr lang="ar-JO" sz="2200" dirty="0"/>
              <a:t>استمع إليها بانتباه كامل</a:t>
            </a:r>
          </a:p>
          <a:p>
            <a:pPr marL="301229" indent="-157163" algn="r" rtl="1" fontAlgn="t"/>
            <a:r>
              <a:rPr lang="ar-JO" sz="2200" dirty="0"/>
              <a:t>أنظر إلى عينيها مباشرة</a:t>
            </a:r>
          </a:p>
          <a:p>
            <a:pPr marL="301229" indent="-157163" algn="r" rtl="1" fontAlgn="t"/>
            <a:r>
              <a:rPr lang="ar-JO" sz="2200" dirty="0"/>
              <a:t>ضع جانباً الأفكار التي تشتت الانتباه</a:t>
            </a:r>
          </a:p>
          <a:p>
            <a:pPr marL="301229" indent="-157163" algn="r" rtl="1" fontAlgn="t"/>
            <a:r>
              <a:rPr lang="ar-JO" sz="2200" dirty="0"/>
              <a:t>لا تشتت أفكارك</a:t>
            </a:r>
          </a:p>
          <a:p>
            <a:pPr marL="301229" indent="-157163" algn="r" rtl="1" fontAlgn="t"/>
            <a:r>
              <a:rPr lang="ar-JO" sz="2200" dirty="0"/>
              <a:t>”استمع“ إلى لغة جسد الناجية ونبرات صوتها</a:t>
            </a:r>
            <a:endParaRPr lang="en-US" sz="2200" dirty="0"/>
          </a:p>
          <a:p>
            <a:pPr marL="0" indent="0" algn="r" rtl="1" fontAlgn="base">
              <a:buNone/>
            </a:pPr>
            <a:r>
              <a:rPr lang="ar-JO" b="1" dirty="0"/>
              <a:t>استخدم لغة لائقة</a:t>
            </a:r>
            <a:endParaRPr lang="en-US" dirty="0"/>
          </a:p>
          <a:p>
            <a:pPr marL="301229" indent="-157163" algn="r" rtl="1"/>
            <a:r>
              <a:rPr lang="ar-JO" sz="2200" dirty="0"/>
              <a:t>استخدم لغة تستطيع الناجية فهمها</a:t>
            </a:r>
          </a:p>
          <a:p>
            <a:pPr marL="301229" indent="-157163" algn="r" rtl="1"/>
            <a:r>
              <a:rPr lang="ar-JO" sz="2200" dirty="0"/>
              <a:t>استخدم مصطلحات سهلة وتجنب المفردات الغريبة</a:t>
            </a:r>
          </a:p>
          <a:p>
            <a:pPr marL="301229" indent="-157163" algn="r" rtl="1"/>
            <a:r>
              <a:rPr lang="ar-JO" sz="2200" dirty="0"/>
              <a:t>إذا كانت الناجية طفلة، استخدم مفردات تتناسب مع مستواها</a:t>
            </a:r>
            <a:endParaRPr lang="en-US" sz="2200" dirty="0"/>
          </a:p>
          <a:p>
            <a:pPr lvl="0" fontAlgn="t"/>
            <a:endParaRPr lang="en-US" dirty="0"/>
          </a:p>
          <a:p>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62</a:t>
            </a:fld>
            <a:endParaRPr lang="en-US" dirty="0"/>
          </a:p>
        </p:txBody>
      </p:sp>
      <p:sp>
        <p:nvSpPr>
          <p:cNvPr id="5" name="Content Placeholder 2"/>
          <p:cNvSpPr txBox="1">
            <a:spLocks/>
          </p:cNvSpPr>
          <p:nvPr/>
        </p:nvSpPr>
        <p:spPr>
          <a:xfrm>
            <a:off x="1370362" y="1909026"/>
            <a:ext cx="4278086" cy="481245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fontAlgn="t">
              <a:buNone/>
            </a:pPr>
            <a:r>
              <a:rPr lang="ar-JO" sz="2000" b="1" dirty="0"/>
              <a:t>بين للناجية أنك تستمع إليها باهتمام</a:t>
            </a:r>
            <a:endParaRPr lang="en-US" sz="2000" dirty="0"/>
          </a:p>
          <a:p>
            <a:pPr marL="409575" indent="-169069" algn="r" rtl="1" fontAlgn="t"/>
            <a:r>
              <a:rPr lang="ar-JO" sz="2000" dirty="0"/>
              <a:t>أحرص على أن يكون كلامك صريحا ومشوقاً</a:t>
            </a:r>
          </a:p>
          <a:p>
            <a:pPr marL="409575" indent="-169069" algn="r" rtl="1" fontAlgn="t"/>
            <a:r>
              <a:rPr lang="ar-JO" sz="2000" dirty="0"/>
              <a:t>أحرص على أن تجلسا على نفس المستوى</a:t>
            </a:r>
          </a:p>
          <a:p>
            <a:pPr marL="409575" indent="-169069" algn="r" rtl="1" fontAlgn="t"/>
            <a:r>
              <a:rPr lang="ar-JO" sz="2000" dirty="0"/>
              <a:t>حافظ على انفتاحك وتقرب منها</a:t>
            </a:r>
          </a:p>
          <a:p>
            <a:pPr marL="409575" indent="-169069" algn="r" rtl="1" fontAlgn="t"/>
            <a:r>
              <a:rPr lang="ar-JO" sz="2000" dirty="0"/>
              <a:t>لا تجلس وبينكما مكتب أو طاولة </a:t>
            </a:r>
          </a:p>
          <a:p>
            <a:pPr marL="409575" indent="-169069" algn="r" rtl="1" fontAlgn="t"/>
            <a:r>
              <a:rPr lang="ar-JO" sz="2000" dirty="0"/>
              <a:t>أجلس في وضع قطري م</a:t>
            </a:r>
            <a:r>
              <a:rPr lang="ar-SY" sz="2000" dirty="0"/>
              <a:t>ائل</a:t>
            </a:r>
            <a:r>
              <a:rPr lang="ar-JO" sz="2000" dirty="0"/>
              <a:t>، إن أمكن</a:t>
            </a:r>
          </a:p>
          <a:p>
            <a:pPr marL="409575" indent="-169069" algn="r" rtl="1" fontAlgn="t"/>
            <a:r>
              <a:rPr lang="ar-JO" sz="2000" dirty="0" err="1"/>
              <a:t>أومىء</a:t>
            </a:r>
            <a:r>
              <a:rPr lang="ar-JO" sz="2000" dirty="0"/>
              <a:t> برأسك أو استخدم تعبيرات وجهك لتشجيعها</a:t>
            </a:r>
          </a:p>
          <a:p>
            <a:pPr marL="409575" indent="-169069" algn="r" rtl="1" fontAlgn="t"/>
            <a:r>
              <a:rPr lang="ar-JO" sz="2000" dirty="0"/>
              <a:t>حافظ على نبرات صوتك-حاول أن لا تظهر أنك غاضب أو محبط أو أنها فاجأتك</a:t>
            </a:r>
          </a:p>
          <a:p>
            <a:pPr marL="409575" indent="-169069" algn="r" rtl="1" fontAlgn="t"/>
            <a:r>
              <a:rPr lang="ar-JO" sz="2000" dirty="0"/>
              <a:t>علق على أقوالها بعبارات قصيرة جداً،  مثل ”نعم“،...</a:t>
            </a:r>
          </a:p>
          <a:p>
            <a:pPr marL="409575" indent="-169069" algn="r" rtl="1" fontAlgn="t"/>
            <a:r>
              <a:rPr lang="ar-JO" sz="2000" dirty="0"/>
              <a:t>لا تقاطعها</a:t>
            </a:r>
            <a:endParaRPr lang="en-US" sz="2000" dirty="0"/>
          </a:p>
          <a:p>
            <a:pPr fontAlgn="t"/>
            <a:endParaRPr lang="en-US" sz="2000" dirty="0"/>
          </a:p>
          <a:p>
            <a:pPr fontAlgn="t"/>
            <a:endParaRPr lang="en-US" sz="2000" dirty="0"/>
          </a:p>
          <a:p>
            <a:endParaRPr lang="en-US" sz="2000" dirty="0"/>
          </a:p>
        </p:txBody>
      </p:sp>
    </p:spTree>
    <p:extLst>
      <p:ext uri="{BB962C8B-B14F-4D97-AF65-F5344CB8AC3E}">
        <p14:creationId xmlns:p14="http://schemas.microsoft.com/office/powerpoint/2010/main" val="858702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264" y="648834"/>
            <a:ext cx="7886700" cy="912237"/>
          </a:xfrm>
        </p:spPr>
        <p:txBody>
          <a:bodyPr/>
          <a:lstStyle/>
          <a:p>
            <a:pPr algn="r" rtl="1"/>
            <a:r>
              <a:rPr lang="ar-JO" b="1" dirty="0"/>
              <a:t>الجلسة العاشرة</a:t>
            </a:r>
            <a:endParaRPr lang="en-US" b="1" dirty="0"/>
          </a:p>
        </p:txBody>
      </p:sp>
      <p:sp>
        <p:nvSpPr>
          <p:cNvPr id="3" name="Text Placeholder 2"/>
          <p:cNvSpPr>
            <a:spLocks noGrp="1"/>
          </p:cNvSpPr>
          <p:nvPr>
            <p:ph type="body" idx="1"/>
          </p:nvPr>
        </p:nvSpPr>
        <p:spPr>
          <a:xfrm>
            <a:off x="2147888" y="3168083"/>
            <a:ext cx="7886700" cy="1125140"/>
          </a:xfrm>
        </p:spPr>
        <p:txBody>
          <a:bodyPr>
            <a:normAutofit/>
          </a:bodyPr>
          <a:lstStyle/>
          <a:p>
            <a:pPr algn="r" rtl="1"/>
            <a:r>
              <a:rPr lang="ar-JO" sz="4500" b="1">
                <a:solidFill>
                  <a:schemeClr val="tx1"/>
                </a:solidFill>
              </a:rPr>
              <a:t>الموارد</a:t>
            </a:r>
            <a:endParaRPr lang="en-US" sz="4500" dirty="0">
              <a:solidFill>
                <a:schemeClr val="tx1"/>
              </a:solidFill>
            </a:endParaRPr>
          </a:p>
        </p:txBody>
      </p:sp>
      <p:sp>
        <p:nvSpPr>
          <p:cNvPr id="4" name="Slide Number Placeholder 3"/>
          <p:cNvSpPr>
            <a:spLocks noGrp="1"/>
          </p:cNvSpPr>
          <p:nvPr>
            <p:ph type="sldNum" sz="quarter" idx="12"/>
          </p:nvPr>
        </p:nvSpPr>
        <p:spPr/>
        <p:txBody>
          <a:bodyPr/>
          <a:lstStyle/>
          <a:p>
            <a:fld id="{D1D76216-FB9D-7241-B3C8-D0ABCF48D3EF}" type="slidenum">
              <a:rPr lang="en-US" smtClean="0"/>
              <a:pPr/>
              <a:t>63</a:t>
            </a:fld>
            <a:endParaRPr lang="en-US" dirty="0"/>
          </a:p>
        </p:txBody>
      </p:sp>
    </p:spTree>
    <p:extLst>
      <p:ext uri="{BB962C8B-B14F-4D97-AF65-F5344CB8AC3E}">
        <p14:creationId xmlns:p14="http://schemas.microsoft.com/office/powerpoint/2010/main" val="1201022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413" y="510854"/>
            <a:ext cx="11088413" cy="861775"/>
          </a:xfrm>
        </p:spPr>
        <p:txBody>
          <a:bodyPr/>
          <a:lstStyle/>
          <a:p>
            <a:pPr algn="r" rtl="1"/>
            <a:r>
              <a:rPr lang="ar-JO" b="1" dirty="0"/>
              <a:t>الأجهزة والمعدات والم</a:t>
            </a:r>
            <a:r>
              <a:rPr lang="ar-SY" b="1" dirty="0"/>
              <a:t>يزانية</a:t>
            </a:r>
            <a:r>
              <a:rPr lang="ar-JO" b="1" dirty="0"/>
              <a:t> </a:t>
            </a:r>
            <a:endParaRPr lang="en-US" dirty="0"/>
          </a:p>
        </p:txBody>
      </p:sp>
      <p:sp>
        <p:nvSpPr>
          <p:cNvPr id="3" name="Content Placeholder 2"/>
          <p:cNvSpPr>
            <a:spLocks noGrp="1"/>
          </p:cNvSpPr>
          <p:nvPr>
            <p:ph idx="1"/>
          </p:nvPr>
        </p:nvSpPr>
        <p:spPr>
          <a:xfrm>
            <a:off x="2094843" y="1976439"/>
            <a:ext cx="7886700" cy="4562476"/>
          </a:xfrm>
        </p:spPr>
        <p:txBody>
          <a:bodyPr>
            <a:normAutofit fontScale="92500" lnSpcReduction="20000"/>
          </a:bodyPr>
          <a:lstStyle/>
          <a:p>
            <a:pPr marL="0" indent="0" algn="r" rtl="1">
              <a:buNone/>
            </a:pPr>
            <a:r>
              <a:rPr lang="ar-JO" dirty="0"/>
              <a:t>تختلف الأجهزة والمعدات والميزانيات بشكل كبير، لكن عليك أن تأخذ باعتبارك ما يلي: </a:t>
            </a:r>
            <a:endParaRPr lang="en-US" dirty="0"/>
          </a:p>
          <a:p>
            <a:pPr marL="240506" indent="-157163" algn="r" rtl="1"/>
            <a:r>
              <a:rPr lang="ar-JO" sz="2200" dirty="0"/>
              <a:t>الأثاث، مثل طاولات المكتب والكراسي، </a:t>
            </a:r>
            <a:r>
              <a:rPr lang="ar-JO" sz="2200" dirty="0" err="1"/>
              <a:t>الوسادات</a:t>
            </a:r>
            <a:r>
              <a:rPr lang="ar-JO" sz="2200" dirty="0"/>
              <a:t>، السجاد والحصائر، إلخ...</a:t>
            </a:r>
          </a:p>
          <a:p>
            <a:pPr marL="240506" indent="-157163" algn="r" rtl="1"/>
            <a:r>
              <a:rPr lang="ar-JO" sz="2200" dirty="0"/>
              <a:t>الخزائن التي يمكن قفلها بإحكام</a:t>
            </a:r>
          </a:p>
          <a:p>
            <a:pPr marL="240506" indent="-157163" algn="r" rtl="1"/>
            <a:r>
              <a:rPr lang="ar-JO" sz="2200" dirty="0"/>
              <a:t>أجهزة ومعدات الطوارئ </a:t>
            </a:r>
          </a:p>
          <a:p>
            <a:pPr marL="240506" indent="-157163" algn="r" rtl="1"/>
            <a:r>
              <a:rPr lang="ar-JO" sz="2200" dirty="0"/>
              <a:t>الموظفون الذين سيشرفون على الأنشطة والخدمات وإدارة المساحات الآمنة</a:t>
            </a:r>
          </a:p>
          <a:p>
            <a:pPr marL="240506" indent="-157163" algn="r" rtl="1"/>
            <a:r>
              <a:rPr lang="ar-JO" sz="2200" dirty="0"/>
              <a:t>الموظفون أو المتطوعون الذين سيتولون رعاية الأطفال </a:t>
            </a:r>
          </a:p>
          <a:p>
            <a:pPr marL="240506" indent="-157163" algn="r" rtl="1"/>
            <a:r>
              <a:rPr lang="ar-JO" sz="2200" dirty="0"/>
              <a:t>ألعاب ودمى وكتب أطفال </a:t>
            </a:r>
          </a:p>
          <a:p>
            <a:pPr marL="240506" indent="-157163" algn="r" rtl="1"/>
            <a:r>
              <a:rPr lang="ar-JO" sz="2200" dirty="0"/>
              <a:t>موظفو ولوازم التنظيف </a:t>
            </a:r>
          </a:p>
          <a:p>
            <a:pPr marL="240506" indent="-157163" algn="r" rtl="1"/>
            <a:r>
              <a:rPr lang="ar-JO" sz="2200" dirty="0"/>
              <a:t>الحراس الذين يعملون بدوام كامل إذا لزم الأمر </a:t>
            </a:r>
          </a:p>
          <a:p>
            <a:pPr marL="240506" indent="-157163" algn="r" rtl="1"/>
            <a:r>
              <a:rPr lang="ar-JO" sz="2200" dirty="0"/>
              <a:t>المواصلات من وإلى المساحة الآمنة، إن أمكن </a:t>
            </a:r>
          </a:p>
          <a:p>
            <a:pPr marL="240506" indent="-157163" algn="r" rtl="1"/>
            <a:r>
              <a:rPr lang="ar-JO" sz="2200" dirty="0"/>
              <a:t>الأموال اللازمة للإحالات (مثلاً: تكاليف المشورة الصحية)</a:t>
            </a:r>
          </a:p>
          <a:p>
            <a:pPr marL="240506" indent="-157163" algn="r" rtl="1"/>
            <a:r>
              <a:rPr lang="ar-JO" sz="2200" dirty="0"/>
              <a:t>المرطبات أو الوجبات الخفيفة، عند اللزوم</a:t>
            </a:r>
            <a:endParaRPr lang="en-US" sz="2200" dirty="0"/>
          </a:p>
          <a:p>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64</a:t>
            </a:fld>
            <a:endParaRPr lang="en-US" dirty="0"/>
          </a:p>
        </p:txBody>
      </p:sp>
    </p:spTree>
    <p:extLst>
      <p:ext uri="{BB962C8B-B14F-4D97-AF65-F5344CB8AC3E}">
        <p14:creationId xmlns:p14="http://schemas.microsoft.com/office/powerpoint/2010/main" val="5212688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413" y="567125"/>
            <a:ext cx="11088413" cy="861775"/>
          </a:xfrm>
        </p:spPr>
        <p:txBody>
          <a:bodyPr/>
          <a:lstStyle/>
          <a:p>
            <a:pPr algn="r" rtl="1"/>
            <a:r>
              <a:rPr lang="ar-JO" dirty="0"/>
              <a:t>التوظيف</a:t>
            </a:r>
            <a:endParaRPr lang="en-US" dirty="0"/>
          </a:p>
        </p:txBody>
      </p:sp>
      <p:sp>
        <p:nvSpPr>
          <p:cNvPr id="3" name="Content Placeholder 2"/>
          <p:cNvSpPr>
            <a:spLocks noGrp="1"/>
          </p:cNvSpPr>
          <p:nvPr>
            <p:ph idx="1"/>
          </p:nvPr>
        </p:nvSpPr>
        <p:spPr>
          <a:xfrm>
            <a:off x="2273300" y="2070824"/>
            <a:ext cx="7886700" cy="4984124"/>
          </a:xfrm>
        </p:spPr>
        <p:txBody>
          <a:bodyPr>
            <a:normAutofit fontScale="62500" lnSpcReduction="20000"/>
          </a:bodyPr>
          <a:lstStyle/>
          <a:p>
            <a:pPr marL="192881" lvl="2" indent="-192881" algn="r" rtl="1" fontAlgn="base"/>
            <a:r>
              <a:rPr lang="ar-JO" dirty="0"/>
              <a:t>تختلف احتياجات التوظيف باختلاف المساحات الآمنة، ولكن بعض الأدوار مشتركة بين المساحات وضرورية لها. </a:t>
            </a:r>
            <a:endParaRPr lang="en-US" dirty="0"/>
          </a:p>
          <a:p>
            <a:pPr marL="172641" lvl="2" indent="-172641" algn="r" rtl="1" fontAlgn="base"/>
            <a:r>
              <a:rPr lang="ar-JO" dirty="0"/>
              <a:t>فكر في الاستعانة بموظفين </a:t>
            </a:r>
            <a:r>
              <a:rPr lang="ar-JO" dirty="0" err="1"/>
              <a:t>مدفوعي</a:t>
            </a:r>
            <a:r>
              <a:rPr lang="ar-JO" dirty="0"/>
              <a:t> الأجر وموظفين متطوعين، </a:t>
            </a:r>
            <a:r>
              <a:rPr lang="ar-JO" dirty="0" err="1"/>
              <a:t>إحرص</a:t>
            </a:r>
            <a:r>
              <a:rPr lang="ar-JO" dirty="0"/>
              <a:t> على تجنب استغلال المتطوعين أو الاستخفاف بمهاراتهم وقدراتهم. </a:t>
            </a:r>
            <a:endParaRPr lang="en-US" dirty="0"/>
          </a:p>
          <a:p>
            <a:pPr marL="172641" lvl="2" indent="-172641" algn="r" rtl="1" fontAlgn="base"/>
            <a:r>
              <a:rPr lang="ar-JO" dirty="0"/>
              <a:t>اتخذ القرار المناسب حول حجم فريق التوعية والاتصال، وذلك وفق حجم المجتمع المحلي وامتداده الجغرافي (النوع الاجتماعي المختلط والأعمار).</a:t>
            </a:r>
            <a:endParaRPr lang="en-US" dirty="0"/>
          </a:p>
          <a:p>
            <a:pPr marL="172641" lvl="2" indent="-172641" algn="r" rtl="1" fontAlgn="base"/>
            <a:r>
              <a:rPr lang="ar-JO" dirty="0"/>
              <a:t>تنوع كادر الموظفين (الأصل، الانتماء الديني أو الثقافي، القدرات).</a:t>
            </a:r>
            <a:endParaRPr lang="en-US" dirty="0"/>
          </a:p>
          <a:p>
            <a:pPr marL="172641" lvl="2" indent="-172641" algn="r" rtl="1" fontAlgn="base"/>
            <a:r>
              <a:rPr lang="ar-JO" dirty="0"/>
              <a:t>إعطاء الأولوية لتوظيف الإناث.</a:t>
            </a:r>
            <a:endParaRPr lang="en-US" dirty="0"/>
          </a:p>
          <a:p>
            <a:pPr marL="172641" lvl="2" indent="-172641" algn="r" rtl="1" fontAlgn="base"/>
            <a:r>
              <a:rPr lang="ar-JO" dirty="0"/>
              <a:t>بناء القدرات (العنف القائم على النوع الاجتماعي، مهارات الاتصال، مسارات الإحالة، تنظيم الأنشطة الجماعية، الوقاية من الاستغلال الجنسي والاعتداءات الجنسية. </a:t>
            </a:r>
            <a:endParaRPr lang="en-US" dirty="0"/>
          </a:p>
          <a:p>
            <a:pPr marL="172641" lvl="2" indent="-172641" algn="r" rtl="1" fontAlgn="base"/>
            <a:r>
              <a:rPr lang="ar-JO" dirty="0"/>
              <a:t>إذا كان</a:t>
            </a:r>
            <a:r>
              <a:rPr lang="ar-SY" dirty="0"/>
              <a:t>ت</a:t>
            </a:r>
            <a:r>
              <a:rPr lang="ar-JO" dirty="0"/>
              <a:t> المساحة الآمنة س</a:t>
            </a:r>
            <a:r>
              <a:rPr lang="ar-SY" dirty="0"/>
              <a:t>ت</a:t>
            </a:r>
            <a:r>
              <a:rPr lang="ar-JO" dirty="0"/>
              <a:t>قدم خدمات متخصصة في مجال الدعم النفسي – الاجتماعي أو اإدارة الحالات، فتذكر أن مديري الحالات ومسؤولي الاستجابة يلزمهم الكثير من التدريب المعمق والإشراف المستمر.</a:t>
            </a:r>
            <a:endParaRPr lang="en-US" dirty="0"/>
          </a:p>
          <a:p>
            <a:pPr marL="172641" lvl="2" indent="-172641" algn="r" rtl="1" fontAlgn="base"/>
            <a:r>
              <a:rPr lang="ar-JO" dirty="0"/>
              <a:t>الموظفون أو المتطوعون المتخصصون لتنفيذ أنشطة معينة.</a:t>
            </a:r>
            <a:endParaRPr lang="en-US" dirty="0"/>
          </a:p>
          <a:p>
            <a:pPr marL="172641" lvl="2" indent="-172641" algn="r" rtl="1" fontAlgn="base"/>
            <a:r>
              <a:rPr lang="ar-JO" dirty="0"/>
              <a:t>مصادر التعلم.</a:t>
            </a:r>
            <a:endParaRPr lang="en-US" dirty="0"/>
          </a:p>
          <a:p>
            <a:pPr marL="172641" lvl="2" indent="-172641" algn="r" rtl="1" fontAlgn="base"/>
            <a:r>
              <a:rPr lang="ar-JO" dirty="0"/>
              <a:t>التدريب على مدونة السلوك.</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65</a:t>
            </a:fld>
            <a:endParaRPr lang="en-US" dirty="0"/>
          </a:p>
        </p:txBody>
      </p:sp>
    </p:spTree>
    <p:extLst>
      <p:ext uri="{BB962C8B-B14F-4D97-AF65-F5344CB8AC3E}">
        <p14:creationId xmlns:p14="http://schemas.microsoft.com/office/powerpoint/2010/main" val="1478680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413" y="524922"/>
            <a:ext cx="11088413" cy="861775"/>
          </a:xfrm>
        </p:spPr>
        <p:txBody>
          <a:bodyPr/>
          <a:lstStyle/>
          <a:p>
            <a:pPr algn="r" rtl="1"/>
            <a:r>
              <a:rPr lang="ar-JO" dirty="0"/>
              <a:t>الهيكل التنظيمي - عينة</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66</a:t>
            </a:fld>
            <a:endParaRPr lang="en-US" dirty="0"/>
          </a:p>
        </p:txBody>
      </p:sp>
      <p:graphicFrame>
        <p:nvGraphicFramePr>
          <p:cNvPr id="5" name="Diagram 4"/>
          <p:cNvGraphicFramePr>
            <a:graphicFrameLocks/>
          </p:cNvGraphicFramePr>
          <p:nvPr>
            <p:extLst/>
          </p:nvPr>
        </p:nvGraphicFramePr>
        <p:xfrm>
          <a:off x="2551033" y="2025491"/>
          <a:ext cx="7089934" cy="3492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3030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063" y="675508"/>
            <a:ext cx="7886700" cy="830997"/>
          </a:xfrm>
        </p:spPr>
        <p:txBody>
          <a:bodyPr/>
          <a:lstStyle/>
          <a:p>
            <a:pPr algn="r" rtl="1"/>
            <a:r>
              <a:rPr lang="ar-JO" b="1" dirty="0"/>
              <a:t>الإجهاد</a:t>
            </a:r>
            <a:endParaRPr lang="en-US" b="1" dirty="0"/>
          </a:p>
        </p:txBody>
      </p:sp>
      <p:sp>
        <p:nvSpPr>
          <p:cNvPr id="3" name="Content Placeholder 2"/>
          <p:cNvSpPr>
            <a:spLocks noGrp="1"/>
          </p:cNvSpPr>
          <p:nvPr>
            <p:ph idx="1"/>
          </p:nvPr>
        </p:nvSpPr>
        <p:spPr>
          <a:xfrm>
            <a:off x="2152650" y="2091927"/>
            <a:ext cx="7886700" cy="3985315"/>
          </a:xfrm>
        </p:spPr>
        <p:txBody>
          <a:bodyPr>
            <a:normAutofit/>
          </a:bodyPr>
          <a:lstStyle/>
          <a:p>
            <a:pPr marL="0" indent="0" algn="r" rtl="1">
              <a:buNone/>
            </a:pPr>
            <a:r>
              <a:rPr lang="ar-JO" sz="1950" dirty="0"/>
              <a:t>الإجهاد هو الطريقة التي يستجيب الجسم من خلالها لشتى أنواع الضغوط. ومن الممكن أن يحدث الإجهاد بسبب التجارب الجيدة والسيئة على حدٍ سواء. وعندما يشعر الناس بالإجهاد جراء شيء ما يحدث من حولهم، تتفاعل أجسامهم من خلال إطلاق مواد كيماوية في الدم. وتعمل هذه المواد الكيماوية على تزويد الجسم بمزيد من الطاقة والقوة، وهذا أمر جيد إذا كان سبب الإجهاد هو تعرض جسم الفرد للمخاطر.  ولكن ذلك يمكن أن يعود بالضرر على الفرد إذا كان الإجهاد قد جاء للاستجابة لأمر عاطفي ولم يتوفر للجسم أي منفذ لتك الطاقة والقوة المضافة. </a:t>
            </a:r>
            <a:endParaRPr lang="en-US" sz="1950" dirty="0"/>
          </a:p>
          <a:p>
            <a:pPr marL="0" indent="0">
              <a:buNone/>
            </a:pPr>
            <a:endParaRPr lang="en-US" sz="1950" dirty="0"/>
          </a:p>
          <a:p>
            <a:pPr marL="0" indent="0" algn="r" rtl="1">
              <a:buNone/>
            </a:pPr>
            <a:r>
              <a:rPr lang="ar-JO" sz="1950" dirty="0"/>
              <a:t>وقد يعود الإجهاد إلى أسباب مختلفة تتراوح من الاعتبارات الجسدية (مثل الخوف من خطر ما) إلى الاعتبارات العاطفية (مثل القلق بخصوص العائلة أو الوظيفة).  أما تحديد السبب في الإجهاد فهو غالباً الخطوة الأولى في تعلم كيفية التعامل بطريقة أفضل مع الإجهاد.</a:t>
            </a:r>
            <a:endParaRPr lang="en-US" sz="1950" dirty="0"/>
          </a:p>
          <a:p>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67</a:t>
            </a:fld>
            <a:endParaRPr lang="en-US" dirty="0"/>
          </a:p>
        </p:txBody>
      </p:sp>
    </p:spTree>
    <p:extLst>
      <p:ext uri="{BB962C8B-B14F-4D97-AF65-F5344CB8AC3E}">
        <p14:creationId xmlns:p14="http://schemas.microsoft.com/office/powerpoint/2010/main" val="1156564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870" y="538990"/>
            <a:ext cx="11088413" cy="861775"/>
          </a:xfrm>
        </p:spPr>
        <p:txBody>
          <a:bodyPr/>
          <a:lstStyle/>
          <a:p>
            <a:pPr algn="r" rtl="1"/>
            <a:r>
              <a:rPr lang="ar-JO" b="1" dirty="0"/>
              <a:t>الاستراتيجيات </a:t>
            </a:r>
            <a:endParaRPr lang="en-US" b="1" dirty="0"/>
          </a:p>
        </p:txBody>
      </p:sp>
      <p:sp>
        <p:nvSpPr>
          <p:cNvPr id="3" name="Content Placeholder 2"/>
          <p:cNvSpPr>
            <a:spLocks noGrp="1"/>
          </p:cNvSpPr>
          <p:nvPr>
            <p:ph idx="1"/>
          </p:nvPr>
        </p:nvSpPr>
        <p:spPr>
          <a:xfrm>
            <a:off x="2094843" y="1936485"/>
            <a:ext cx="7886700" cy="4419868"/>
          </a:xfrm>
        </p:spPr>
        <p:txBody>
          <a:bodyPr>
            <a:normAutofit fontScale="77500" lnSpcReduction="20000"/>
          </a:bodyPr>
          <a:lstStyle/>
          <a:p>
            <a:pPr marL="0" indent="0">
              <a:buNone/>
            </a:pPr>
            <a:endParaRPr lang="en-US" b="1" dirty="0"/>
          </a:p>
          <a:p>
            <a:pPr marL="0" indent="0" algn="r" rtl="1">
              <a:buNone/>
            </a:pPr>
            <a:r>
              <a:rPr lang="ar-JO" b="1" dirty="0"/>
              <a:t>الرعاية الذاتية</a:t>
            </a:r>
            <a:endParaRPr lang="en-US" b="1" dirty="0"/>
          </a:p>
          <a:p>
            <a:pPr marL="0" indent="0" algn="r" rtl="1">
              <a:buNone/>
            </a:pPr>
            <a:endParaRPr lang="en-US" b="1" dirty="0"/>
          </a:p>
          <a:p>
            <a:pPr marL="0" indent="0" algn="r" rtl="1">
              <a:buNone/>
            </a:pPr>
            <a:r>
              <a:rPr lang="ar-JO" b="1" dirty="0"/>
              <a:t>منظومة الشلة الواحدة</a:t>
            </a:r>
            <a:endParaRPr lang="en-US" b="1" dirty="0"/>
          </a:p>
          <a:p>
            <a:pPr marL="0" indent="0" algn="r" rtl="1">
              <a:buNone/>
            </a:pPr>
            <a:endParaRPr lang="en-US" b="1" dirty="0"/>
          </a:p>
          <a:p>
            <a:pPr marL="0" indent="0" algn="r" rtl="1">
              <a:buNone/>
            </a:pPr>
            <a:r>
              <a:rPr lang="ar-JO" b="1" dirty="0"/>
              <a:t>استخلاص المعلومات من المشرفين، الأفراد، المجموعات</a:t>
            </a:r>
            <a:endParaRPr lang="en-US" b="1" dirty="0"/>
          </a:p>
          <a:p>
            <a:pPr marL="0" indent="0" algn="r" rtl="1">
              <a:buNone/>
            </a:pPr>
            <a:endParaRPr lang="en-US" b="1" dirty="0"/>
          </a:p>
          <a:p>
            <a:pPr marL="0" indent="0" algn="r" rtl="1">
              <a:buNone/>
            </a:pPr>
            <a:r>
              <a:rPr lang="ar-JO" b="1" dirty="0"/>
              <a:t>الدعم الم</a:t>
            </a:r>
            <a:r>
              <a:rPr lang="ar-SY" b="1" dirty="0"/>
              <a:t>حترف</a:t>
            </a:r>
            <a:endParaRPr lang="en-US" b="1"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68</a:t>
            </a:fld>
            <a:endParaRPr lang="en-US" dirty="0"/>
          </a:p>
        </p:txBody>
      </p:sp>
    </p:spTree>
    <p:extLst>
      <p:ext uri="{BB962C8B-B14F-4D97-AF65-F5344CB8AC3E}">
        <p14:creationId xmlns:p14="http://schemas.microsoft.com/office/powerpoint/2010/main" val="967430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842" y="648834"/>
            <a:ext cx="7886700" cy="912237"/>
          </a:xfrm>
        </p:spPr>
        <p:txBody>
          <a:bodyPr/>
          <a:lstStyle/>
          <a:p>
            <a:pPr algn="r" rtl="1"/>
            <a:r>
              <a:rPr lang="ar-JO" b="1" dirty="0"/>
              <a:t>الجلسة الحادية عشرة</a:t>
            </a:r>
            <a:endParaRPr lang="en-US" b="1" dirty="0"/>
          </a:p>
        </p:txBody>
      </p:sp>
      <p:sp>
        <p:nvSpPr>
          <p:cNvPr id="3" name="Text Placeholder 2"/>
          <p:cNvSpPr>
            <a:spLocks noGrp="1"/>
          </p:cNvSpPr>
          <p:nvPr>
            <p:ph type="body" idx="1"/>
          </p:nvPr>
        </p:nvSpPr>
        <p:spPr>
          <a:xfrm>
            <a:off x="2147888" y="3168083"/>
            <a:ext cx="7886700" cy="1125140"/>
          </a:xfrm>
        </p:spPr>
        <p:txBody>
          <a:bodyPr>
            <a:normAutofit/>
          </a:bodyPr>
          <a:lstStyle/>
          <a:p>
            <a:pPr algn="r" rtl="1"/>
            <a:r>
              <a:rPr lang="ar-JO" sz="4500" b="1" dirty="0">
                <a:solidFill>
                  <a:schemeClr val="tx1"/>
                </a:solidFill>
              </a:rPr>
              <a:t>المراقبة، التقييم، الإنهاء التدريجي</a:t>
            </a:r>
            <a:endParaRPr lang="en-US" sz="4500" dirty="0">
              <a:solidFill>
                <a:schemeClr val="tx1"/>
              </a:solidFill>
            </a:endParaRPr>
          </a:p>
        </p:txBody>
      </p:sp>
      <p:sp>
        <p:nvSpPr>
          <p:cNvPr id="4" name="Slide Number Placeholder 3"/>
          <p:cNvSpPr>
            <a:spLocks noGrp="1"/>
          </p:cNvSpPr>
          <p:nvPr>
            <p:ph type="sldNum" sz="quarter" idx="12"/>
          </p:nvPr>
        </p:nvSpPr>
        <p:spPr/>
        <p:txBody>
          <a:bodyPr/>
          <a:lstStyle/>
          <a:p>
            <a:fld id="{D1D76216-FB9D-7241-B3C8-D0ABCF48D3EF}" type="slidenum">
              <a:rPr lang="en-US" smtClean="0"/>
              <a:pPr/>
              <a:t>69</a:t>
            </a:fld>
            <a:endParaRPr lang="en-US" dirty="0"/>
          </a:p>
        </p:txBody>
      </p:sp>
    </p:spTree>
    <p:extLst>
      <p:ext uri="{BB962C8B-B14F-4D97-AF65-F5344CB8AC3E}">
        <p14:creationId xmlns:p14="http://schemas.microsoft.com/office/powerpoint/2010/main" val="58496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234" y="410515"/>
            <a:ext cx="11088413" cy="861775"/>
          </a:xfrm>
        </p:spPr>
        <p:txBody>
          <a:bodyPr>
            <a:normAutofit/>
          </a:bodyPr>
          <a:lstStyle/>
          <a:p>
            <a:pPr algn="r" rtl="1"/>
            <a:r>
              <a:rPr lang="ar-JO" b="1" dirty="0"/>
              <a:t>المساحات الآمنة للنساء والفتيات</a:t>
            </a:r>
            <a:endParaRPr lang="en-US" b="1" dirty="0"/>
          </a:p>
        </p:txBody>
      </p:sp>
      <p:sp>
        <p:nvSpPr>
          <p:cNvPr id="3" name="Content Placeholder 2"/>
          <p:cNvSpPr>
            <a:spLocks noGrp="1"/>
          </p:cNvSpPr>
          <p:nvPr>
            <p:ph idx="1"/>
          </p:nvPr>
        </p:nvSpPr>
        <p:spPr>
          <a:xfrm>
            <a:off x="2179516" y="1802624"/>
            <a:ext cx="7886700" cy="4421529"/>
          </a:xfrm>
        </p:spPr>
        <p:txBody>
          <a:bodyPr>
            <a:noAutofit/>
          </a:bodyPr>
          <a:lstStyle/>
          <a:p>
            <a:pPr marL="204788" lvl="1" indent="-172641" algn="r" rtl="1"/>
            <a:r>
              <a:rPr lang="ar-JO" dirty="0"/>
              <a:t>تساعد النساء والفتيات على ما يلي:</a:t>
            </a:r>
            <a:endParaRPr lang="en-US" dirty="0"/>
          </a:p>
          <a:p>
            <a:pPr lvl="1" algn="r" rtl="1">
              <a:buFont typeface="Courier New" charset="0"/>
              <a:buChar char="o"/>
            </a:pPr>
            <a:r>
              <a:rPr lang="ar-JO" dirty="0"/>
              <a:t>التفاعل الاجتماعي وإعادة بناء </a:t>
            </a:r>
            <a:r>
              <a:rPr lang="ar-JO" b="1" dirty="0"/>
              <a:t>الشبكات الاجتماعية</a:t>
            </a:r>
            <a:r>
              <a:rPr lang="ar-JO" dirty="0"/>
              <a:t>؛</a:t>
            </a:r>
            <a:endParaRPr lang="en-US" dirty="0"/>
          </a:p>
          <a:p>
            <a:pPr lvl="1" algn="r" rtl="1">
              <a:buFont typeface="Courier New" charset="0"/>
              <a:buChar char="o"/>
            </a:pPr>
            <a:r>
              <a:rPr lang="ar-JO" dirty="0"/>
              <a:t>تلقي </a:t>
            </a:r>
            <a:r>
              <a:rPr lang="ar-JO" b="1" dirty="0"/>
              <a:t>الدعم الاجتماعي</a:t>
            </a:r>
            <a:r>
              <a:rPr lang="ar-JO" dirty="0"/>
              <a:t>؛</a:t>
            </a:r>
            <a:endParaRPr lang="en-US" dirty="0"/>
          </a:p>
          <a:p>
            <a:pPr lvl="1" algn="r" rtl="1">
              <a:buFont typeface="Courier New" charset="0"/>
              <a:buChar char="o"/>
            </a:pPr>
            <a:r>
              <a:rPr lang="ar-JO" dirty="0"/>
              <a:t>اكتساب </a:t>
            </a:r>
            <a:r>
              <a:rPr lang="ar-JO" b="1" dirty="0"/>
              <a:t>المهارات</a:t>
            </a:r>
            <a:r>
              <a:rPr lang="ar-JO" dirty="0"/>
              <a:t> ذات الصلة؛</a:t>
            </a:r>
            <a:endParaRPr lang="en-US" dirty="0"/>
          </a:p>
          <a:p>
            <a:pPr lvl="1" algn="r" rtl="1">
              <a:buFont typeface="Courier New" charset="0"/>
              <a:buChar char="o"/>
            </a:pPr>
            <a:r>
              <a:rPr lang="ar-JO" dirty="0"/>
              <a:t>الوصول إلى </a:t>
            </a:r>
            <a:r>
              <a:rPr lang="ar-JO" b="1" dirty="0"/>
              <a:t>خدمات آمنة للاستجابة للعنف </a:t>
            </a:r>
            <a:r>
              <a:rPr lang="ar-JO" b="1" dirty="0">
                <a:uFill>
                  <a:solidFill>
                    <a:srgbClr val="000000"/>
                  </a:solidFill>
                </a:uFill>
              </a:rPr>
              <a:t>القائم على النوع الاجتماعي</a:t>
            </a:r>
            <a:r>
              <a:rPr lang="ar-JO" dirty="0"/>
              <a:t> التي لا تلحق بهن وصمات العار؛</a:t>
            </a:r>
            <a:endParaRPr lang="en-US" b="1" dirty="0"/>
          </a:p>
          <a:p>
            <a:pPr lvl="1" algn="r" rtl="1">
              <a:buFont typeface="Courier New" charset="0"/>
              <a:buChar char="o"/>
            </a:pPr>
            <a:r>
              <a:rPr lang="ar-JO" dirty="0"/>
              <a:t>الحصول على </a:t>
            </a:r>
            <a:r>
              <a:rPr lang="ar-JO" b="1" dirty="0"/>
              <a:t>معلومات</a:t>
            </a:r>
            <a:r>
              <a:rPr lang="ar-JO" dirty="0"/>
              <a:t> حول القضايا ذات الأهمية بالنسبة لهن؛</a:t>
            </a:r>
            <a:r>
              <a:rPr lang="en-US" dirty="0"/>
              <a:t> </a:t>
            </a:r>
          </a:p>
          <a:p>
            <a:pPr algn="r" rtl="1"/>
            <a:r>
              <a:rPr lang="ar-JO" sz="2400" dirty="0"/>
              <a:t>قد تكون رسمية وغير رسمية؛</a:t>
            </a:r>
            <a:endParaRPr lang="en-US" sz="2400" dirty="0"/>
          </a:p>
          <a:p>
            <a:pPr algn="r" rtl="1"/>
            <a:r>
              <a:rPr lang="ar-JO" sz="2400" dirty="0"/>
              <a:t>قد يطلق عليها أسماء مختلفة (مثلا، مراكز النساء، أو مراكز النساء المجتمعية، أو مراكز الاستماع والمشورة)؛</a:t>
            </a:r>
            <a:r>
              <a:rPr lang="en-US" sz="2400" dirty="0"/>
              <a:t> </a:t>
            </a:r>
          </a:p>
          <a:p>
            <a:pPr algn="r" rtl="1"/>
            <a:r>
              <a:rPr lang="ar-JO" sz="2400" dirty="0"/>
              <a:t>تختلف عن مراكز الإيواء أو المساحات الآمنة في مراكز الاستقبال أو مراكز المحطة الواحدة.</a:t>
            </a:r>
            <a:endParaRPr lang="en-US" sz="2400"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7</a:t>
            </a:fld>
            <a:endParaRPr lang="en-US" dirty="0"/>
          </a:p>
        </p:txBody>
      </p:sp>
    </p:spTree>
    <p:extLst>
      <p:ext uri="{BB962C8B-B14F-4D97-AF65-F5344CB8AC3E}">
        <p14:creationId xmlns:p14="http://schemas.microsoft.com/office/powerpoint/2010/main" val="3424467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413" y="482719"/>
            <a:ext cx="11088413" cy="861775"/>
          </a:xfrm>
        </p:spPr>
        <p:txBody>
          <a:bodyPr/>
          <a:lstStyle/>
          <a:p>
            <a:pPr algn="r" rtl="1"/>
            <a:r>
              <a:rPr lang="ar-JO" b="1" dirty="0"/>
              <a:t>المراقبة والتقييم – لمحة عامة </a:t>
            </a:r>
            <a:endParaRPr lang="en-US" b="1" dirty="0"/>
          </a:p>
        </p:txBody>
      </p:sp>
      <p:sp>
        <p:nvSpPr>
          <p:cNvPr id="3" name="Content Placeholder 2"/>
          <p:cNvSpPr>
            <a:spLocks noGrp="1"/>
          </p:cNvSpPr>
          <p:nvPr>
            <p:ph idx="1"/>
          </p:nvPr>
        </p:nvSpPr>
        <p:spPr>
          <a:xfrm>
            <a:off x="115613" y="2132561"/>
            <a:ext cx="12076387" cy="4223792"/>
          </a:xfrm>
        </p:spPr>
        <p:txBody>
          <a:bodyPr>
            <a:normAutofit fontScale="77500" lnSpcReduction="20000"/>
          </a:bodyPr>
          <a:lstStyle/>
          <a:p>
            <a:pPr marL="0" indent="0" algn="r" rtl="1">
              <a:buNone/>
            </a:pPr>
            <a:r>
              <a:rPr lang="ar-JO" dirty="0"/>
              <a:t>المراقبة والتقييم يشكلان جزأين هامين من عمل المساحة الآمنة.  ومن المهم التأكد من أن المساحات آمنة حقاً بالنسبة للنساء والفتيات، وأنها تعمل حسب توقعاتنا، وأنها تستجيب للغايات التي وجدت من أجلها. </a:t>
            </a:r>
            <a:br>
              <a:rPr lang="en-US" i="1" dirty="0"/>
            </a:br>
            <a:endParaRPr lang="en-US" dirty="0"/>
          </a:p>
          <a:p>
            <a:pPr marL="0" indent="0" algn="r" rtl="1">
              <a:buNone/>
            </a:pPr>
            <a:r>
              <a:rPr lang="ar-JO" b="1" dirty="0"/>
              <a:t>مراقبة الحضور والغياب وتنفيذ العمليات</a:t>
            </a:r>
          </a:p>
          <a:p>
            <a:pPr marL="0" indent="0" algn="r" rtl="1">
              <a:buNone/>
            </a:pPr>
            <a:r>
              <a:rPr lang="ar-JO" b="1" dirty="0"/>
              <a:t>التغذية الراجعة من النساء والفتيات</a:t>
            </a:r>
          </a:p>
          <a:p>
            <a:pPr marL="0" indent="0" algn="r" rtl="1">
              <a:buNone/>
            </a:pPr>
            <a:r>
              <a:rPr lang="ar-JO" b="1" dirty="0"/>
              <a:t>مراقبة مهارات ومواقف العاملين</a:t>
            </a:r>
          </a:p>
          <a:p>
            <a:pPr marL="0" indent="0" algn="r" rtl="1">
              <a:buNone/>
            </a:pPr>
            <a:r>
              <a:rPr lang="ar-JO" b="1" dirty="0"/>
              <a:t>مراقبة التغيير</a:t>
            </a:r>
            <a:endParaRPr lang="en-US" dirty="0"/>
          </a:p>
          <a:p>
            <a:pPr marL="0" indent="0">
              <a:buNone/>
            </a:pPr>
            <a:r>
              <a:rPr lang="en-US" dirty="0"/>
              <a:t> </a:t>
            </a:r>
          </a:p>
        </p:txBody>
      </p:sp>
      <p:sp>
        <p:nvSpPr>
          <p:cNvPr id="4" name="Slide Number Placeholder 3"/>
          <p:cNvSpPr>
            <a:spLocks noGrp="1"/>
          </p:cNvSpPr>
          <p:nvPr>
            <p:ph type="sldNum" sz="quarter" idx="12"/>
          </p:nvPr>
        </p:nvSpPr>
        <p:spPr/>
        <p:txBody>
          <a:bodyPr/>
          <a:lstStyle/>
          <a:p>
            <a:fld id="{D1D76216-FB9D-7241-B3C8-D0ABCF48D3EF}" type="slidenum">
              <a:rPr lang="en-US" smtClean="0"/>
              <a:pPr/>
              <a:t>70</a:t>
            </a:fld>
            <a:endParaRPr lang="en-US" dirty="0"/>
          </a:p>
        </p:txBody>
      </p:sp>
    </p:spTree>
    <p:extLst>
      <p:ext uri="{BB962C8B-B14F-4D97-AF65-F5344CB8AC3E}">
        <p14:creationId xmlns:p14="http://schemas.microsoft.com/office/powerpoint/2010/main" val="467292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413" y="567126"/>
            <a:ext cx="11088413" cy="861775"/>
          </a:xfrm>
        </p:spPr>
        <p:txBody>
          <a:bodyPr/>
          <a:lstStyle/>
          <a:p>
            <a:pPr algn="r" rtl="1"/>
            <a:r>
              <a:rPr lang="ar-JO" b="1" dirty="0"/>
              <a:t>المراقبة والتقييم – الأدوات </a:t>
            </a:r>
            <a:endParaRPr lang="en-US" b="1" dirty="0"/>
          </a:p>
        </p:txBody>
      </p:sp>
      <p:sp>
        <p:nvSpPr>
          <p:cNvPr id="3" name="Content Placeholder 2"/>
          <p:cNvSpPr>
            <a:spLocks noGrp="1"/>
          </p:cNvSpPr>
          <p:nvPr>
            <p:ph idx="1"/>
          </p:nvPr>
        </p:nvSpPr>
        <p:spPr>
          <a:xfrm>
            <a:off x="115613" y="2132561"/>
            <a:ext cx="12076387" cy="4223792"/>
          </a:xfrm>
        </p:spPr>
        <p:txBody>
          <a:bodyPr>
            <a:normAutofit fontScale="85000" lnSpcReduction="20000"/>
          </a:bodyPr>
          <a:lstStyle/>
          <a:p>
            <a:pPr marL="0" indent="0" algn="r" rtl="1">
              <a:buNone/>
            </a:pPr>
            <a:r>
              <a:rPr lang="ar-JO" dirty="0"/>
              <a:t>القائمة أدناه تبين بعض الأمثلة لأدوات المراقبة والتقييم الرئيسية، والتي يجب تكييفها لتناسب السياق قبل استخدامها:</a:t>
            </a:r>
            <a:endParaRPr lang="en-US" dirty="0"/>
          </a:p>
          <a:p>
            <a:pPr marL="0" indent="0">
              <a:buNone/>
            </a:pPr>
            <a:endParaRPr lang="en-US" dirty="0"/>
          </a:p>
          <a:p>
            <a:pPr lvl="2" algn="r" rtl="1" fontAlgn="base"/>
            <a:r>
              <a:rPr lang="ar-JO" dirty="0"/>
              <a:t>سجلات الالتحاق</a:t>
            </a:r>
          </a:p>
          <a:p>
            <a:pPr lvl="2" algn="r" rtl="1" fontAlgn="base"/>
            <a:r>
              <a:rPr lang="ar-JO" dirty="0"/>
              <a:t>التدقيق على إجراءات السلامة</a:t>
            </a:r>
          </a:p>
          <a:p>
            <a:pPr lvl="2" algn="r" rtl="1" fontAlgn="base"/>
            <a:r>
              <a:rPr lang="ar-JO" dirty="0"/>
              <a:t>دليل </a:t>
            </a:r>
            <a:r>
              <a:rPr lang="ar-SY" dirty="0"/>
              <a:t>مجموعات النقاش المركزة</a:t>
            </a:r>
            <a:endParaRPr lang="ar-JO" dirty="0"/>
          </a:p>
          <a:p>
            <a:pPr lvl="2" algn="r" rtl="1" fontAlgn="base"/>
            <a:r>
              <a:rPr lang="ar-JO" dirty="0"/>
              <a:t>دليل إجراء المقابلات الفردية وشبه المنظمة</a:t>
            </a:r>
          </a:p>
          <a:p>
            <a:pPr lvl="2" algn="r" rtl="1" fontAlgn="base"/>
            <a:r>
              <a:rPr lang="ar-JO" dirty="0"/>
              <a:t>استقصاءات التغذية الراجعة من المستفيدات </a:t>
            </a:r>
          </a:p>
          <a:p>
            <a:pPr lvl="2" algn="r" rtl="1" fontAlgn="base"/>
            <a:r>
              <a:rPr lang="ar-JO" dirty="0"/>
              <a:t>قائمة ضبط المهارات والمواقف </a:t>
            </a:r>
            <a:endParaRPr lang="en-US" dirty="0"/>
          </a:p>
          <a:p>
            <a:pPr lvl="2" fontAlgn="base"/>
            <a:endParaRPr lang="en-US" dirty="0"/>
          </a:p>
          <a:p>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71</a:t>
            </a:fld>
            <a:endParaRPr lang="en-US" dirty="0"/>
          </a:p>
        </p:txBody>
      </p:sp>
    </p:spTree>
    <p:extLst>
      <p:ext uri="{BB962C8B-B14F-4D97-AF65-F5344CB8AC3E}">
        <p14:creationId xmlns:p14="http://schemas.microsoft.com/office/powerpoint/2010/main" val="15780242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56059" y="471183"/>
            <a:ext cx="7886700" cy="994172"/>
          </a:xfrm>
        </p:spPr>
        <p:txBody>
          <a:bodyPr>
            <a:normAutofit/>
          </a:bodyPr>
          <a:lstStyle/>
          <a:p>
            <a:pPr algn="r" rtl="1"/>
            <a:r>
              <a:rPr lang="ar-JO" b="1"/>
              <a:t>المراقبة والتقييم – الاعتبارات </a:t>
            </a:r>
            <a:endParaRPr lang="en-US" b="1" dirty="0"/>
          </a:p>
        </p:txBody>
      </p:sp>
      <p:sp>
        <p:nvSpPr>
          <p:cNvPr id="3" name="Content Placeholder 2"/>
          <p:cNvSpPr>
            <a:spLocks noGrp="1"/>
          </p:cNvSpPr>
          <p:nvPr>
            <p:ph idx="1"/>
          </p:nvPr>
        </p:nvSpPr>
        <p:spPr>
          <a:xfrm>
            <a:off x="1905001" y="1780639"/>
            <a:ext cx="8134350" cy="4053291"/>
          </a:xfrm>
        </p:spPr>
        <p:txBody>
          <a:bodyPr>
            <a:noAutofit/>
          </a:bodyPr>
          <a:lstStyle/>
          <a:p>
            <a:pPr marL="172641" lvl="2" indent="-172641" algn="r" rtl="1" fontAlgn="base"/>
            <a:r>
              <a:rPr lang="ar-JO" dirty="0"/>
              <a:t>أعمل على تطوير خطة للمراقبة والتقييم – ماذا؟ متى؟ كيف؟ لماذا؟ </a:t>
            </a:r>
          </a:p>
          <a:p>
            <a:pPr marL="172641" lvl="2" indent="-172641" algn="r" rtl="1" fontAlgn="base"/>
            <a:r>
              <a:rPr lang="ar-JO" dirty="0"/>
              <a:t>اجمع </a:t>
            </a:r>
            <a:r>
              <a:rPr lang="ar-JO" b="1" dirty="0"/>
              <a:t>فقط</a:t>
            </a:r>
            <a:r>
              <a:rPr lang="ar-JO" dirty="0"/>
              <a:t> المعلومات التي سوف تستخدمها</a:t>
            </a:r>
          </a:p>
          <a:p>
            <a:pPr marL="172641" lvl="2" indent="-172641" algn="r" rtl="1" fontAlgn="base"/>
            <a:r>
              <a:rPr lang="ar-JO" dirty="0"/>
              <a:t>اجمع </a:t>
            </a:r>
            <a:r>
              <a:rPr lang="ar-JO" b="1" dirty="0"/>
              <a:t>فقط</a:t>
            </a:r>
            <a:r>
              <a:rPr lang="ar-JO" dirty="0"/>
              <a:t> المعلومات التي تعتبر آمنة بالنسبة للنساء والفتيات</a:t>
            </a:r>
          </a:p>
          <a:p>
            <a:pPr marL="172641" lvl="2" indent="-172641" algn="r" rtl="1" fontAlgn="base"/>
            <a:r>
              <a:rPr lang="ar-JO" dirty="0"/>
              <a:t>استخدم فقط الأدوات والمواد التي تشعر بأن مهاراتك ومعارفك تسمح لك باستخدامها بطريقة جيدة</a:t>
            </a:r>
          </a:p>
        </p:txBody>
      </p:sp>
      <p:sp>
        <p:nvSpPr>
          <p:cNvPr id="4" name="Slide Number Placeholder 3"/>
          <p:cNvSpPr>
            <a:spLocks noGrp="1"/>
          </p:cNvSpPr>
          <p:nvPr>
            <p:ph type="sldNum" sz="quarter" idx="12"/>
          </p:nvPr>
        </p:nvSpPr>
        <p:spPr/>
        <p:txBody>
          <a:bodyPr/>
          <a:lstStyle/>
          <a:p>
            <a:fld id="{D1D76216-FB9D-7241-B3C8-D0ABCF48D3EF}" type="slidenum">
              <a:rPr lang="en-US" smtClean="0"/>
              <a:pPr/>
              <a:t>72</a:t>
            </a:fld>
            <a:endParaRPr lang="en-US" dirty="0"/>
          </a:p>
        </p:txBody>
      </p:sp>
    </p:spTree>
    <p:extLst>
      <p:ext uri="{BB962C8B-B14F-4D97-AF65-F5344CB8AC3E}">
        <p14:creationId xmlns:p14="http://schemas.microsoft.com/office/powerpoint/2010/main" val="19277278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56059" y="471183"/>
            <a:ext cx="7886700" cy="994172"/>
          </a:xfrm>
        </p:spPr>
        <p:txBody>
          <a:bodyPr>
            <a:normAutofit/>
          </a:bodyPr>
          <a:lstStyle/>
          <a:p>
            <a:pPr algn="r" rtl="1"/>
            <a:r>
              <a:rPr lang="ar-JO" b="1"/>
              <a:t>المراقبة والتقييم – الاعتبارات </a:t>
            </a:r>
            <a:endParaRPr lang="en-US" b="1" dirty="0"/>
          </a:p>
        </p:txBody>
      </p:sp>
      <p:sp>
        <p:nvSpPr>
          <p:cNvPr id="3" name="Content Placeholder 2"/>
          <p:cNvSpPr>
            <a:spLocks noGrp="1"/>
          </p:cNvSpPr>
          <p:nvPr>
            <p:ph idx="1"/>
          </p:nvPr>
        </p:nvSpPr>
        <p:spPr>
          <a:xfrm>
            <a:off x="1932234" y="2061993"/>
            <a:ext cx="8134350" cy="4053291"/>
          </a:xfrm>
        </p:spPr>
        <p:txBody>
          <a:bodyPr>
            <a:noAutofit/>
          </a:bodyPr>
          <a:lstStyle/>
          <a:p>
            <a:pPr marL="172641" lvl="2" indent="-172641" algn="r" rtl="1" fontAlgn="base"/>
            <a:r>
              <a:rPr lang="ar-JO" dirty="0"/>
              <a:t>لا تقم بجمع أية معلومات فردية تنم عن هوية الناجية، ما لم يكن لتلك المعلومات أهمية قصوى. </a:t>
            </a:r>
          </a:p>
          <a:p>
            <a:pPr marL="172641" lvl="2" indent="-172641" algn="r" rtl="1" fontAlgn="base"/>
            <a:r>
              <a:rPr lang="ar-JO" dirty="0"/>
              <a:t>قم بتخزين جميع المعلومات في مكان آمن، مثل خزانة مقفلة بإحكام</a:t>
            </a:r>
          </a:p>
          <a:p>
            <a:pPr marL="172641" lvl="2" indent="-172641" algn="r" rtl="1" fontAlgn="base"/>
            <a:r>
              <a:rPr lang="ar-JO" dirty="0"/>
              <a:t>احرص على إشراك النساء والفتيات في المراقبة والتقييم</a:t>
            </a:r>
          </a:p>
          <a:p>
            <a:pPr marL="172641" lvl="2" indent="-172641" algn="r" rtl="1" fontAlgn="base"/>
            <a:r>
              <a:rPr lang="ar-JO" dirty="0"/>
              <a:t>تأكد من أن النساء والفتيات يدركن الكيفية التي يتم بها جمع وتخزين واستخدام المعلومات المتعلقة بهن</a:t>
            </a:r>
          </a:p>
          <a:p>
            <a:pPr marL="172641" lvl="2" indent="-172641" algn="r" rtl="1" fontAlgn="base"/>
            <a:r>
              <a:rPr lang="ar-JO" dirty="0"/>
              <a:t>قم بتنسيق التقييمات مع الآخرين، إن أمكن.</a:t>
            </a:r>
            <a:endParaRPr lang="en-US"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73</a:t>
            </a:fld>
            <a:endParaRPr lang="en-US" dirty="0"/>
          </a:p>
        </p:txBody>
      </p:sp>
    </p:spTree>
    <p:extLst>
      <p:ext uri="{BB962C8B-B14F-4D97-AF65-F5344CB8AC3E}">
        <p14:creationId xmlns:p14="http://schemas.microsoft.com/office/powerpoint/2010/main" val="2872738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287" y="510568"/>
            <a:ext cx="11088413" cy="861775"/>
          </a:xfrm>
        </p:spPr>
        <p:txBody>
          <a:bodyPr/>
          <a:lstStyle/>
          <a:p>
            <a:pPr algn="r" rtl="1"/>
            <a:r>
              <a:rPr lang="ar-JO" b="1" dirty="0"/>
              <a:t>تسليم المساحة الآمنة</a:t>
            </a:r>
            <a:endParaRPr lang="en-US" b="1" dirty="0"/>
          </a:p>
        </p:txBody>
      </p:sp>
      <p:sp>
        <p:nvSpPr>
          <p:cNvPr id="3" name="Content Placeholder 2"/>
          <p:cNvSpPr>
            <a:spLocks noGrp="1"/>
          </p:cNvSpPr>
          <p:nvPr>
            <p:ph idx="1"/>
          </p:nvPr>
        </p:nvSpPr>
        <p:spPr>
          <a:xfrm>
            <a:off x="2166718" y="2055816"/>
            <a:ext cx="7886700" cy="4665661"/>
          </a:xfrm>
        </p:spPr>
        <p:txBody>
          <a:bodyPr>
            <a:normAutofit/>
          </a:bodyPr>
          <a:lstStyle/>
          <a:p>
            <a:pPr marL="66675" lvl="2" indent="0" algn="r" rtl="1" fontAlgn="base">
              <a:buNone/>
            </a:pPr>
            <a:r>
              <a:rPr lang="ar-JO" sz="2600" b="1" dirty="0"/>
              <a:t>المشاركة والانتماء</a:t>
            </a:r>
            <a:endParaRPr lang="en-US" sz="2600" b="1" dirty="0"/>
          </a:p>
          <a:p>
            <a:pPr marL="66675" lvl="2" indent="0" algn="r" rtl="1" fontAlgn="base">
              <a:buNone/>
            </a:pPr>
            <a:endParaRPr lang="en-US" sz="2600" b="1" dirty="0"/>
          </a:p>
          <a:p>
            <a:pPr marL="66675" lvl="2" indent="0" algn="r" rtl="1" fontAlgn="base">
              <a:buNone/>
            </a:pPr>
            <a:r>
              <a:rPr lang="ar-JO" sz="2600" b="1" dirty="0"/>
              <a:t>المشاركة وسلامة النساء والفتيات</a:t>
            </a:r>
            <a:endParaRPr lang="en-US" sz="2600" b="1" dirty="0"/>
          </a:p>
          <a:p>
            <a:pPr marL="66675" lvl="2" indent="0" algn="r" rtl="1" fontAlgn="base">
              <a:buNone/>
            </a:pPr>
            <a:endParaRPr lang="en-US" sz="2600" b="1" dirty="0"/>
          </a:p>
          <a:p>
            <a:pPr marL="66675" lvl="2" indent="0" algn="r" rtl="1" fontAlgn="base">
              <a:buNone/>
            </a:pPr>
            <a:r>
              <a:rPr lang="ar-JO" sz="2600" b="1" dirty="0"/>
              <a:t>قم بتخصيص الوقت الكافي</a:t>
            </a:r>
            <a:endParaRPr lang="en-US" sz="2600" b="1" dirty="0"/>
          </a:p>
          <a:p>
            <a:pPr marL="66675" lvl="2" indent="0" algn="r" rtl="1" fontAlgn="base">
              <a:buNone/>
            </a:pPr>
            <a:endParaRPr lang="en-US" sz="2600" b="1" dirty="0"/>
          </a:p>
          <a:p>
            <a:pPr marL="66675" lvl="2" indent="0" algn="r" rtl="1" fontAlgn="base">
              <a:buNone/>
            </a:pPr>
            <a:r>
              <a:rPr lang="ar-JO" sz="2600" b="1" dirty="0"/>
              <a:t>قم بالتخطيط المبكر</a:t>
            </a:r>
            <a:endParaRPr lang="en-US" sz="2600" b="1" dirty="0"/>
          </a:p>
          <a:p>
            <a:pPr marL="66675" lvl="2" indent="0" algn="r" rtl="1" fontAlgn="base">
              <a:buNone/>
            </a:pPr>
            <a:endParaRPr lang="en-US" sz="2600" b="1" dirty="0"/>
          </a:p>
          <a:p>
            <a:pPr marL="66675" lvl="2" indent="0" algn="r" rtl="1" fontAlgn="base">
              <a:buNone/>
            </a:pPr>
            <a:r>
              <a:rPr lang="ar-JO" sz="2600" b="1" dirty="0"/>
              <a:t>تحلّى بالمرونة</a:t>
            </a:r>
            <a:endParaRPr lang="en-US" sz="2600" b="1" dirty="0"/>
          </a:p>
        </p:txBody>
      </p:sp>
      <p:sp>
        <p:nvSpPr>
          <p:cNvPr id="4" name="Slide Number Placeholder 3"/>
          <p:cNvSpPr>
            <a:spLocks noGrp="1"/>
          </p:cNvSpPr>
          <p:nvPr>
            <p:ph type="sldNum" sz="quarter" idx="12"/>
          </p:nvPr>
        </p:nvSpPr>
        <p:spPr/>
        <p:txBody>
          <a:bodyPr/>
          <a:lstStyle/>
          <a:p>
            <a:fld id="{D1D76216-FB9D-7241-B3C8-D0ABCF48D3EF}" type="slidenum">
              <a:rPr lang="en-US" smtClean="0"/>
              <a:pPr/>
              <a:t>74</a:t>
            </a:fld>
            <a:endParaRPr lang="en-US" dirty="0"/>
          </a:p>
        </p:txBody>
      </p:sp>
    </p:spTree>
    <p:extLst>
      <p:ext uri="{BB962C8B-B14F-4D97-AF65-F5344CB8AC3E}">
        <p14:creationId xmlns:p14="http://schemas.microsoft.com/office/powerpoint/2010/main" val="115463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624" y="2409837"/>
            <a:ext cx="11720712" cy="3207225"/>
          </a:xfrm>
          <a:prstGeom prst="rect">
            <a:avLst/>
          </a:prstGeom>
        </p:spPr>
        <p:txBody>
          <a:bodyPr wrap="square">
            <a:spAutoFit/>
          </a:bodyPr>
          <a:lstStyle/>
          <a:p>
            <a:pPr marL="601118" indent="27517" algn="ctr" defTabSz="1219170" rtl="1">
              <a:lnSpc>
                <a:spcPct val="115000"/>
              </a:lnSpc>
              <a:buClr>
                <a:prstClr val="black"/>
              </a:buClr>
              <a:buSzPct val="30555"/>
              <a:tabLst>
                <a:tab pos="963060" algn="l"/>
              </a:tabLst>
            </a:pPr>
            <a:r>
              <a:rPr lang="en-US" sz="4800" b="1" kern="0" dirty="0" err="1">
                <a:solidFill>
                  <a:srgbClr val="000000"/>
                </a:solidFill>
                <a:latin typeface="Calibri"/>
                <a:ea typeface="Simplified Arabic"/>
                <a:cs typeface="Simplified Arabic"/>
                <a:sym typeface="Simplified Arabic"/>
              </a:rPr>
              <a:t>المفاهيم</a:t>
            </a:r>
            <a:r>
              <a:rPr lang="en-US" sz="4800" b="1" kern="0" dirty="0">
                <a:solidFill>
                  <a:srgbClr val="000000"/>
                </a:solidFill>
                <a:latin typeface="Simplified Arabic"/>
                <a:ea typeface="Simplified Arabic"/>
                <a:cs typeface="Simplified Arabic"/>
                <a:sym typeface="Simplified Arabic"/>
              </a:rPr>
              <a:t> </a:t>
            </a:r>
            <a:r>
              <a:rPr lang="en-US" sz="4267" b="1" kern="0" dirty="0" err="1">
                <a:solidFill>
                  <a:srgbClr val="000000"/>
                </a:solidFill>
                <a:latin typeface="Calibri"/>
                <a:ea typeface="Simplified Arabic"/>
                <a:cs typeface="Simplified Arabic"/>
                <a:sym typeface="Simplified Arabic"/>
              </a:rPr>
              <a:t>الأساسية</a:t>
            </a:r>
            <a:r>
              <a:rPr lang="en-US" sz="4267" b="1" kern="0" dirty="0">
                <a:solidFill>
                  <a:srgbClr val="000000"/>
                </a:solidFill>
                <a:latin typeface="Calibri"/>
                <a:ea typeface="Simplified Arabic"/>
                <a:cs typeface="Simplified Arabic"/>
                <a:sym typeface="Simplified Arabic"/>
              </a:rPr>
              <a:t> </a:t>
            </a:r>
            <a:r>
              <a:rPr lang="ar-SY" sz="4267" b="1" kern="0" dirty="0">
                <a:solidFill>
                  <a:srgbClr val="000000"/>
                </a:solidFill>
                <a:latin typeface="Calibri"/>
                <a:ea typeface="Simplified Arabic"/>
                <a:cs typeface="Simplified Arabic"/>
                <a:sym typeface="Simplified Arabic"/>
              </a:rPr>
              <a:t>ل</a:t>
            </a:r>
            <a:r>
              <a:rPr lang="en-US" sz="4267" b="1" kern="0" dirty="0" err="1">
                <a:solidFill>
                  <a:srgbClr val="000000"/>
                </a:solidFill>
                <a:latin typeface="Calibri"/>
                <a:ea typeface="Simplified Arabic"/>
                <a:cs typeface="Simplified Arabic"/>
                <a:sym typeface="Simplified Arabic"/>
              </a:rPr>
              <a:t>لعنف</a:t>
            </a:r>
            <a:r>
              <a:rPr lang="en-US" sz="4267" b="1" kern="0" dirty="0">
                <a:solidFill>
                  <a:srgbClr val="000000"/>
                </a:solidFill>
                <a:latin typeface="Calibri"/>
                <a:ea typeface="Simplified Arabic"/>
                <a:cs typeface="Simplified Arabic"/>
                <a:sym typeface="Simplified Arabic"/>
              </a:rPr>
              <a:t> </a:t>
            </a:r>
            <a:r>
              <a:rPr lang="en-US" sz="4267" b="1" kern="0" dirty="0" err="1">
                <a:solidFill>
                  <a:srgbClr val="000000"/>
                </a:solidFill>
                <a:latin typeface="Calibri"/>
                <a:ea typeface="Simplified Arabic"/>
                <a:cs typeface="Simplified Arabic"/>
                <a:sym typeface="Simplified Arabic"/>
              </a:rPr>
              <a:t>ال</a:t>
            </a:r>
            <a:r>
              <a:rPr lang="ar-JO" sz="4267" b="1" kern="0" dirty="0">
                <a:solidFill>
                  <a:srgbClr val="000000"/>
                </a:solidFill>
                <a:latin typeface="Calibri"/>
                <a:ea typeface="Simplified Arabic"/>
                <a:cs typeface="Simplified Arabic"/>
                <a:sym typeface="Simplified Arabic"/>
              </a:rPr>
              <a:t>قائم</a:t>
            </a:r>
            <a:r>
              <a:rPr lang="en-US" sz="4267" b="1" kern="0" dirty="0">
                <a:solidFill>
                  <a:srgbClr val="000000"/>
                </a:solidFill>
                <a:latin typeface="Calibri"/>
                <a:ea typeface="Simplified Arabic"/>
                <a:cs typeface="Simplified Arabic"/>
                <a:sym typeface="Simplified Arabic"/>
              </a:rPr>
              <a:t> </a:t>
            </a:r>
            <a:r>
              <a:rPr lang="en-US" sz="4267" b="1" kern="0" dirty="0" err="1">
                <a:solidFill>
                  <a:srgbClr val="000000"/>
                </a:solidFill>
                <a:latin typeface="Calibri"/>
                <a:ea typeface="Simplified Arabic"/>
                <a:cs typeface="Simplified Arabic"/>
                <a:sym typeface="Simplified Arabic"/>
              </a:rPr>
              <a:t>عل</a:t>
            </a:r>
            <a:r>
              <a:rPr lang="ar-JO" sz="4267" b="1" kern="0" dirty="0">
                <a:solidFill>
                  <a:srgbClr val="000000"/>
                </a:solidFill>
                <a:latin typeface="Calibri"/>
                <a:ea typeface="Simplified Arabic"/>
                <a:cs typeface="Simplified Arabic"/>
                <a:sym typeface="Simplified Arabic"/>
              </a:rPr>
              <a:t>ى</a:t>
            </a:r>
            <a:r>
              <a:rPr lang="en-US" sz="4267" b="1" kern="0" dirty="0">
                <a:solidFill>
                  <a:srgbClr val="000000"/>
                </a:solidFill>
                <a:latin typeface="Calibri"/>
                <a:ea typeface="Simplified Arabic"/>
                <a:cs typeface="Simplified Arabic"/>
                <a:sym typeface="Simplified Arabic"/>
              </a:rPr>
              <a:t> </a:t>
            </a:r>
            <a:r>
              <a:rPr lang="en-US" sz="4267" b="1" kern="0" dirty="0" err="1">
                <a:solidFill>
                  <a:srgbClr val="000000"/>
                </a:solidFill>
                <a:latin typeface="Calibri"/>
                <a:ea typeface="Simplified Arabic"/>
                <a:cs typeface="Simplified Arabic"/>
                <a:sym typeface="Simplified Arabic"/>
              </a:rPr>
              <a:t>النوع</a:t>
            </a:r>
            <a:r>
              <a:rPr lang="en-US" sz="4267" b="1" kern="0" dirty="0">
                <a:solidFill>
                  <a:srgbClr val="000000"/>
                </a:solidFill>
                <a:latin typeface="Calibri"/>
                <a:ea typeface="Simplified Arabic"/>
                <a:cs typeface="Simplified Arabic"/>
                <a:sym typeface="Simplified Arabic"/>
              </a:rPr>
              <a:t> </a:t>
            </a:r>
            <a:r>
              <a:rPr lang="en-US" sz="4267" b="1" kern="0" dirty="0" err="1">
                <a:solidFill>
                  <a:srgbClr val="000000"/>
                </a:solidFill>
                <a:latin typeface="Calibri"/>
                <a:ea typeface="Simplified Arabic"/>
                <a:cs typeface="Simplified Arabic"/>
                <a:sym typeface="Simplified Arabic"/>
              </a:rPr>
              <a:t>الإجتماعي</a:t>
            </a:r>
            <a:endParaRPr lang="tr-TR" sz="4267" b="1" kern="0" dirty="0">
              <a:solidFill>
                <a:srgbClr val="000000"/>
              </a:solidFill>
              <a:latin typeface="Calibri"/>
              <a:ea typeface="Simplified Arabic"/>
              <a:cs typeface="Simplified Arabic"/>
              <a:sym typeface="Simplified Arabic"/>
            </a:endParaRPr>
          </a:p>
          <a:p>
            <a:pPr marL="601118" indent="27517" algn="ctr" defTabSz="1219170">
              <a:lnSpc>
                <a:spcPct val="115000"/>
              </a:lnSpc>
              <a:buClr>
                <a:prstClr val="black"/>
              </a:buClr>
              <a:buSzPct val="30555"/>
              <a:tabLst>
                <a:tab pos="963060" algn="l"/>
              </a:tabLst>
            </a:pPr>
            <a:r>
              <a:rPr lang="en-US" sz="4267" b="1" kern="0" dirty="0">
                <a:solidFill>
                  <a:srgbClr val="000000"/>
                </a:solidFill>
                <a:latin typeface="Calibri"/>
                <a:ea typeface="Calibri"/>
                <a:cs typeface="Calibri"/>
                <a:sym typeface="Calibri"/>
              </a:rPr>
              <a:t> </a:t>
            </a:r>
            <a:r>
              <a:rPr lang="en-US" sz="4267" kern="0" dirty="0">
                <a:solidFill>
                  <a:srgbClr val="000000"/>
                </a:solidFill>
                <a:latin typeface="Calibri"/>
                <a:cs typeface="Arial"/>
                <a:sym typeface="Arial"/>
              </a:rPr>
              <a:t>GBV Basic Concepts </a:t>
            </a:r>
            <a:br>
              <a:rPr lang="en-US" sz="4267" kern="0" dirty="0">
                <a:solidFill>
                  <a:srgbClr val="000000"/>
                </a:solidFill>
                <a:latin typeface="Calibri"/>
                <a:ea typeface="Calibri"/>
                <a:cs typeface="Calibri"/>
                <a:sym typeface="Calibri"/>
              </a:rPr>
            </a:br>
            <a:r>
              <a:rPr lang="ar-SY" sz="4267" kern="0" dirty="0">
                <a:solidFill>
                  <a:srgbClr val="000000"/>
                </a:solidFill>
                <a:latin typeface="Calibri"/>
                <a:ea typeface="Calibri"/>
                <a:cs typeface="Calibri"/>
                <a:sym typeface="Calibri"/>
              </a:rPr>
              <a:t>مراجعة المعلومات </a:t>
            </a:r>
            <a:r>
              <a:rPr lang="x-none" sz="4267" kern="0" dirty="0">
                <a:solidFill>
                  <a:srgbClr val="000000"/>
                </a:solidFill>
                <a:latin typeface="Calibri"/>
                <a:ea typeface="Calibri"/>
                <a:cs typeface="Calibri"/>
                <a:sym typeface="Calibri"/>
              </a:rPr>
              <a:t>بإستخدام طريقة اللعبة</a:t>
            </a:r>
            <a:br>
              <a:rPr lang="en-US" sz="4267" kern="0" dirty="0">
                <a:solidFill>
                  <a:srgbClr val="000000"/>
                </a:solidFill>
                <a:latin typeface="Calibri"/>
                <a:cs typeface="Arial"/>
                <a:sym typeface="Arial"/>
              </a:rPr>
            </a:br>
            <a:r>
              <a:rPr lang="en-US" sz="4267" kern="0" dirty="0">
                <a:solidFill>
                  <a:srgbClr val="000000"/>
                </a:solidFill>
                <a:latin typeface="Calibri"/>
                <a:cs typeface="Arial"/>
                <a:sym typeface="Arial"/>
              </a:rPr>
              <a:t>Game Show Review</a:t>
            </a:r>
          </a:p>
        </p:txBody>
      </p:sp>
      <p:sp>
        <p:nvSpPr>
          <p:cNvPr id="2" name="Slide Number Placeholder 1"/>
          <p:cNvSpPr>
            <a:spLocks noGrp="1"/>
          </p:cNvSpPr>
          <p:nvPr>
            <p:ph type="sldNum" sz="quarter" idx="12"/>
          </p:nvPr>
        </p:nvSpPr>
        <p:spPr/>
        <p:txBody>
          <a:bodyPr/>
          <a:lstStyle/>
          <a:p>
            <a:pPr algn="ctr" defTabSz="1219170">
              <a:buSzPct val="25000"/>
            </a:pPr>
            <a:fld id="{00000000-1234-1234-1234-123412341234}" type="slidenum">
              <a:rPr lang="en-US" sz="3200" b="1" kern="0">
                <a:solidFill>
                  <a:srgbClr val="FFFFFF"/>
                </a:solidFill>
                <a:latin typeface="Calibri"/>
                <a:ea typeface="Calibri"/>
                <a:cs typeface="Calibri"/>
                <a:sym typeface="Calibri"/>
              </a:rPr>
              <a:pPr algn="ctr" defTabSz="1219170">
                <a:buSzPct val="25000"/>
              </a:pPr>
              <a:t>8</a:t>
            </a:fld>
            <a:endParaRPr lang="en-US" sz="3200" b="1"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5395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1016000" y="1498600"/>
            <a:ext cx="10363200" cy="1470024"/>
          </a:xfrm>
          <a:prstGeom prst="rect">
            <a:avLst/>
          </a:prstGeom>
          <a:noFill/>
          <a:ln>
            <a:noFill/>
          </a:ln>
        </p:spPr>
        <p:txBody>
          <a:bodyPr vert="horz" lIns="121900" tIns="60933" rIns="121900" bIns="60933" rtlCol="0" anchor="ctr" anchorCtr="0">
            <a:normAutofit fontScale="90000"/>
          </a:bodyPr>
          <a:lstStyle/>
          <a:p>
            <a:pPr lvl="0">
              <a:buSzPct val="25000"/>
            </a:pPr>
            <a:r>
              <a:rPr lang="en-US" b="1" dirty="0" err="1"/>
              <a:t>السؤال</a:t>
            </a:r>
            <a:r>
              <a:rPr lang="x-none" b="1" dirty="0"/>
              <a:t> 1</a:t>
            </a:r>
            <a:br>
              <a:rPr lang="en-US" b="1" dirty="0"/>
            </a:br>
            <a:r>
              <a:rPr lang="en-GB" b="1" dirty="0"/>
              <a:t>Question 1</a:t>
            </a:r>
            <a:br>
              <a:rPr lang="en-GB" b="1" dirty="0"/>
            </a:br>
            <a:br>
              <a:rPr lang="en-GB" b="1" dirty="0"/>
            </a:br>
            <a:br>
              <a:rPr lang="en-GB" b="1" dirty="0"/>
            </a:br>
            <a:br>
              <a:rPr lang="en-GB" b="1" dirty="0"/>
            </a:br>
            <a:endParaRPr lang="en-US" b="1" dirty="0"/>
          </a:p>
        </p:txBody>
      </p:sp>
      <p:sp>
        <p:nvSpPr>
          <p:cNvPr id="139" name="Shape 139"/>
          <p:cNvSpPr txBox="1"/>
          <p:nvPr/>
        </p:nvSpPr>
        <p:spPr>
          <a:xfrm>
            <a:off x="863600" y="4424680"/>
            <a:ext cx="10363200" cy="1727200"/>
          </a:xfrm>
          <a:prstGeom prst="rect">
            <a:avLst/>
          </a:prstGeom>
          <a:noFill/>
          <a:ln>
            <a:noFill/>
          </a:ln>
        </p:spPr>
        <p:txBody>
          <a:bodyPr lIns="121900" tIns="60933" rIns="121900" bIns="60933" anchor="ctr" anchorCtr="0">
            <a:noAutofit/>
          </a:bodyPr>
          <a:lstStyle/>
          <a:p>
            <a:pPr algn="r" defTabSz="1219170" rtl="1">
              <a:lnSpc>
                <a:spcPct val="115000"/>
              </a:lnSpc>
              <a:buSzPct val="34375"/>
            </a:pPr>
            <a:r>
              <a:rPr lang="en-US" sz="4289" kern="0" dirty="0" err="1">
                <a:solidFill>
                  <a:prstClr val="black"/>
                </a:solidFill>
                <a:latin typeface="Calibri"/>
                <a:ea typeface="Calibri"/>
                <a:cs typeface="Calibri"/>
                <a:sym typeface="Calibri"/>
              </a:rPr>
              <a:t>ما</a:t>
            </a:r>
            <a:r>
              <a:rPr lang="en-US" sz="4289" kern="0" dirty="0">
                <a:solidFill>
                  <a:prstClr val="black"/>
                </a:solidFill>
                <a:latin typeface="Calibri"/>
                <a:ea typeface="Calibri"/>
                <a:cs typeface="Calibri"/>
                <a:sym typeface="Calibri"/>
              </a:rPr>
              <a:t> </a:t>
            </a:r>
            <a:r>
              <a:rPr lang="en-US" sz="4289" kern="0" dirty="0" err="1">
                <a:solidFill>
                  <a:prstClr val="black"/>
                </a:solidFill>
                <a:latin typeface="Calibri"/>
                <a:ea typeface="Calibri"/>
                <a:cs typeface="Calibri"/>
                <a:sym typeface="Calibri"/>
              </a:rPr>
              <a:t>هو</a:t>
            </a:r>
            <a:r>
              <a:rPr lang="en-US" sz="4289" kern="0" dirty="0">
                <a:solidFill>
                  <a:prstClr val="black"/>
                </a:solidFill>
                <a:latin typeface="Calibri"/>
                <a:ea typeface="Calibri"/>
                <a:cs typeface="Calibri"/>
                <a:sym typeface="Calibri"/>
              </a:rPr>
              <a:t> </a:t>
            </a:r>
            <a:r>
              <a:rPr lang="en-US" sz="4289" kern="0" dirty="0" err="1">
                <a:solidFill>
                  <a:prstClr val="black"/>
                </a:solidFill>
                <a:latin typeface="Calibri"/>
                <a:ea typeface="Calibri"/>
                <a:cs typeface="Calibri"/>
                <a:sym typeface="Calibri"/>
              </a:rPr>
              <a:t>الفرق</a:t>
            </a:r>
            <a:r>
              <a:rPr lang="en-US" sz="4289" kern="0" dirty="0">
                <a:solidFill>
                  <a:prstClr val="black"/>
                </a:solidFill>
                <a:latin typeface="Calibri"/>
                <a:ea typeface="Calibri"/>
                <a:cs typeface="Calibri"/>
                <a:sym typeface="Calibri"/>
              </a:rPr>
              <a:t> </a:t>
            </a:r>
            <a:r>
              <a:rPr lang="en-US" sz="4289" kern="0" dirty="0" err="1">
                <a:solidFill>
                  <a:prstClr val="black"/>
                </a:solidFill>
                <a:latin typeface="Calibri"/>
                <a:ea typeface="Calibri"/>
                <a:cs typeface="Calibri"/>
                <a:sym typeface="Calibri"/>
              </a:rPr>
              <a:t>بين</a:t>
            </a:r>
            <a:r>
              <a:rPr lang="en-US" sz="4289" kern="0" dirty="0">
                <a:solidFill>
                  <a:prstClr val="black"/>
                </a:solidFill>
                <a:latin typeface="Calibri"/>
                <a:ea typeface="Calibri"/>
                <a:cs typeface="Calibri"/>
                <a:sym typeface="Calibri"/>
              </a:rPr>
              <a:t> </a:t>
            </a:r>
            <a:r>
              <a:rPr lang="en-US" sz="4289" kern="0" dirty="0" err="1">
                <a:solidFill>
                  <a:prstClr val="black"/>
                </a:solidFill>
                <a:latin typeface="Calibri"/>
                <a:ea typeface="Calibri"/>
                <a:cs typeface="Calibri"/>
                <a:sym typeface="Calibri"/>
              </a:rPr>
              <a:t>النوع</a:t>
            </a:r>
            <a:r>
              <a:rPr lang="en-US" sz="4289" kern="0" dirty="0">
                <a:solidFill>
                  <a:prstClr val="black"/>
                </a:solidFill>
                <a:latin typeface="Calibri"/>
                <a:ea typeface="Calibri"/>
                <a:cs typeface="Calibri"/>
                <a:sym typeface="Calibri"/>
              </a:rPr>
              <a:t> </a:t>
            </a:r>
            <a:r>
              <a:rPr lang="ar-SY" sz="4289" kern="0" dirty="0">
                <a:solidFill>
                  <a:prstClr val="black"/>
                </a:solidFill>
                <a:latin typeface="Calibri"/>
                <a:ea typeface="Calibri"/>
                <a:cs typeface="Calibri"/>
                <a:sym typeface="Calibri"/>
              </a:rPr>
              <a:t>الاجتماعي </a:t>
            </a:r>
            <a:r>
              <a:rPr lang="de-DE" sz="4289" kern="0" dirty="0">
                <a:solidFill>
                  <a:prstClr val="black"/>
                </a:solidFill>
                <a:latin typeface="Calibri"/>
                <a:ea typeface="Calibri"/>
                <a:cs typeface="Calibri"/>
                <a:sym typeface="Calibri"/>
              </a:rPr>
              <a:t> </a:t>
            </a:r>
            <a:r>
              <a:rPr lang="en-US" sz="4289" kern="0" dirty="0">
                <a:solidFill>
                  <a:prstClr val="black"/>
                </a:solidFill>
                <a:latin typeface="Calibri"/>
                <a:ea typeface="Calibri"/>
                <a:cs typeface="Calibri"/>
                <a:sym typeface="Calibri"/>
              </a:rPr>
              <a:t>(Gender)و </a:t>
            </a:r>
            <a:r>
              <a:rPr lang="en-US" sz="4289" kern="0" dirty="0" err="1">
                <a:solidFill>
                  <a:prstClr val="black"/>
                </a:solidFill>
                <a:latin typeface="Calibri"/>
                <a:ea typeface="Calibri"/>
                <a:cs typeface="Calibri"/>
                <a:sym typeface="Calibri"/>
              </a:rPr>
              <a:t>الجنس</a:t>
            </a:r>
            <a:r>
              <a:rPr lang="en-US" sz="4289" kern="0" dirty="0">
                <a:solidFill>
                  <a:prstClr val="black"/>
                </a:solidFill>
                <a:latin typeface="Calibri"/>
                <a:ea typeface="Calibri"/>
                <a:cs typeface="Calibri"/>
                <a:sym typeface="Calibri"/>
              </a:rPr>
              <a:t> (Sex)؟</a:t>
            </a:r>
            <a:endParaRPr lang="ar-SY" sz="4289" kern="0" dirty="0">
              <a:solidFill>
                <a:prstClr val="black"/>
              </a:solidFill>
              <a:latin typeface="Calibri"/>
              <a:ea typeface="Calibri"/>
              <a:cs typeface="Calibri"/>
              <a:sym typeface="Calibri"/>
            </a:endParaRPr>
          </a:p>
          <a:p>
            <a:pPr marL="0" lvl="1" algn="ctr" defTabSz="1219170"/>
            <a:endParaRPr lang="en-GB" sz="4400" kern="0" dirty="0">
              <a:solidFill>
                <a:srgbClr val="000000"/>
              </a:solidFill>
              <a:latin typeface="Arial"/>
              <a:cs typeface="Arial"/>
              <a:sym typeface="Arial"/>
            </a:endParaRPr>
          </a:p>
          <a:p>
            <a:pPr marL="0" lvl="1" algn="ctr" defTabSz="1219170"/>
            <a:r>
              <a:rPr lang="en-GB" sz="4400" kern="0" dirty="0">
                <a:solidFill>
                  <a:srgbClr val="000000"/>
                </a:solidFill>
                <a:latin typeface="Arial"/>
                <a:cs typeface="Arial"/>
                <a:sym typeface="Arial"/>
              </a:rPr>
              <a:t>What is the difference between gender and sex?</a:t>
            </a:r>
          </a:p>
          <a:p>
            <a:pPr marL="0" lvl="1" defTabSz="1219170"/>
            <a:endParaRPr lang="en-US" sz="3467" kern="0" dirty="0">
              <a:solidFill>
                <a:srgbClr val="000000"/>
              </a:solidFill>
              <a:latin typeface="Arial"/>
              <a:cs typeface="Arial"/>
              <a:sym typeface="Arial"/>
            </a:endParaRPr>
          </a:p>
          <a:p>
            <a:pPr algn="r" defTabSz="1219170" rtl="1">
              <a:lnSpc>
                <a:spcPct val="115000"/>
              </a:lnSpc>
              <a:buSzPct val="34375"/>
            </a:pPr>
            <a:endParaRPr lang="en-US" sz="4289" kern="0" dirty="0">
              <a:solidFill>
                <a:prstClr val="black"/>
              </a:solidFill>
              <a:latin typeface="Calibri"/>
              <a:ea typeface="Calibri"/>
              <a:cs typeface="Calibri"/>
              <a:sym typeface="Calibri"/>
            </a:endParaRPr>
          </a:p>
          <a:p>
            <a:pPr marL="0" lvl="1" defTabSz="1219170"/>
            <a:endParaRPr lang="en-US" sz="3467" kern="0" dirty="0">
              <a:solidFill>
                <a:srgbClr val="000000"/>
              </a:solidFill>
              <a:latin typeface="Arial"/>
              <a:cs typeface="Arial"/>
              <a:sym typeface="Arial"/>
            </a:endParaRPr>
          </a:p>
          <a:p>
            <a:pPr algn="r" defTabSz="1219170" rtl="1">
              <a:lnSpc>
                <a:spcPct val="115000"/>
              </a:lnSpc>
              <a:buSzPct val="34375"/>
            </a:pPr>
            <a:endParaRPr lang="en-US" sz="4289" kern="0"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437887087"/>
      </p:ext>
    </p:extLst>
  </p:cSld>
  <p:clrMapOvr>
    <a:masterClrMapping/>
  </p:clrMapOvr>
</p:sld>
</file>

<file path=ppt/theme/theme1.xml><?xml version="1.0" encoding="utf-8"?>
<a:theme xmlns:a="http://schemas.openxmlformats.org/drawingml/2006/main" name="Theme GBV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 GBVSC" id="{B6BA1392-4530-4B50-BD89-F3E4A357FE23}" vid="{15561AE6-5255-4731-BE0C-3C0B11D3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10132</Words>
  <Application>Microsoft Office PowerPoint</Application>
  <PresentationFormat>Widescreen</PresentationFormat>
  <Paragraphs>1009</Paragraphs>
  <Slides>74</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Courier New</vt:lpstr>
      <vt:lpstr>Simplified Arabic</vt:lpstr>
      <vt:lpstr>Times New Roman</vt:lpstr>
      <vt:lpstr>Wingdings</vt:lpstr>
      <vt:lpstr>Wingdings 3</vt:lpstr>
      <vt:lpstr>Theme GBVSC</vt:lpstr>
      <vt:lpstr> تدريب المدربين حول إنشاء المساحات الآمنة للنساء والفتيات  23-25 آب 2017  Establishing Women and Girls Safe Spaces ToT</vt:lpstr>
      <vt:lpstr>الجلسة الأولى</vt:lpstr>
      <vt:lpstr>أهداف التدريب</vt:lpstr>
      <vt:lpstr>جدول الأعمال</vt:lpstr>
      <vt:lpstr>خبرات النساء والفتيات ...</vt:lpstr>
      <vt:lpstr>لذلك، فالنساء والفتيات بحاجة إلى مكان:</vt:lpstr>
      <vt:lpstr>المساحات الآمنة للنساء والفتيات</vt:lpstr>
      <vt:lpstr>PowerPoint Presentation</vt:lpstr>
      <vt:lpstr>السؤال 1 Question 1    </vt:lpstr>
      <vt:lpstr> الإجابة 1 Answer 1</vt:lpstr>
      <vt:lpstr>السؤال 2 Question 2   What is violence? </vt:lpstr>
      <vt:lpstr>الإجابة 2 Answer 2</vt:lpstr>
      <vt:lpstr>السؤال 3 Question 3</vt:lpstr>
      <vt:lpstr>الجواب 3 Answer 3</vt:lpstr>
      <vt:lpstr>السؤال 4 Question 4</vt:lpstr>
      <vt:lpstr>الإجابة4  Answer 4</vt:lpstr>
      <vt:lpstr>السؤال 5 Question 5</vt:lpstr>
      <vt:lpstr>الإجابة 5 Answer 5</vt:lpstr>
      <vt:lpstr>السؤال 6 Question 6</vt:lpstr>
      <vt:lpstr>الإجابة 6 Answer 6</vt:lpstr>
      <vt:lpstr>السؤال 7 Question 7</vt:lpstr>
      <vt:lpstr>الإجابة 7 Answer 7</vt:lpstr>
      <vt:lpstr>السؤال 8 Question 8</vt:lpstr>
      <vt:lpstr>الإجابة 8 Answer 8</vt:lpstr>
      <vt:lpstr> العنف القائم على النوع الاجتماعي Gender-based violence </vt:lpstr>
      <vt:lpstr>العنف القائم على النوع الإجتماعي Gender-based violence</vt:lpstr>
      <vt:lpstr>العنف القائم القائم على النوع الإجتماعي Gender-based violence</vt:lpstr>
      <vt:lpstr>Modalities of GBV programming  </vt:lpstr>
      <vt:lpstr>Modalities of GBV programming   </vt:lpstr>
      <vt:lpstr>الجلسة الرابعة</vt:lpstr>
      <vt:lpstr>PowerPoint Presentation</vt:lpstr>
      <vt:lpstr>توفير القيادة والتمكين للنساء والفتيات</vt:lpstr>
      <vt:lpstr>الارتكاز على المستفيدات/الناجيات</vt:lpstr>
      <vt:lpstr>الأمان وسهولة الوصول</vt:lpstr>
      <vt:lpstr>إشراك المجتمع المحلي</vt:lpstr>
      <vt:lpstr>التنسيق وتعدد القطاعات</vt:lpstr>
      <vt:lpstr>التكيف لتلبية احتياجات المستفيدات</vt:lpstr>
      <vt:lpstr>الجلسة الخامسة</vt:lpstr>
      <vt:lpstr> التقييمات</vt:lpstr>
      <vt:lpstr>السلامة والأمان</vt:lpstr>
      <vt:lpstr>الموقع</vt:lpstr>
      <vt:lpstr>إقامة المساحة الآمنة</vt:lpstr>
      <vt:lpstr>التوقيت</vt:lpstr>
      <vt:lpstr>الأنشطة والخدمات</vt:lpstr>
      <vt:lpstr>الشراكات</vt:lpstr>
      <vt:lpstr>الجلسة السادسة</vt:lpstr>
      <vt:lpstr>PowerPoint Presentation</vt:lpstr>
      <vt:lpstr>الخدمات والأنشطة في المساحات الآمنة للنساء والفتيات</vt:lpstr>
      <vt:lpstr>الأنشطة في المساحات الآمنة للنساء والفتيات</vt:lpstr>
      <vt:lpstr>الأنشطة النفسية-الاجتماعية والترفيهية</vt:lpstr>
      <vt:lpstr>المعلومات ورفع مستويات الوعي</vt:lpstr>
      <vt:lpstr>أنشطة الوقاية والاتصال</vt:lpstr>
      <vt:lpstr>الموارد الإضافية - مراجعة</vt:lpstr>
      <vt:lpstr>الجلسة السابعة</vt:lpstr>
      <vt:lpstr>النهج المرتكز على الناجيات</vt:lpstr>
      <vt:lpstr>كيفية دعم الناجيات من العنف القائم على النوع الاجتماعي</vt:lpstr>
      <vt:lpstr>التفاعل الداعم</vt:lpstr>
      <vt:lpstr>ساعد الناجية على الشعور بالأمان</vt:lpstr>
      <vt:lpstr>حاول طمأنة الناجية وتشجيعها ودعمها</vt:lpstr>
      <vt:lpstr>لا تحدث أي ضرر – إحرص على عدم التسبب بمزيد من الصدمات للناجية</vt:lpstr>
      <vt:lpstr>احترم أفكار الناجية ومعتقداتها وآراءها</vt:lpstr>
      <vt:lpstr>تواصل مع الناجية بفعالية </vt:lpstr>
      <vt:lpstr>الجلسة العاشرة</vt:lpstr>
      <vt:lpstr>الأجهزة والمعدات والميزانية </vt:lpstr>
      <vt:lpstr>التوظيف</vt:lpstr>
      <vt:lpstr>الهيكل التنظيمي - عينة</vt:lpstr>
      <vt:lpstr>الإجهاد</vt:lpstr>
      <vt:lpstr>الاستراتيجيات </vt:lpstr>
      <vt:lpstr>الجلسة الحادية عشرة</vt:lpstr>
      <vt:lpstr>المراقبة والتقييم – لمحة عامة </vt:lpstr>
      <vt:lpstr>المراقبة والتقييم – الأدوات </vt:lpstr>
      <vt:lpstr>المراقبة والتقييم – الاعتبارات </vt:lpstr>
      <vt:lpstr>المراقبة والتقييم – الاعتبارات </vt:lpstr>
      <vt:lpstr>تسليم المساحة الآمنة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cp:revision>
  <dcterms:created xsi:type="dcterms:W3CDTF">2017-08-22T13:47:29Z</dcterms:created>
  <dcterms:modified xsi:type="dcterms:W3CDTF">2017-08-23T06:12:43Z</dcterms:modified>
</cp:coreProperties>
</file>